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7" r:id="rId2"/>
    <p:sldId id="395" r:id="rId3"/>
    <p:sldId id="396" r:id="rId4"/>
    <p:sldId id="261" r:id="rId5"/>
    <p:sldId id="339" r:id="rId6"/>
    <p:sldId id="398" r:id="rId7"/>
    <p:sldId id="341" r:id="rId8"/>
    <p:sldId id="340" r:id="rId9"/>
    <p:sldId id="343" r:id="rId10"/>
    <p:sldId id="354" r:id="rId11"/>
    <p:sldId id="355" r:id="rId12"/>
    <p:sldId id="353" r:id="rId13"/>
    <p:sldId id="347" r:id="rId14"/>
    <p:sldId id="352" r:id="rId15"/>
    <p:sldId id="349" r:id="rId16"/>
    <p:sldId id="356" r:id="rId17"/>
    <p:sldId id="394" r:id="rId18"/>
    <p:sldId id="309" r:id="rId19"/>
    <p:sldId id="360" r:id="rId20"/>
    <p:sldId id="362" r:id="rId21"/>
    <p:sldId id="407" r:id="rId22"/>
    <p:sldId id="336" r:id="rId23"/>
    <p:sldId id="325" r:id="rId24"/>
    <p:sldId id="400" r:id="rId25"/>
    <p:sldId id="399" r:id="rId26"/>
    <p:sldId id="401" r:id="rId27"/>
    <p:sldId id="402" r:id="rId28"/>
    <p:sldId id="403" r:id="rId29"/>
    <p:sldId id="404" r:id="rId30"/>
    <p:sldId id="405" r:id="rId31"/>
    <p:sldId id="406" r:id="rId32"/>
    <p:sldId id="408" r:id="rId33"/>
    <p:sldId id="409" r:id="rId34"/>
    <p:sldId id="412" r:id="rId35"/>
    <p:sldId id="378" r:id="rId36"/>
    <p:sldId id="410" r:id="rId37"/>
    <p:sldId id="411" r:id="rId38"/>
    <p:sldId id="413" r:id="rId39"/>
    <p:sldId id="418" r:id="rId40"/>
    <p:sldId id="417" r:id="rId41"/>
    <p:sldId id="419" r:id="rId42"/>
    <p:sldId id="414" r:id="rId43"/>
    <p:sldId id="363" r:id="rId44"/>
    <p:sldId id="346" r:id="rId45"/>
    <p:sldId id="316" r:id="rId46"/>
    <p:sldId id="342" r:id="rId47"/>
    <p:sldId id="397" r:id="rId48"/>
    <p:sldId id="344" r:id="rId49"/>
    <p:sldId id="337" r:id="rId50"/>
    <p:sldId id="320" r:id="rId51"/>
    <p:sldId id="321" r:id="rId52"/>
    <p:sldId id="322" r:id="rId53"/>
    <p:sldId id="416" r:id="rId54"/>
    <p:sldId id="293" r:id="rId55"/>
    <p:sldId id="415" r:id="rId56"/>
    <p:sldId id="420" r:id="rId57"/>
    <p:sldId id="421" r:id="rId58"/>
    <p:sldId id="422" r:id="rId59"/>
    <p:sldId id="423" r:id="rId60"/>
    <p:sldId id="359" r:id="rId61"/>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FF4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1" d="100"/>
          <a:sy n="81" d="100"/>
        </p:scale>
        <p:origin x="888" y="78"/>
      </p:cViewPr>
      <p:guideLst>
        <p:guide orient="horz" pos="2160"/>
        <p:guide pos="285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EBCDF03-39C0-893F-1F3F-8119061AE9FF}"/>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dirty="0"/>
          </a:p>
        </p:txBody>
      </p:sp>
      <p:sp>
        <p:nvSpPr>
          <p:cNvPr id="2051" name="Rectangle 3">
            <a:extLst>
              <a:ext uri="{FF2B5EF4-FFF2-40B4-BE49-F238E27FC236}">
                <a16:creationId xmlns:a16="http://schemas.microsoft.com/office/drawing/2014/main" id="{5AA625D8-4F73-028D-333C-5ABE4AF452B9}"/>
              </a:ext>
            </a:extLst>
          </p:cNvPr>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en-US" dirty="0"/>
          </a:p>
        </p:txBody>
      </p:sp>
      <p:sp>
        <p:nvSpPr>
          <p:cNvPr id="2052" name="Rectangle 4">
            <a:extLst>
              <a:ext uri="{FF2B5EF4-FFF2-40B4-BE49-F238E27FC236}">
                <a16:creationId xmlns:a16="http://schemas.microsoft.com/office/drawing/2014/main" id="{471B3AB4-C287-FC85-C612-2B86110BDDAC}"/>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a:extLst>
              <a:ext uri="{FF2B5EF4-FFF2-40B4-BE49-F238E27FC236}">
                <a16:creationId xmlns:a16="http://schemas.microsoft.com/office/drawing/2014/main" id="{055EBD9A-91E4-567E-1561-4BC9D59FC40F}"/>
              </a:ext>
            </a:extLst>
          </p:cNvPr>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4" name="Rectangle 6">
            <a:extLst>
              <a:ext uri="{FF2B5EF4-FFF2-40B4-BE49-F238E27FC236}">
                <a16:creationId xmlns:a16="http://schemas.microsoft.com/office/drawing/2014/main" id="{1841D0F2-C349-DEF7-AA10-5496339434E6}"/>
              </a:ext>
            </a:extLst>
          </p:cNvPr>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dirty="0"/>
          </a:p>
        </p:txBody>
      </p:sp>
      <p:sp>
        <p:nvSpPr>
          <p:cNvPr id="2055" name="Rectangle 7">
            <a:extLst>
              <a:ext uri="{FF2B5EF4-FFF2-40B4-BE49-F238E27FC236}">
                <a16:creationId xmlns:a16="http://schemas.microsoft.com/office/drawing/2014/main" id="{817D9B2B-9002-A1D1-8272-61C8D0F1D17E}"/>
              </a:ext>
            </a:extLst>
          </p:cNvPr>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23B0616D-96E2-4921-B79D-43D0CCCEB74C}"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BACD0B6-38B8-CDBD-6977-D38CEB718E2C}"/>
              </a:ext>
            </a:extLst>
          </p:cNvPr>
          <p:cNvSpPr>
            <a:spLocks noGrp="1" noRot="1" noChangeAspect="1" noTextEdit="1"/>
          </p:cNvSpPr>
          <p:nvPr>
            <p:ph type="sldImg"/>
          </p:nvPr>
        </p:nvSpPr>
        <p:spPr>
          <a:ln/>
        </p:spPr>
      </p:sp>
      <p:sp>
        <p:nvSpPr>
          <p:cNvPr id="4099" name="Notes Placeholder 2">
            <a:extLst>
              <a:ext uri="{FF2B5EF4-FFF2-40B4-BE49-F238E27FC236}">
                <a16:creationId xmlns:a16="http://schemas.microsoft.com/office/drawing/2014/main" id="{577EE98B-6A29-3157-CB2F-FBAE7BB50D6B}"/>
              </a:ext>
            </a:extLst>
          </p:cNvPr>
          <p:cNvSpPr>
            <a:spLocks noGrp="1"/>
          </p:cNvSpPr>
          <p:nvPr>
            <p:ph type="body" idx="1"/>
          </p:nvPr>
        </p:nvSpPr>
        <p:spPr>
          <a:noFill/>
        </p:spPr>
        <p:txBody>
          <a:bodyPr/>
          <a:lstStyle/>
          <a:p>
            <a:pPr eaLnBrk="1" hangingPunct="1"/>
            <a:endParaRPr lang="en-US" altLang="en-US" dirty="0"/>
          </a:p>
        </p:txBody>
      </p:sp>
      <p:sp>
        <p:nvSpPr>
          <p:cNvPr id="4100" name="Slide Number Placeholder 3">
            <a:extLst>
              <a:ext uri="{FF2B5EF4-FFF2-40B4-BE49-F238E27FC236}">
                <a16:creationId xmlns:a16="http://schemas.microsoft.com/office/drawing/2014/main" id="{8A20AF78-CAD5-E935-AC64-A877D1FCFCD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56818A-4FF4-4CD8-A95A-BE39507F03A1}" type="slidenum">
              <a:rPr lang="en-US" altLang="en-US"/>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661EBB69-6396-3600-4F1C-328C7C65233A}"/>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0B8E2657-F581-0420-53E7-DA6E8F9257C7}"/>
              </a:ext>
            </a:extLst>
          </p:cNvPr>
          <p:cNvSpPr>
            <a:spLocks noGrp="1"/>
          </p:cNvSpPr>
          <p:nvPr>
            <p:ph type="body" idx="1"/>
          </p:nvPr>
        </p:nvSpPr>
        <p:spPr>
          <a:noFill/>
        </p:spPr>
        <p:txBody>
          <a:bodyPr/>
          <a:lstStyle/>
          <a:p>
            <a:pPr eaLnBrk="1" hangingPunct="1"/>
            <a:endParaRPr lang="en-US" altLang="en-US" dirty="0"/>
          </a:p>
        </p:txBody>
      </p:sp>
      <p:sp>
        <p:nvSpPr>
          <p:cNvPr id="25604" name="Slide Number Placeholder 3">
            <a:extLst>
              <a:ext uri="{FF2B5EF4-FFF2-40B4-BE49-F238E27FC236}">
                <a16:creationId xmlns:a16="http://schemas.microsoft.com/office/drawing/2014/main" id="{E284BFD8-BAE7-2E54-0F51-2E8DF83C2AA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B2B4DA-D9A1-455E-9C2B-A51D6F2BDDD7}" type="slidenum">
              <a:rPr lang="en-US" altLang="en-US"/>
              <a:pPr/>
              <a:t>13</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15E91F9-E634-DD78-700D-E1EEDD87C41A}"/>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B52D8872-77C5-2F5F-8630-6BC40F29B910}"/>
              </a:ext>
            </a:extLst>
          </p:cNvPr>
          <p:cNvSpPr>
            <a:spLocks noGrp="1"/>
          </p:cNvSpPr>
          <p:nvPr>
            <p:ph type="body" idx="1"/>
          </p:nvPr>
        </p:nvSpPr>
        <p:spPr>
          <a:noFill/>
        </p:spPr>
        <p:txBody>
          <a:bodyPr/>
          <a:lstStyle/>
          <a:p>
            <a:pPr eaLnBrk="1" hangingPunct="1"/>
            <a:endParaRPr lang="en-US" altLang="en-US" dirty="0"/>
          </a:p>
        </p:txBody>
      </p:sp>
      <p:sp>
        <p:nvSpPr>
          <p:cNvPr id="27652" name="Slide Number Placeholder 3">
            <a:extLst>
              <a:ext uri="{FF2B5EF4-FFF2-40B4-BE49-F238E27FC236}">
                <a16:creationId xmlns:a16="http://schemas.microsoft.com/office/drawing/2014/main" id="{F48B6290-1FE4-BB09-0229-91BC9D843E4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25C6FF-4340-491F-AE61-C40EDFC1C029}" type="slidenum">
              <a:rPr lang="en-US" altLang="en-US"/>
              <a:pPr/>
              <a:t>14</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7C0F1EC1-16BB-E0E3-4E2C-AA305FD80A3B}"/>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94CA97DF-03C3-7D10-2213-D26F0EA23716}"/>
              </a:ext>
            </a:extLst>
          </p:cNvPr>
          <p:cNvSpPr>
            <a:spLocks noGrp="1"/>
          </p:cNvSpPr>
          <p:nvPr>
            <p:ph type="body" idx="1"/>
          </p:nvPr>
        </p:nvSpPr>
        <p:spPr>
          <a:noFill/>
        </p:spPr>
        <p:txBody>
          <a:bodyPr/>
          <a:lstStyle/>
          <a:p>
            <a:pPr eaLnBrk="1" hangingPunct="1"/>
            <a:endParaRPr lang="en-US" altLang="en-US" dirty="0"/>
          </a:p>
        </p:txBody>
      </p:sp>
      <p:sp>
        <p:nvSpPr>
          <p:cNvPr id="29700" name="Slide Number Placeholder 3">
            <a:extLst>
              <a:ext uri="{FF2B5EF4-FFF2-40B4-BE49-F238E27FC236}">
                <a16:creationId xmlns:a16="http://schemas.microsoft.com/office/drawing/2014/main" id="{B74B6FA8-3D51-4AEC-0671-E99C3C63841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354D85-0E12-4861-BFD4-B2A05C3ACF9C}" type="slidenum">
              <a:rPr lang="en-US" altLang="en-US"/>
              <a:pPr/>
              <a:t>15</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135C6780-5049-B6D7-022F-8DE59738DDA9}"/>
              </a:ext>
            </a:extLst>
          </p:cNvPr>
          <p:cNvSpPr>
            <a:spLocks noGrp="1" noRot="1" noChangeAspect="1" noTextEdit="1"/>
          </p:cNvSpPr>
          <p:nvPr>
            <p:ph type="sldImg"/>
          </p:nvPr>
        </p:nvSpPr>
        <p:spPr>
          <a:ln/>
        </p:spPr>
      </p:sp>
      <p:sp>
        <p:nvSpPr>
          <p:cNvPr id="31747" name="Notes Placeholder 2">
            <a:extLst>
              <a:ext uri="{FF2B5EF4-FFF2-40B4-BE49-F238E27FC236}">
                <a16:creationId xmlns:a16="http://schemas.microsoft.com/office/drawing/2014/main" id="{862F699F-A491-21E3-D1BF-73D5E79FC8A0}"/>
              </a:ext>
            </a:extLst>
          </p:cNvPr>
          <p:cNvSpPr>
            <a:spLocks noGrp="1"/>
          </p:cNvSpPr>
          <p:nvPr>
            <p:ph type="body" idx="1"/>
          </p:nvPr>
        </p:nvSpPr>
        <p:spPr>
          <a:noFill/>
        </p:spPr>
        <p:txBody>
          <a:bodyPr/>
          <a:lstStyle/>
          <a:p>
            <a:pPr eaLnBrk="1" hangingPunct="1"/>
            <a:endParaRPr lang="en-US" altLang="en-US" dirty="0"/>
          </a:p>
        </p:txBody>
      </p:sp>
      <p:sp>
        <p:nvSpPr>
          <p:cNvPr id="31748" name="Slide Number Placeholder 3">
            <a:extLst>
              <a:ext uri="{FF2B5EF4-FFF2-40B4-BE49-F238E27FC236}">
                <a16:creationId xmlns:a16="http://schemas.microsoft.com/office/drawing/2014/main" id="{1E5AC458-5732-F523-5BE9-F444E1857A4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5BCDCA-6634-469E-96CD-0CD71A3E8CEB}" type="slidenum">
              <a:rPr lang="en-US" altLang="en-US"/>
              <a:pPr/>
              <a:t>16</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9277670-91FE-84D7-592A-6BFA13C7E7E1}"/>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591C53D4-CEE3-3E70-DD10-958277DA9965}"/>
              </a:ext>
            </a:extLst>
          </p:cNvPr>
          <p:cNvSpPr>
            <a:spLocks noGrp="1"/>
          </p:cNvSpPr>
          <p:nvPr>
            <p:ph type="body" idx="1"/>
          </p:nvPr>
        </p:nvSpPr>
        <p:spPr>
          <a:noFill/>
        </p:spPr>
        <p:txBody>
          <a:bodyPr/>
          <a:lstStyle/>
          <a:p>
            <a:pPr eaLnBrk="1" hangingPunct="1"/>
            <a:endParaRPr lang="en-US" altLang="en-US" dirty="0"/>
          </a:p>
        </p:txBody>
      </p:sp>
      <p:sp>
        <p:nvSpPr>
          <p:cNvPr id="33796" name="Slide Number Placeholder 3">
            <a:extLst>
              <a:ext uri="{FF2B5EF4-FFF2-40B4-BE49-F238E27FC236}">
                <a16:creationId xmlns:a16="http://schemas.microsoft.com/office/drawing/2014/main" id="{6DDD82C2-6888-B243-704B-ED310AC6368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63A11C-EDF1-4F74-85EA-48C87B425D49}" type="slidenum">
              <a:rPr lang="en-US" altLang="en-US"/>
              <a:pPr/>
              <a:t>17</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4CF7F5F-0CA5-480C-AFB3-4C843FAFB62E}"/>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736B0956-1B94-0B8C-80A0-0FA9394D5B34}"/>
              </a:ext>
            </a:extLst>
          </p:cNvPr>
          <p:cNvSpPr>
            <a:spLocks noGrp="1"/>
          </p:cNvSpPr>
          <p:nvPr>
            <p:ph type="body" idx="1"/>
          </p:nvPr>
        </p:nvSpPr>
        <p:spPr>
          <a:noFill/>
        </p:spPr>
        <p:txBody>
          <a:bodyPr/>
          <a:lstStyle/>
          <a:p>
            <a:pPr eaLnBrk="1" hangingPunct="1"/>
            <a:endParaRPr lang="en-US" altLang="en-US" dirty="0"/>
          </a:p>
        </p:txBody>
      </p:sp>
      <p:sp>
        <p:nvSpPr>
          <p:cNvPr id="36868" name="Slide Number Placeholder 3">
            <a:extLst>
              <a:ext uri="{FF2B5EF4-FFF2-40B4-BE49-F238E27FC236}">
                <a16:creationId xmlns:a16="http://schemas.microsoft.com/office/drawing/2014/main" id="{2A4B4E1D-24A7-8070-4B9F-A19DDBD63181}"/>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475364-864C-4465-A29A-74BBB18BFD45}" type="slidenum">
              <a:rPr lang="en-US" altLang="en-US"/>
              <a:pPr/>
              <a:t>18</a:t>
            </a:fld>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53006AD4-72BD-FC17-04FB-BD9E802A844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F65472-97BE-4801-AB41-3F4A90F4D159}" type="slidenum">
              <a:rPr lang="en-US" altLang="en-US"/>
              <a:pPr/>
              <a:t>19</a:t>
            </a:fld>
            <a:endParaRPr lang="en-US" altLang="en-US" dirty="0"/>
          </a:p>
        </p:txBody>
      </p:sp>
      <p:sp>
        <p:nvSpPr>
          <p:cNvPr id="38915" name="Rectangle 2">
            <a:extLst>
              <a:ext uri="{FF2B5EF4-FFF2-40B4-BE49-F238E27FC236}">
                <a16:creationId xmlns:a16="http://schemas.microsoft.com/office/drawing/2014/main" id="{49DEFD27-ADF4-9C52-83BE-F9B37D22563D}"/>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C844CCA3-63EC-E283-DB89-820A69F53E43}"/>
              </a:ext>
            </a:extLst>
          </p:cNvPr>
          <p:cNvSpPr>
            <a:spLocks noGrp="1" noChangeArrowheads="1"/>
          </p:cNvSpPr>
          <p:nvPr>
            <p:ph type="body" idx="1"/>
          </p:nvPr>
        </p:nvSpPr>
        <p:spPr>
          <a:noFill/>
        </p:spPr>
        <p:txBody>
          <a:bodyPr/>
          <a:lstStyle/>
          <a:p>
            <a:pPr eaLnBrk="1" hangingPunct="1"/>
            <a:r>
              <a:rPr lang="en-US" altLang="en-US" dirty="0"/>
              <a:t>Movies obtained by Joanna Austin in Explosion Dynamics Laboratory, Caltech PASADENA, CA.</a:t>
            </a:r>
          </a:p>
          <a:p>
            <a:pPr eaLnBrk="1" hangingPunct="1"/>
            <a:endParaRPr lang="en-US" altLang="en-US" dirty="0"/>
          </a:p>
          <a:p>
            <a:pPr eaLnBrk="1" hangingPunct="1"/>
            <a:r>
              <a:rPr lang="en-US" altLang="en-US" dirty="0"/>
              <a:t>Joanna Austin. </a:t>
            </a:r>
            <a:r>
              <a:rPr lang="en-US" altLang="en-US" i="1" dirty="0"/>
              <a:t>The Role of Instability in Gaseous Detonation</a:t>
            </a:r>
            <a:r>
              <a:rPr lang="en-US" altLang="en-US" dirty="0"/>
              <a:t>. </a:t>
            </a:r>
            <a:br>
              <a:rPr lang="en-US" altLang="en-US" dirty="0"/>
            </a:br>
            <a:r>
              <a:rPr lang="en-US" altLang="en-US" dirty="0"/>
              <a:t>PhD thesis, California Institute of Technology, Pasadena, California, June 2003.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E1B5656-29EB-62BD-79F1-58E585DFAB3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9E7316-A541-45D2-8F45-3F213B08659E}" type="slidenum">
              <a:rPr lang="en-US" altLang="en-US"/>
              <a:pPr/>
              <a:t>20</a:t>
            </a:fld>
            <a:endParaRPr lang="en-US" altLang="en-US" dirty="0"/>
          </a:p>
        </p:txBody>
      </p:sp>
      <p:sp>
        <p:nvSpPr>
          <p:cNvPr id="40963" name="Rectangle 2">
            <a:extLst>
              <a:ext uri="{FF2B5EF4-FFF2-40B4-BE49-F238E27FC236}">
                <a16:creationId xmlns:a16="http://schemas.microsoft.com/office/drawing/2014/main" id="{A2856D8B-70F2-DD08-BAF1-8D9C6B39C9F0}"/>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3B3ACA63-E825-702D-192D-0AC7B1A5FB80}"/>
              </a:ext>
            </a:extLst>
          </p:cNvPr>
          <p:cNvSpPr>
            <a:spLocks noGrp="1" noChangeArrowheads="1"/>
          </p:cNvSpPr>
          <p:nvPr>
            <p:ph type="body" idx="1"/>
          </p:nvPr>
        </p:nvSpPr>
        <p:spPr>
          <a:noFill/>
        </p:spPr>
        <p:txBody>
          <a:bodyPr/>
          <a:lstStyle/>
          <a:p>
            <a:pPr eaLnBrk="1" hangingPunct="1"/>
            <a:r>
              <a:rPr lang="en-US" altLang="en-US" dirty="0"/>
              <a:t>See R. Akbar, M. Kaneshige, E. Schultz, and J.E. Shepherd. </a:t>
            </a:r>
            <a:br>
              <a:rPr lang="en-US" altLang="en-US" dirty="0"/>
            </a:br>
            <a:r>
              <a:rPr lang="en-US" altLang="en-US" dirty="0"/>
              <a:t>Detonations in H -N O-CH -NH -O -N  mixtures. </a:t>
            </a:r>
            <a:br>
              <a:rPr lang="en-US" altLang="en-US" dirty="0"/>
            </a:br>
            <a:r>
              <a:rPr lang="en-US" altLang="en-US" dirty="0"/>
              <a:t>Technical Report FM97-3, GALCIT, July 1997. </a:t>
            </a:r>
          </a:p>
          <a:p>
            <a:pPr eaLnBrk="1" hangingPunct="1"/>
            <a:endParaRPr lang="en-US" altLang="en-US" dirty="0"/>
          </a:p>
          <a:p>
            <a:pPr eaLnBrk="1" hangingPunct="1"/>
            <a:r>
              <a:rPr lang="en-US" altLang="en-US" dirty="0"/>
              <a:t>And</a:t>
            </a:r>
          </a:p>
          <a:p>
            <a:pPr eaLnBrk="1" hangingPunct="1"/>
            <a:endParaRPr lang="en-US" altLang="en-US" dirty="0"/>
          </a:p>
          <a:p>
            <a:pPr eaLnBrk="1" hangingPunct="1"/>
            <a:r>
              <a:rPr lang="en-US" altLang="en-US" dirty="0"/>
              <a:t>JM Austin and JE Shepherd. </a:t>
            </a:r>
            <a:br>
              <a:rPr lang="en-US" altLang="en-US" dirty="0"/>
            </a:br>
            <a:r>
              <a:rPr lang="en-US" altLang="en-US" dirty="0"/>
              <a:t>Detonation in hydrocarbon fuel blends. </a:t>
            </a:r>
            <a:br>
              <a:rPr lang="en-US" altLang="en-US" dirty="0"/>
            </a:br>
            <a:r>
              <a:rPr lang="en-US" altLang="en-US" i="1" dirty="0"/>
              <a:t>Combustion and Flame</a:t>
            </a:r>
            <a:r>
              <a:rPr lang="en-US" altLang="en-US" dirty="0"/>
              <a:t>, 132(1-2):73-90, 2003. </a:t>
            </a:r>
          </a:p>
          <a:p>
            <a:pPr eaLnBrk="1" hangingPunct="1"/>
            <a:endParaRPr lang="en-US" altLang="en-US" dirty="0"/>
          </a:p>
          <a:p>
            <a:pPr eaLnBrk="1" hangingPunct="1"/>
            <a:r>
              <a:rPr lang="en-US" altLang="en-US" dirty="0"/>
              <a:t>And</a:t>
            </a:r>
          </a:p>
          <a:p>
            <a:pPr eaLnBrk="1" hangingPunct="1"/>
            <a:endParaRPr lang="en-US" altLang="en-US" dirty="0"/>
          </a:p>
          <a:p>
            <a:pPr lvl="1" eaLnBrk="1" hangingPunct="1"/>
            <a:r>
              <a:rPr lang="en-US" altLang="en-US" dirty="0"/>
              <a:t>J.-P. Hébral and J. E. Shepherd. </a:t>
            </a:r>
            <a:br>
              <a:rPr lang="en-US" altLang="en-US" dirty="0"/>
            </a:br>
            <a:r>
              <a:rPr lang="en-US" altLang="en-US" dirty="0"/>
              <a:t>User guide for detonation cell size measurement using photoshop and matlab. </a:t>
            </a:r>
            <a:br>
              <a:rPr lang="en-US" altLang="en-US" dirty="0"/>
            </a:br>
            <a:r>
              <a:rPr lang="en-US" altLang="en-US" dirty="0"/>
              <a:t>Technical Report FM00-6, California Institute of Technology, December 2000. </a:t>
            </a:r>
            <a:br>
              <a:rPr lang="en-US" altLang="en-US" dirty="0"/>
            </a:br>
            <a:r>
              <a:rPr lang="en-US" altLang="en-US" dirty="0"/>
              <a:t>Explosion Dynamics Laboratory Report. </a:t>
            </a:r>
          </a:p>
          <a:p>
            <a:pPr eaLnBrk="1" hangingPunct="1"/>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Akiko Matsuo thesis</a:t>
            </a:r>
          </a:p>
        </p:txBody>
      </p:sp>
      <p:sp>
        <p:nvSpPr>
          <p:cNvPr id="4" name="Slide Number Placeholder 3"/>
          <p:cNvSpPr>
            <a:spLocks noGrp="1"/>
          </p:cNvSpPr>
          <p:nvPr>
            <p:ph type="sldNum" sz="quarter" idx="5"/>
          </p:nvPr>
        </p:nvSpPr>
        <p:spPr/>
        <p:txBody>
          <a:bodyPr/>
          <a:lstStyle/>
          <a:p>
            <a:fld id="{23B0616D-96E2-4921-B79D-43D0CCCEB74C}" type="slidenum">
              <a:rPr lang="en-US" altLang="en-US" smtClean="0"/>
              <a:pPr/>
              <a:t>25</a:t>
            </a:fld>
            <a:endParaRPr lang="en-US" altLang="en-US" dirty="0"/>
          </a:p>
        </p:txBody>
      </p:sp>
    </p:spTree>
    <p:extLst>
      <p:ext uri="{BB962C8B-B14F-4D97-AF65-F5344CB8AC3E}">
        <p14:creationId xmlns:p14="http://schemas.microsoft.com/office/powerpoint/2010/main" val="1153731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0616D-96E2-4921-B79D-43D0CCCEB74C}" type="slidenum">
              <a:rPr lang="en-US" altLang="en-US" smtClean="0"/>
              <a:pPr/>
              <a:t>34</a:t>
            </a:fld>
            <a:endParaRPr lang="en-US" altLang="en-US" dirty="0"/>
          </a:p>
        </p:txBody>
      </p:sp>
    </p:spTree>
    <p:extLst>
      <p:ext uri="{BB962C8B-B14F-4D97-AF65-F5344CB8AC3E}">
        <p14:creationId xmlns:p14="http://schemas.microsoft.com/office/powerpoint/2010/main" val="3705392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5342A39E-1D55-75DF-6466-E1A438B8FBEC}"/>
              </a:ext>
            </a:extLst>
          </p:cNvPr>
          <p:cNvSpPr>
            <a:spLocks noGrp="1" noChangeArrowheads="1"/>
          </p:cNvSpPr>
          <p:nvPr>
            <p:ph type="sldNum" sz="quarter" idx="5"/>
          </p:nvPr>
        </p:nvSpPr>
        <p:spPr>
          <a:noFill/>
        </p:spPr>
        <p:txBody>
          <a:bodyPr/>
          <a:lstStyle>
            <a:lvl1pPr>
              <a:defRPr sz="2800" b="1">
                <a:solidFill>
                  <a:schemeClr val="tx1"/>
                </a:solidFill>
                <a:latin typeface="Comic Sans MS" panose="030F0702030302020204" pitchFamily="66" charset="0"/>
              </a:defRPr>
            </a:lvl1pPr>
            <a:lvl2pPr marL="742950" indent="-285750">
              <a:defRPr sz="2800" b="1">
                <a:solidFill>
                  <a:schemeClr val="tx1"/>
                </a:solidFill>
                <a:latin typeface="Comic Sans MS" panose="030F0702030302020204" pitchFamily="66" charset="0"/>
              </a:defRPr>
            </a:lvl2pPr>
            <a:lvl3pPr marL="1143000" indent="-228600">
              <a:defRPr sz="2800" b="1">
                <a:solidFill>
                  <a:schemeClr val="tx1"/>
                </a:solidFill>
                <a:latin typeface="Comic Sans MS" panose="030F0702030302020204" pitchFamily="66" charset="0"/>
              </a:defRPr>
            </a:lvl3pPr>
            <a:lvl4pPr marL="1600200" indent="-228600">
              <a:defRPr sz="2800" b="1">
                <a:solidFill>
                  <a:schemeClr val="tx1"/>
                </a:solidFill>
                <a:latin typeface="Comic Sans MS" panose="030F0702030302020204" pitchFamily="66" charset="0"/>
              </a:defRPr>
            </a:lvl4pPr>
            <a:lvl5pPr marL="2057400" indent="-228600">
              <a:defRPr sz="28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tx1"/>
                </a:solidFill>
                <a:latin typeface="Comic Sans MS" panose="030F0702030302020204" pitchFamily="66" charset="0"/>
              </a:defRPr>
            </a:lvl9pPr>
          </a:lstStyle>
          <a:p>
            <a:fld id="{A766D18B-0615-4804-9ED9-8C8D95FCA9CE}" type="slidenum">
              <a:rPr lang="en-US" altLang="en-US" sz="1300" b="0">
                <a:latin typeface="Times New Roman" panose="02020603050405020304" pitchFamily="18" charset="0"/>
              </a:rPr>
              <a:pPr/>
              <a:t>4</a:t>
            </a:fld>
            <a:endParaRPr lang="en-US" altLang="en-US" sz="1300" b="0" dirty="0">
              <a:latin typeface="Times New Roman" panose="02020603050405020304" pitchFamily="18" charset="0"/>
            </a:endParaRPr>
          </a:p>
        </p:txBody>
      </p:sp>
      <p:sp>
        <p:nvSpPr>
          <p:cNvPr id="10243" name="Rectangle 2">
            <a:extLst>
              <a:ext uri="{FF2B5EF4-FFF2-40B4-BE49-F238E27FC236}">
                <a16:creationId xmlns:a16="http://schemas.microsoft.com/office/drawing/2014/main" id="{ADA7D96F-1DEA-EDA5-6933-9108D0FBA66F}"/>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FCE1444C-C593-37F4-A70D-8AFF3F83A789}"/>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54569BD9-EDE4-B7EC-DA39-A84456F17E67}"/>
              </a:ext>
            </a:extLst>
          </p:cNvPr>
          <p:cNvSpPr>
            <a:spLocks noGrp="1" noChangeArrowheads="1"/>
          </p:cNvSpPr>
          <p:nvPr>
            <p:ph type="sldNum" sz="quarter" idx="5"/>
          </p:nvPr>
        </p:nvSpPr>
        <p:spPr>
          <a:noFill/>
        </p:spPr>
        <p:txBody>
          <a:bodyPr/>
          <a:lstStyle>
            <a:lvl1pPr>
              <a:defRPr sz="2800" b="1">
                <a:solidFill>
                  <a:schemeClr val="tx1"/>
                </a:solidFill>
                <a:latin typeface="Comic Sans MS" panose="030F0702030302020204" pitchFamily="66" charset="0"/>
              </a:defRPr>
            </a:lvl1pPr>
            <a:lvl2pPr marL="742950" indent="-285750">
              <a:defRPr sz="2800" b="1">
                <a:solidFill>
                  <a:schemeClr val="tx1"/>
                </a:solidFill>
                <a:latin typeface="Comic Sans MS" panose="030F0702030302020204" pitchFamily="66" charset="0"/>
              </a:defRPr>
            </a:lvl2pPr>
            <a:lvl3pPr marL="1143000" indent="-228600">
              <a:defRPr sz="2800" b="1">
                <a:solidFill>
                  <a:schemeClr val="tx1"/>
                </a:solidFill>
                <a:latin typeface="Comic Sans MS" panose="030F0702030302020204" pitchFamily="66" charset="0"/>
              </a:defRPr>
            </a:lvl3pPr>
            <a:lvl4pPr marL="1600200" indent="-228600">
              <a:defRPr sz="2800" b="1">
                <a:solidFill>
                  <a:schemeClr val="tx1"/>
                </a:solidFill>
                <a:latin typeface="Comic Sans MS" panose="030F0702030302020204" pitchFamily="66" charset="0"/>
              </a:defRPr>
            </a:lvl4pPr>
            <a:lvl5pPr marL="2057400" indent="-228600">
              <a:defRPr sz="28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28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28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28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2800" b="1">
                <a:solidFill>
                  <a:schemeClr val="tx1"/>
                </a:solidFill>
                <a:latin typeface="Comic Sans MS" panose="030F0702030302020204" pitchFamily="66" charset="0"/>
              </a:defRPr>
            </a:lvl9pPr>
          </a:lstStyle>
          <a:p>
            <a:fld id="{4F329901-C3C0-4BB6-9FB2-ECBBBE631E2A}" type="slidenum">
              <a:rPr lang="en-US" altLang="en-US" sz="1300" b="0">
                <a:latin typeface="Times New Roman" panose="02020603050405020304" pitchFamily="18" charset="0"/>
              </a:rPr>
              <a:pPr/>
              <a:t>5</a:t>
            </a:fld>
            <a:endParaRPr lang="en-US" altLang="en-US" sz="1300" b="0" dirty="0">
              <a:latin typeface="Times New Roman" panose="02020603050405020304" pitchFamily="18" charset="0"/>
            </a:endParaRPr>
          </a:p>
        </p:txBody>
      </p:sp>
      <p:sp>
        <p:nvSpPr>
          <p:cNvPr id="12291" name="Rectangle 2">
            <a:extLst>
              <a:ext uri="{FF2B5EF4-FFF2-40B4-BE49-F238E27FC236}">
                <a16:creationId xmlns:a16="http://schemas.microsoft.com/office/drawing/2014/main" id="{C3CA8340-0D50-D35F-4D0B-BD3A4E541BF1}"/>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A4F86122-F3B2-C7B3-6F73-0F01D71344AD}"/>
              </a:ext>
            </a:extLst>
          </p:cNvPr>
          <p:cNvSpPr>
            <a:spLocks noGrp="1" noChangeArrowheads="1"/>
          </p:cNvSpPr>
          <p:nvPr>
            <p:ph type="body" idx="1"/>
          </p:nvPr>
        </p:nvSpPr>
        <p:spPr>
          <a:xfrm>
            <a:off x="731838" y="4560888"/>
            <a:ext cx="5851525" cy="4319587"/>
          </a:xfrm>
          <a:noFill/>
        </p:spPr>
        <p:txBody>
          <a:bodyPr/>
          <a:lstStyle/>
          <a:p>
            <a:pPr eaLnBrk="1" hangingPunct="1"/>
            <a:r>
              <a:rPr lang="en-US" altLang="en-US" dirty="0"/>
              <a:t>W.M. Beltman and J.E. Shepherd. </a:t>
            </a:r>
            <a:br>
              <a:rPr lang="en-US" altLang="en-US" dirty="0"/>
            </a:br>
            <a:r>
              <a:rPr lang="en-US" altLang="en-US" dirty="0"/>
              <a:t>Linear elastic response of tubes to internal detonation loading. </a:t>
            </a:r>
            <a:br>
              <a:rPr lang="en-US" altLang="en-US" dirty="0"/>
            </a:br>
            <a:r>
              <a:rPr lang="en-US" altLang="en-US" i="1" dirty="0"/>
              <a:t>Journal of Sound and Vibration</a:t>
            </a:r>
            <a:r>
              <a:rPr lang="en-US" altLang="en-US" dirty="0"/>
              <a:t>, 252(4):617-655, 2002.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A8A36FE-66BB-56F3-EC3E-E8AC2634E089}"/>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id="{8E720A61-5DC1-4F94-12EA-A50F80EF53EB}"/>
              </a:ext>
            </a:extLst>
          </p:cNvPr>
          <p:cNvSpPr>
            <a:spLocks noGrp="1"/>
          </p:cNvSpPr>
          <p:nvPr>
            <p:ph type="body" idx="1"/>
          </p:nvPr>
        </p:nvSpPr>
        <p:spPr>
          <a:noFill/>
        </p:spPr>
        <p:txBody>
          <a:bodyPr/>
          <a:lstStyle/>
          <a:p>
            <a:pPr eaLnBrk="1" hangingPunct="1"/>
            <a:endParaRPr lang="en-US" altLang="en-US" dirty="0"/>
          </a:p>
        </p:txBody>
      </p:sp>
      <p:sp>
        <p:nvSpPr>
          <p:cNvPr id="13316" name="Slide Number Placeholder 3">
            <a:extLst>
              <a:ext uri="{FF2B5EF4-FFF2-40B4-BE49-F238E27FC236}">
                <a16:creationId xmlns:a16="http://schemas.microsoft.com/office/drawing/2014/main" id="{0ECA78FF-5DC7-DD47-6D69-37E98757EDF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D43C36-1FE5-41E9-BCEB-5C146F19F0E7}" type="slidenum">
              <a:rPr lang="en-US" altLang="en-US"/>
              <a:pPr/>
              <a:t>7</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5D015E4-0F77-F268-534A-DBE28E9F48EF}"/>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256DBC8C-3043-BA3E-D89B-B505040299CC}"/>
              </a:ext>
            </a:extLst>
          </p:cNvPr>
          <p:cNvSpPr>
            <a:spLocks noGrp="1"/>
          </p:cNvSpPr>
          <p:nvPr>
            <p:ph type="body" idx="1"/>
          </p:nvPr>
        </p:nvSpPr>
        <p:spPr>
          <a:noFill/>
        </p:spPr>
        <p:txBody>
          <a:bodyPr/>
          <a:lstStyle/>
          <a:p>
            <a:pPr eaLnBrk="1" hangingPunct="1"/>
            <a:endParaRPr lang="en-US" altLang="en-US" dirty="0"/>
          </a:p>
        </p:txBody>
      </p:sp>
      <p:sp>
        <p:nvSpPr>
          <p:cNvPr id="15364" name="Slide Number Placeholder 3">
            <a:extLst>
              <a:ext uri="{FF2B5EF4-FFF2-40B4-BE49-F238E27FC236}">
                <a16:creationId xmlns:a16="http://schemas.microsoft.com/office/drawing/2014/main" id="{0BDB0385-2C28-0BDB-F737-6EB96DD48D6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5CC7BA-16D1-4F77-85DC-C1ACE1BB8689}" type="slidenum">
              <a:rPr lang="en-US" altLang="en-US"/>
              <a:pPr/>
              <a:t>8</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5B79814-8716-E614-228F-7587E6C6769F}"/>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E0314BDD-B1F9-7022-8ED3-B3AABB662B86}"/>
              </a:ext>
            </a:extLst>
          </p:cNvPr>
          <p:cNvSpPr>
            <a:spLocks noGrp="1"/>
          </p:cNvSpPr>
          <p:nvPr>
            <p:ph type="body" idx="1"/>
          </p:nvPr>
        </p:nvSpPr>
        <p:spPr>
          <a:noFill/>
        </p:spPr>
        <p:txBody>
          <a:bodyPr/>
          <a:lstStyle/>
          <a:p>
            <a:pPr eaLnBrk="1" hangingPunct="1"/>
            <a:endParaRPr lang="en-US" altLang="en-US" dirty="0"/>
          </a:p>
        </p:txBody>
      </p:sp>
      <p:sp>
        <p:nvSpPr>
          <p:cNvPr id="17412" name="Slide Number Placeholder 3">
            <a:extLst>
              <a:ext uri="{FF2B5EF4-FFF2-40B4-BE49-F238E27FC236}">
                <a16:creationId xmlns:a16="http://schemas.microsoft.com/office/drawing/2014/main" id="{10A35A0F-D1D8-CB0E-2A81-CA92577A5ED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07A7B1-9A85-401E-8A5E-16AEAC826700}" type="slidenum">
              <a:rPr lang="en-US" altLang="en-US"/>
              <a:pPr/>
              <a:t>9</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E7E95089-3674-81D5-1264-A1B7D765B19B}"/>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A1E2AE9C-1A77-3BDC-10AD-CBCE1C360377}"/>
              </a:ext>
            </a:extLst>
          </p:cNvPr>
          <p:cNvSpPr>
            <a:spLocks noGrp="1"/>
          </p:cNvSpPr>
          <p:nvPr>
            <p:ph type="body" idx="1"/>
          </p:nvPr>
        </p:nvSpPr>
        <p:spPr>
          <a:noFill/>
        </p:spPr>
        <p:txBody>
          <a:bodyPr/>
          <a:lstStyle/>
          <a:p>
            <a:pPr eaLnBrk="1" hangingPunct="1"/>
            <a:endParaRPr lang="en-US" altLang="en-US" dirty="0"/>
          </a:p>
        </p:txBody>
      </p:sp>
      <p:sp>
        <p:nvSpPr>
          <p:cNvPr id="19460" name="Slide Number Placeholder 3">
            <a:extLst>
              <a:ext uri="{FF2B5EF4-FFF2-40B4-BE49-F238E27FC236}">
                <a16:creationId xmlns:a16="http://schemas.microsoft.com/office/drawing/2014/main" id="{5AE3CAE3-C3DC-665E-3A6B-8CF612E005D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EEF706-F1C0-4C34-A0E5-B762A44ACD45}" type="slidenum">
              <a:rPr lang="en-US" altLang="en-US"/>
              <a:pPr/>
              <a:t>10</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DDFCF99-F031-7A66-E78E-CB4167FD9550}"/>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0F15549F-7114-3C1E-190E-7542A6305B26}"/>
              </a:ext>
            </a:extLst>
          </p:cNvPr>
          <p:cNvSpPr>
            <a:spLocks noGrp="1"/>
          </p:cNvSpPr>
          <p:nvPr>
            <p:ph type="body" idx="1"/>
          </p:nvPr>
        </p:nvSpPr>
        <p:spPr>
          <a:noFill/>
        </p:spPr>
        <p:txBody>
          <a:bodyPr/>
          <a:lstStyle/>
          <a:p>
            <a:pPr eaLnBrk="1" hangingPunct="1"/>
            <a:endParaRPr lang="en-US" altLang="en-US" dirty="0"/>
          </a:p>
        </p:txBody>
      </p:sp>
      <p:sp>
        <p:nvSpPr>
          <p:cNvPr id="21508" name="Slide Number Placeholder 3">
            <a:extLst>
              <a:ext uri="{FF2B5EF4-FFF2-40B4-BE49-F238E27FC236}">
                <a16:creationId xmlns:a16="http://schemas.microsoft.com/office/drawing/2014/main" id="{42C71675-788B-24DA-1836-9AFB68A25F6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2A8D1F-5552-4684-9CC0-25DDF252C734}" type="slidenum">
              <a:rPr lang="en-US" altLang="en-US"/>
              <a:pPr/>
              <a:t>11</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417E4478-33A2-FF36-2166-6B88BFB7F4DA}"/>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70467BC8-9227-5994-26DB-5BDF75EA2258}"/>
              </a:ext>
            </a:extLst>
          </p:cNvPr>
          <p:cNvSpPr>
            <a:spLocks noGrp="1"/>
          </p:cNvSpPr>
          <p:nvPr>
            <p:ph type="body" idx="1"/>
          </p:nvPr>
        </p:nvSpPr>
        <p:spPr>
          <a:noFill/>
        </p:spPr>
        <p:txBody>
          <a:bodyPr/>
          <a:lstStyle/>
          <a:p>
            <a:pPr eaLnBrk="1" hangingPunct="1"/>
            <a:endParaRPr lang="en-US" altLang="en-US" dirty="0"/>
          </a:p>
        </p:txBody>
      </p:sp>
      <p:sp>
        <p:nvSpPr>
          <p:cNvPr id="23556" name="Slide Number Placeholder 3">
            <a:extLst>
              <a:ext uri="{FF2B5EF4-FFF2-40B4-BE49-F238E27FC236}">
                <a16:creationId xmlns:a16="http://schemas.microsoft.com/office/drawing/2014/main" id="{5E66F188-68DC-FA1B-C07A-AA91537A179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5DBE3F-515B-4906-894D-62067B988EA3}" type="slidenum">
              <a:rPr lang="en-US" altLang="en-US"/>
              <a:pPr/>
              <a:t>12</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02610906-3DAE-3682-1E3C-8E140763F657}"/>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5" name="Rectangle 5">
            <a:extLst>
              <a:ext uri="{FF2B5EF4-FFF2-40B4-BE49-F238E27FC236}">
                <a16:creationId xmlns:a16="http://schemas.microsoft.com/office/drawing/2014/main" id="{B312C2D2-F8DD-CF2A-A2DF-E64832D826E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4CD6F816-AB0B-902A-E1A6-EBDDEB0B1EF8}"/>
              </a:ext>
            </a:extLst>
          </p:cNvPr>
          <p:cNvSpPr>
            <a:spLocks noGrp="1" noChangeArrowheads="1"/>
          </p:cNvSpPr>
          <p:nvPr>
            <p:ph type="sldNum" sz="quarter" idx="12"/>
          </p:nvPr>
        </p:nvSpPr>
        <p:spPr>
          <a:ln/>
        </p:spPr>
        <p:txBody>
          <a:bodyPr/>
          <a:lstStyle>
            <a:lvl1pPr>
              <a:defRPr/>
            </a:lvl1pPr>
          </a:lstStyle>
          <a:p>
            <a:fld id="{FA1D7DCD-AA36-446E-A5FE-12E1ED145099}" type="slidenum">
              <a:rPr lang="en-US" altLang="en-US"/>
              <a:pPr/>
              <a:t>‹#›</a:t>
            </a:fld>
            <a:endParaRPr lang="en-US" altLang="en-US" dirty="0"/>
          </a:p>
        </p:txBody>
      </p:sp>
    </p:spTree>
    <p:extLst>
      <p:ext uri="{BB962C8B-B14F-4D97-AF65-F5344CB8AC3E}">
        <p14:creationId xmlns:p14="http://schemas.microsoft.com/office/powerpoint/2010/main" val="180401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B8B3B4-C439-7929-7418-F5177B8E5F39}"/>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5" name="Rectangle 5">
            <a:extLst>
              <a:ext uri="{FF2B5EF4-FFF2-40B4-BE49-F238E27FC236}">
                <a16:creationId xmlns:a16="http://schemas.microsoft.com/office/drawing/2014/main" id="{8795E05F-1F12-6C76-F2DE-B0369CC26C7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B38F4261-2CE1-D746-9601-6158BAAD9A85}"/>
              </a:ext>
            </a:extLst>
          </p:cNvPr>
          <p:cNvSpPr>
            <a:spLocks noGrp="1" noChangeArrowheads="1"/>
          </p:cNvSpPr>
          <p:nvPr>
            <p:ph type="sldNum" sz="quarter" idx="12"/>
          </p:nvPr>
        </p:nvSpPr>
        <p:spPr>
          <a:ln/>
        </p:spPr>
        <p:txBody>
          <a:bodyPr/>
          <a:lstStyle>
            <a:lvl1pPr>
              <a:defRPr/>
            </a:lvl1pPr>
          </a:lstStyle>
          <a:p>
            <a:fld id="{BDCE65EC-68D0-45C9-913D-4D74B0824D7D}" type="slidenum">
              <a:rPr lang="en-US" altLang="en-US"/>
              <a:pPr/>
              <a:t>‹#›</a:t>
            </a:fld>
            <a:endParaRPr lang="en-US" altLang="en-US" dirty="0"/>
          </a:p>
        </p:txBody>
      </p:sp>
    </p:spTree>
    <p:extLst>
      <p:ext uri="{BB962C8B-B14F-4D97-AF65-F5344CB8AC3E}">
        <p14:creationId xmlns:p14="http://schemas.microsoft.com/office/powerpoint/2010/main" val="200052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C387A0-81E8-CBD9-23A6-F7F9D625446C}"/>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5" name="Rectangle 5">
            <a:extLst>
              <a:ext uri="{FF2B5EF4-FFF2-40B4-BE49-F238E27FC236}">
                <a16:creationId xmlns:a16="http://schemas.microsoft.com/office/drawing/2014/main" id="{B46CD198-0F6A-B7B7-82E1-1D2A9B4EC3D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7EB5EA6C-F0AB-70A6-0A58-3914AA48C4A9}"/>
              </a:ext>
            </a:extLst>
          </p:cNvPr>
          <p:cNvSpPr>
            <a:spLocks noGrp="1" noChangeArrowheads="1"/>
          </p:cNvSpPr>
          <p:nvPr>
            <p:ph type="sldNum" sz="quarter" idx="12"/>
          </p:nvPr>
        </p:nvSpPr>
        <p:spPr>
          <a:ln/>
        </p:spPr>
        <p:txBody>
          <a:bodyPr/>
          <a:lstStyle>
            <a:lvl1pPr>
              <a:defRPr/>
            </a:lvl1pPr>
          </a:lstStyle>
          <a:p>
            <a:fld id="{720B7516-ADAA-45CE-9A3F-8A865B5AF385}" type="slidenum">
              <a:rPr lang="en-US" altLang="en-US"/>
              <a:pPr/>
              <a:t>‹#›</a:t>
            </a:fld>
            <a:endParaRPr lang="en-US" altLang="en-US" dirty="0"/>
          </a:p>
        </p:txBody>
      </p:sp>
    </p:spTree>
    <p:extLst>
      <p:ext uri="{BB962C8B-B14F-4D97-AF65-F5344CB8AC3E}">
        <p14:creationId xmlns:p14="http://schemas.microsoft.com/office/powerpoint/2010/main" val="603735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DADC383-D245-3890-A5FC-E21EA6441558}"/>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6" name="Rectangle 5">
            <a:extLst>
              <a:ext uri="{FF2B5EF4-FFF2-40B4-BE49-F238E27FC236}">
                <a16:creationId xmlns:a16="http://schemas.microsoft.com/office/drawing/2014/main" id="{86B73DB1-F9A1-4D44-0C26-14B403D2C67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84C9365A-B55D-ABEF-B2DF-8ABCC6B6325D}"/>
              </a:ext>
            </a:extLst>
          </p:cNvPr>
          <p:cNvSpPr>
            <a:spLocks noGrp="1" noChangeArrowheads="1"/>
          </p:cNvSpPr>
          <p:nvPr>
            <p:ph type="sldNum" sz="quarter" idx="12"/>
          </p:nvPr>
        </p:nvSpPr>
        <p:spPr>
          <a:ln/>
        </p:spPr>
        <p:txBody>
          <a:bodyPr/>
          <a:lstStyle>
            <a:lvl1pPr>
              <a:defRPr/>
            </a:lvl1pPr>
          </a:lstStyle>
          <a:p>
            <a:fld id="{4E1647A3-9FEF-4523-9CB0-2418D80DCCBC}" type="slidenum">
              <a:rPr lang="en-US" altLang="en-US"/>
              <a:pPr/>
              <a:t>‹#›</a:t>
            </a:fld>
            <a:endParaRPr lang="en-US" altLang="en-US" dirty="0"/>
          </a:p>
        </p:txBody>
      </p:sp>
    </p:spTree>
    <p:extLst>
      <p:ext uri="{BB962C8B-B14F-4D97-AF65-F5344CB8AC3E}">
        <p14:creationId xmlns:p14="http://schemas.microsoft.com/office/powerpoint/2010/main" val="83406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FEC1258-B017-919F-AF5D-EF8A6641052C}"/>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7" name="Rectangle 5">
            <a:extLst>
              <a:ext uri="{FF2B5EF4-FFF2-40B4-BE49-F238E27FC236}">
                <a16:creationId xmlns:a16="http://schemas.microsoft.com/office/drawing/2014/main" id="{D7DE366D-199D-B9D4-DF29-06D9A31A529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a:extLst>
              <a:ext uri="{FF2B5EF4-FFF2-40B4-BE49-F238E27FC236}">
                <a16:creationId xmlns:a16="http://schemas.microsoft.com/office/drawing/2014/main" id="{3B7887C2-FA3E-D8F9-0FE1-2E46F13DFB6D}"/>
              </a:ext>
            </a:extLst>
          </p:cNvPr>
          <p:cNvSpPr>
            <a:spLocks noGrp="1" noChangeArrowheads="1"/>
          </p:cNvSpPr>
          <p:nvPr>
            <p:ph type="sldNum" sz="quarter" idx="12"/>
          </p:nvPr>
        </p:nvSpPr>
        <p:spPr>
          <a:ln/>
        </p:spPr>
        <p:txBody>
          <a:bodyPr/>
          <a:lstStyle>
            <a:lvl1pPr>
              <a:defRPr/>
            </a:lvl1pPr>
          </a:lstStyle>
          <a:p>
            <a:fld id="{FCF5D602-2C6F-4D9A-872E-286F7C1CA027}" type="slidenum">
              <a:rPr lang="en-US" altLang="en-US"/>
              <a:pPr/>
              <a:t>‹#›</a:t>
            </a:fld>
            <a:endParaRPr lang="en-US" altLang="en-US" dirty="0"/>
          </a:p>
        </p:txBody>
      </p:sp>
    </p:spTree>
    <p:extLst>
      <p:ext uri="{BB962C8B-B14F-4D97-AF65-F5344CB8AC3E}">
        <p14:creationId xmlns:p14="http://schemas.microsoft.com/office/powerpoint/2010/main" val="3754849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85C4DB6-98BF-4F5C-9FD7-E69638A7782F}"/>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7" name="Rectangle 5">
            <a:extLst>
              <a:ext uri="{FF2B5EF4-FFF2-40B4-BE49-F238E27FC236}">
                <a16:creationId xmlns:a16="http://schemas.microsoft.com/office/drawing/2014/main" id="{8DAEE838-FC35-1831-59DB-0985C1BB4C0E}"/>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a:extLst>
              <a:ext uri="{FF2B5EF4-FFF2-40B4-BE49-F238E27FC236}">
                <a16:creationId xmlns:a16="http://schemas.microsoft.com/office/drawing/2014/main" id="{3DFFB952-1C0D-0605-F240-B8D14257FD43}"/>
              </a:ext>
            </a:extLst>
          </p:cNvPr>
          <p:cNvSpPr>
            <a:spLocks noGrp="1" noChangeArrowheads="1"/>
          </p:cNvSpPr>
          <p:nvPr>
            <p:ph type="sldNum" sz="quarter" idx="12"/>
          </p:nvPr>
        </p:nvSpPr>
        <p:spPr>
          <a:ln/>
        </p:spPr>
        <p:txBody>
          <a:bodyPr/>
          <a:lstStyle>
            <a:lvl1pPr>
              <a:defRPr/>
            </a:lvl1pPr>
          </a:lstStyle>
          <a:p>
            <a:fld id="{9F36287D-7104-49EA-A1BB-CB0B992C2002}" type="slidenum">
              <a:rPr lang="en-US" altLang="en-US"/>
              <a:pPr/>
              <a:t>‹#›</a:t>
            </a:fld>
            <a:endParaRPr lang="en-US" altLang="en-US" dirty="0"/>
          </a:p>
        </p:txBody>
      </p:sp>
    </p:spTree>
    <p:extLst>
      <p:ext uri="{BB962C8B-B14F-4D97-AF65-F5344CB8AC3E}">
        <p14:creationId xmlns:p14="http://schemas.microsoft.com/office/powerpoint/2010/main" val="3970539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BED294B-E97F-4820-18E0-3B0CFFABBC05}"/>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6" name="Rectangle 5">
            <a:extLst>
              <a:ext uri="{FF2B5EF4-FFF2-40B4-BE49-F238E27FC236}">
                <a16:creationId xmlns:a16="http://schemas.microsoft.com/office/drawing/2014/main" id="{7AD14FCE-A7B5-1158-6412-8100CCE11F7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A3E98883-4678-12DB-CD6B-F11B7FD79245}"/>
              </a:ext>
            </a:extLst>
          </p:cNvPr>
          <p:cNvSpPr>
            <a:spLocks noGrp="1" noChangeArrowheads="1"/>
          </p:cNvSpPr>
          <p:nvPr>
            <p:ph type="sldNum" sz="quarter" idx="12"/>
          </p:nvPr>
        </p:nvSpPr>
        <p:spPr>
          <a:ln/>
        </p:spPr>
        <p:txBody>
          <a:bodyPr/>
          <a:lstStyle>
            <a:lvl1pPr>
              <a:defRPr/>
            </a:lvl1pPr>
          </a:lstStyle>
          <a:p>
            <a:fld id="{7B11248D-7388-45F2-902D-73C1A8077048}" type="slidenum">
              <a:rPr lang="en-US" altLang="en-US"/>
              <a:pPr/>
              <a:t>‹#›</a:t>
            </a:fld>
            <a:endParaRPr lang="en-US" altLang="en-US" dirty="0"/>
          </a:p>
        </p:txBody>
      </p:sp>
    </p:spTree>
    <p:extLst>
      <p:ext uri="{BB962C8B-B14F-4D97-AF65-F5344CB8AC3E}">
        <p14:creationId xmlns:p14="http://schemas.microsoft.com/office/powerpoint/2010/main" val="968158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D4AF-4D35-87B8-78D0-FBB75F187205}"/>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5E8816B-7F9D-EA53-01EF-F1018F8C40DE}"/>
              </a:ext>
            </a:extLst>
          </p:cNvPr>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06ABDC-A049-36B8-C6E1-F50BFDB53B77}"/>
              </a:ext>
            </a:extLst>
          </p:cNvPr>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5CD118-D31D-74B4-3447-8F3FD0E0820E}"/>
              </a:ext>
            </a:extLst>
          </p:cNvPr>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492E2ED-C29F-8AF3-E0F8-A9C32AEEE091}"/>
              </a:ext>
            </a:extLst>
          </p:cNvPr>
          <p:cNvSpPr>
            <a:spLocks noGrp="1"/>
          </p:cNvSpPr>
          <p:nvPr>
            <p:ph type="dt" sz="half" idx="10"/>
          </p:nvPr>
        </p:nvSpPr>
        <p:spPr>
          <a:xfrm>
            <a:off x="685800" y="6248400"/>
            <a:ext cx="1905000" cy="457200"/>
          </a:xfrm>
        </p:spPr>
        <p:txBody>
          <a:bodyPr/>
          <a:lstStyle>
            <a:lvl1pPr>
              <a:defRPr/>
            </a:lvl1pPr>
          </a:lstStyle>
          <a:p>
            <a:r>
              <a:rPr lang="en-US" altLang="zh-CN"/>
              <a:t>10/4/2023</a:t>
            </a:r>
            <a:endParaRPr lang="en-US" altLang="zh-CN" dirty="0"/>
          </a:p>
        </p:txBody>
      </p:sp>
      <p:sp>
        <p:nvSpPr>
          <p:cNvPr id="7" name="Footer Placeholder 6">
            <a:extLst>
              <a:ext uri="{FF2B5EF4-FFF2-40B4-BE49-F238E27FC236}">
                <a16:creationId xmlns:a16="http://schemas.microsoft.com/office/drawing/2014/main" id="{7F11F4B0-D26E-E4F1-D225-7E7195857E69}"/>
              </a:ext>
            </a:extLst>
          </p:cNvPr>
          <p:cNvSpPr>
            <a:spLocks noGrp="1"/>
          </p:cNvSpPr>
          <p:nvPr>
            <p:ph type="ftr" sz="quarter" idx="11"/>
          </p:nvPr>
        </p:nvSpPr>
        <p:spPr>
          <a:xfrm>
            <a:off x="3124200" y="6248400"/>
            <a:ext cx="2895600" cy="457200"/>
          </a:xfrm>
        </p:spPr>
        <p:txBody>
          <a:bodyPr/>
          <a:lstStyle>
            <a:lvl1pPr>
              <a:defRPr/>
            </a:lvl1pPr>
          </a:lstStyle>
          <a:p>
            <a:endParaRPr lang="en-US" altLang="zh-CN" dirty="0"/>
          </a:p>
        </p:txBody>
      </p:sp>
      <p:sp>
        <p:nvSpPr>
          <p:cNvPr id="8" name="Slide Number Placeholder 7">
            <a:extLst>
              <a:ext uri="{FF2B5EF4-FFF2-40B4-BE49-F238E27FC236}">
                <a16:creationId xmlns:a16="http://schemas.microsoft.com/office/drawing/2014/main" id="{47B183A4-4E42-DCF7-4F5A-B228EB6DF83F}"/>
              </a:ext>
            </a:extLst>
          </p:cNvPr>
          <p:cNvSpPr>
            <a:spLocks noGrp="1"/>
          </p:cNvSpPr>
          <p:nvPr>
            <p:ph type="sldNum" sz="quarter" idx="12"/>
          </p:nvPr>
        </p:nvSpPr>
        <p:spPr>
          <a:xfrm>
            <a:off x="6553200" y="6248400"/>
            <a:ext cx="1905000" cy="457200"/>
          </a:xfrm>
        </p:spPr>
        <p:txBody>
          <a:bodyPr/>
          <a:lstStyle>
            <a:lvl1pPr>
              <a:defRPr/>
            </a:lvl1pPr>
          </a:lstStyle>
          <a:p>
            <a:fld id="{34D17A13-4DD7-4A9B-814D-81CE2D210623}" type="slidenum">
              <a:rPr lang="en-US" altLang="zh-CN"/>
              <a:pPr/>
              <a:t>‹#›</a:t>
            </a:fld>
            <a:endParaRPr lang="en-US" altLang="zh-CN" dirty="0"/>
          </a:p>
        </p:txBody>
      </p:sp>
    </p:spTree>
    <p:extLst>
      <p:ext uri="{BB962C8B-B14F-4D97-AF65-F5344CB8AC3E}">
        <p14:creationId xmlns:p14="http://schemas.microsoft.com/office/powerpoint/2010/main" val="3438965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D1121F-2969-400E-415C-7200C2FC9ECE}"/>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5" name="Rectangle 5">
            <a:extLst>
              <a:ext uri="{FF2B5EF4-FFF2-40B4-BE49-F238E27FC236}">
                <a16:creationId xmlns:a16="http://schemas.microsoft.com/office/drawing/2014/main" id="{C2C6A99C-F72E-C77E-93A9-D9DADF8DE3D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72617FF9-27A0-4D8E-0F2E-26ECD4FCCEE8}"/>
              </a:ext>
            </a:extLst>
          </p:cNvPr>
          <p:cNvSpPr>
            <a:spLocks noGrp="1" noChangeArrowheads="1"/>
          </p:cNvSpPr>
          <p:nvPr>
            <p:ph type="sldNum" sz="quarter" idx="12"/>
          </p:nvPr>
        </p:nvSpPr>
        <p:spPr>
          <a:ln/>
        </p:spPr>
        <p:txBody>
          <a:bodyPr/>
          <a:lstStyle>
            <a:lvl1pPr>
              <a:defRPr/>
            </a:lvl1pPr>
          </a:lstStyle>
          <a:p>
            <a:fld id="{7C3431B6-8D5E-4BA4-8978-65BC94866C41}" type="slidenum">
              <a:rPr lang="en-US" altLang="en-US"/>
              <a:pPr/>
              <a:t>‹#›</a:t>
            </a:fld>
            <a:endParaRPr lang="en-US" altLang="en-US" dirty="0"/>
          </a:p>
        </p:txBody>
      </p:sp>
    </p:spTree>
    <p:extLst>
      <p:ext uri="{BB962C8B-B14F-4D97-AF65-F5344CB8AC3E}">
        <p14:creationId xmlns:p14="http://schemas.microsoft.com/office/powerpoint/2010/main" val="2258227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04A1FBCB-ED4A-020E-B369-C997C41EA3F0}"/>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5" name="Rectangle 5">
            <a:extLst>
              <a:ext uri="{FF2B5EF4-FFF2-40B4-BE49-F238E27FC236}">
                <a16:creationId xmlns:a16="http://schemas.microsoft.com/office/drawing/2014/main" id="{7175A5E4-2CE2-48AA-4F84-CFD4AB16158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620B2BCB-10AF-DBCE-939E-22FA7BE0EC80}"/>
              </a:ext>
            </a:extLst>
          </p:cNvPr>
          <p:cNvSpPr>
            <a:spLocks noGrp="1" noChangeArrowheads="1"/>
          </p:cNvSpPr>
          <p:nvPr>
            <p:ph type="sldNum" sz="quarter" idx="12"/>
          </p:nvPr>
        </p:nvSpPr>
        <p:spPr>
          <a:ln/>
        </p:spPr>
        <p:txBody>
          <a:bodyPr/>
          <a:lstStyle>
            <a:lvl1pPr>
              <a:defRPr/>
            </a:lvl1pPr>
          </a:lstStyle>
          <a:p>
            <a:fld id="{12698B17-440E-4B2A-902E-F428873CBD99}" type="slidenum">
              <a:rPr lang="en-US" altLang="en-US"/>
              <a:pPr/>
              <a:t>‹#›</a:t>
            </a:fld>
            <a:endParaRPr lang="en-US" altLang="en-US" dirty="0"/>
          </a:p>
        </p:txBody>
      </p:sp>
    </p:spTree>
    <p:extLst>
      <p:ext uri="{BB962C8B-B14F-4D97-AF65-F5344CB8AC3E}">
        <p14:creationId xmlns:p14="http://schemas.microsoft.com/office/powerpoint/2010/main" val="1270394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8505E8D-9DBC-26D7-0AB2-8D5265C0E4DF}"/>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6" name="Rectangle 5">
            <a:extLst>
              <a:ext uri="{FF2B5EF4-FFF2-40B4-BE49-F238E27FC236}">
                <a16:creationId xmlns:a16="http://schemas.microsoft.com/office/drawing/2014/main" id="{777067C5-BD9D-347E-23AB-804748CA32C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A072F22A-A12F-C976-43F7-2C6DE2D71D05}"/>
              </a:ext>
            </a:extLst>
          </p:cNvPr>
          <p:cNvSpPr>
            <a:spLocks noGrp="1" noChangeArrowheads="1"/>
          </p:cNvSpPr>
          <p:nvPr>
            <p:ph type="sldNum" sz="quarter" idx="12"/>
          </p:nvPr>
        </p:nvSpPr>
        <p:spPr>
          <a:ln/>
        </p:spPr>
        <p:txBody>
          <a:bodyPr/>
          <a:lstStyle>
            <a:lvl1pPr>
              <a:defRPr/>
            </a:lvl1pPr>
          </a:lstStyle>
          <a:p>
            <a:fld id="{3A5EE26F-7914-4D6E-8E2C-818756AEC07C}" type="slidenum">
              <a:rPr lang="en-US" altLang="en-US"/>
              <a:pPr/>
              <a:t>‹#›</a:t>
            </a:fld>
            <a:endParaRPr lang="en-US" altLang="en-US" dirty="0"/>
          </a:p>
        </p:txBody>
      </p:sp>
    </p:spTree>
    <p:extLst>
      <p:ext uri="{BB962C8B-B14F-4D97-AF65-F5344CB8AC3E}">
        <p14:creationId xmlns:p14="http://schemas.microsoft.com/office/powerpoint/2010/main" val="329468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AED97C-DF7A-C476-4556-19165EC7B3F7}"/>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8" name="Rectangle 5">
            <a:extLst>
              <a:ext uri="{FF2B5EF4-FFF2-40B4-BE49-F238E27FC236}">
                <a16:creationId xmlns:a16="http://schemas.microsoft.com/office/drawing/2014/main" id="{87BC3ADB-56C3-EEF7-38F7-85E9B5BE91A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BEC7AE58-66C8-2136-47BE-E677142FCF82}"/>
              </a:ext>
            </a:extLst>
          </p:cNvPr>
          <p:cNvSpPr>
            <a:spLocks noGrp="1" noChangeArrowheads="1"/>
          </p:cNvSpPr>
          <p:nvPr>
            <p:ph type="sldNum" sz="quarter" idx="12"/>
          </p:nvPr>
        </p:nvSpPr>
        <p:spPr>
          <a:ln/>
        </p:spPr>
        <p:txBody>
          <a:bodyPr/>
          <a:lstStyle>
            <a:lvl1pPr>
              <a:defRPr/>
            </a:lvl1pPr>
          </a:lstStyle>
          <a:p>
            <a:fld id="{9C9F4C2C-B96C-42CD-80D4-CCC3B3FD88FD}" type="slidenum">
              <a:rPr lang="en-US" altLang="en-US"/>
              <a:pPr/>
              <a:t>‹#›</a:t>
            </a:fld>
            <a:endParaRPr lang="en-US" altLang="en-US" dirty="0"/>
          </a:p>
        </p:txBody>
      </p:sp>
    </p:spTree>
    <p:extLst>
      <p:ext uri="{BB962C8B-B14F-4D97-AF65-F5344CB8AC3E}">
        <p14:creationId xmlns:p14="http://schemas.microsoft.com/office/powerpoint/2010/main" val="325807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E9D4DB-19BD-DAA8-2179-12F1FB639540}"/>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4" name="Rectangle 5">
            <a:extLst>
              <a:ext uri="{FF2B5EF4-FFF2-40B4-BE49-F238E27FC236}">
                <a16:creationId xmlns:a16="http://schemas.microsoft.com/office/drawing/2014/main" id="{4DCF7ECC-A0DD-DB50-0BA7-4EDFB0EDDA4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07269E89-3CED-5A91-D783-A047DDF460CD}"/>
              </a:ext>
            </a:extLst>
          </p:cNvPr>
          <p:cNvSpPr>
            <a:spLocks noGrp="1" noChangeArrowheads="1"/>
          </p:cNvSpPr>
          <p:nvPr>
            <p:ph type="sldNum" sz="quarter" idx="12"/>
          </p:nvPr>
        </p:nvSpPr>
        <p:spPr>
          <a:ln/>
        </p:spPr>
        <p:txBody>
          <a:bodyPr/>
          <a:lstStyle>
            <a:lvl1pPr>
              <a:defRPr/>
            </a:lvl1pPr>
          </a:lstStyle>
          <a:p>
            <a:fld id="{20AD227F-FEAE-4169-B7F6-86B2E1074B13}" type="slidenum">
              <a:rPr lang="en-US" altLang="en-US"/>
              <a:pPr/>
              <a:t>‹#›</a:t>
            </a:fld>
            <a:endParaRPr lang="en-US" altLang="en-US" dirty="0"/>
          </a:p>
        </p:txBody>
      </p:sp>
    </p:spTree>
    <p:extLst>
      <p:ext uri="{BB962C8B-B14F-4D97-AF65-F5344CB8AC3E}">
        <p14:creationId xmlns:p14="http://schemas.microsoft.com/office/powerpoint/2010/main" val="171663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464B75-8C13-BD2B-ED72-E583FDAB3DEA}"/>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3" name="Rectangle 5">
            <a:extLst>
              <a:ext uri="{FF2B5EF4-FFF2-40B4-BE49-F238E27FC236}">
                <a16:creationId xmlns:a16="http://schemas.microsoft.com/office/drawing/2014/main" id="{921274D0-1823-97D6-A07C-55FAE64B2FB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035E8AB0-62B8-D0E3-B59C-925EAB1995DF}"/>
              </a:ext>
            </a:extLst>
          </p:cNvPr>
          <p:cNvSpPr>
            <a:spLocks noGrp="1" noChangeArrowheads="1"/>
          </p:cNvSpPr>
          <p:nvPr>
            <p:ph type="sldNum" sz="quarter" idx="12"/>
          </p:nvPr>
        </p:nvSpPr>
        <p:spPr>
          <a:ln/>
        </p:spPr>
        <p:txBody>
          <a:bodyPr/>
          <a:lstStyle>
            <a:lvl1pPr>
              <a:defRPr/>
            </a:lvl1pPr>
          </a:lstStyle>
          <a:p>
            <a:fld id="{202479D7-967E-40F6-9B1B-F793EDEBE740}" type="slidenum">
              <a:rPr lang="en-US" altLang="en-US"/>
              <a:pPr/>
              <a:t>‹#›</a:t>
            </a:fld>
            <a:endParaRPr lang="en-US" altLang="en-US" dirty="0"/>
          </a:p>
        </p:txBody>
      </p:sp>
    </p:spTree>
    <p:extLst>
      <p:ext uri="{BB962C8B-B14F-4D97-AF65-F5344CB8AC3E}">
        <p14:creationId xmlns:p14="http://schemas.microsoft.com/office/powerpoint/2010/main" val="2213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23B155FC-BCC4-F087-073D-5FBE7D5D65BA}"/>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6" name="Rectangle 5">
            <a:extLst>
              <a:ext uri="{FF2B5EF4-FFF2-40B4-BE49-F238E27FC236}">
                <a16:creationId xmlns:a16="http://schemas.microsoft.com/office/drawing/2014/main" id="{6DE9EFD9-A722-0291-9BBD-27C0C030489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960D8D88-2FB9-5BC1-5AAE-FA8966D66D25}"/>
              </a:ext>
            </a:extLst>
          </p:cNvPr>
          <p:cNvSpPr>
            <a:spLocks noGrp="1" noChangeArrowheads="1"/>
          </p:cNvSpPr>
          <p:nvPr>
            <p:ph type="sldNum" sz="quarter" idx="12"/>
          </p:nvPr>
        </p:nvSpPr>
        <p:spPr>
          <a:ln/>
        </p:spPr>
        <p:txBody>
          <a:bodyPr/>
          <a:lstStyle>
            <a:lvl1pPr>
              <a:defRPr/>
            </a:lvl1pPr>
          </a:lstStyle>
          <a:p>
            <a:fld id="{A6D3929E-5F41-4110-9EAC-968D2E908406}" type="slidenum">
              <a:rPr lang="en-US" altLang="en-US"/>
              <a:pPr/>
              <a:t>‹#›</a:t>
            </a:fld>
            <a:endParaRPr lang="en-US" altLang="en-US" dirty="0"/>
          </a:p>
        </p:txBody>
      </p:sp>
    </p:spTree>
    <p:extLst>
      <p:ext uri="{BB962C8B-B14F-4D97-AF65-F5344CB8AC3E}">
        <p14:creationId xmlns:p14="http://schemas.microsoft.com/office/powerpoint/2010/main" val="1810533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E17E8F9-9D10-BDF9-F400-D9BC391192BF}"/>
              </a:ext>
            </a:extLst>
          </p:cNvPr>
          <p:cNvSpPr>
            <a:spLocks noGrp="1" noChangeArrowheads="1"/>
          </p:cNvSpPr>
          <p:nvPr>
            <p:ph type="dt" sz="half" idx="10"/>
          </p:nvPr>
        </p:nvSpPr>
        <p:spPr>
          <a:ln/>
        </p:spPr>
        <p:txBody>
          <a:bodyPr/>
          <a:lstStyle>
            <a:lvl1pPr>
              <a:defRPr/>
            </a:lvl1pPr>
          </a:lstStyle>
          <a:p>
            <a:pPr>
              <a:defRPr/>
            </a:pPr>
            <a:r>
              <a:rPr lang="en-US" altLang="en-US"/>
              <a:t>10/4/2023</a:t>
            </a:r>
            <a:endParaRPr lang="en-US" altLang="en-US" dirty="0"/>
          </a:p>
        </p:txBody>
      </p:sp>
      <p:sp>
        <p:nvSpPr>
          <p:cNvPr id="6" name="Rectangle 5">
            <a:extLst>
              <a:ext uri="{FF2B5EF4-FFF2-40B4-BE49-F238E27FC236}">
                <a16:creationId xmlns:a16="http://schemas.microsoft.com/office/drawing/2014/main" id="{926405C9-E328-B715-1E04-224BC1F5A18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27B45F3A-4DCF-174F-AEB4-C7C3EACADA60}"/>
              </a:ext>
            </a:extLst>
          </p:cNvPr>
          <p:cNvSpPr>
            <a:spLocks noGrp="1" noChangeArrowheads="1"/>
          </p:cNvSpPr>
          <p:nvPr>
            <p:ph type="sldNum" sz="quarter" idx="12"/>
          </p:nvPr>
        </p:nvSpPr>
        <p:spPr>
          <a:ln/>
        </p:spPr>
        <p:txBody>
          <a:bodyPr/>
          <a:lstStyle>
            <a:lvl1pPr>
              <a:defRPr/>
            </a:lvl1pPr>
          </a:lstStyle>
          <a:p>
            <a:fld id="{D9CEDDDD-1D44-47BE-BAF2-3AB8DFB48ECC}" type="slidenum">
              <a:rPr lang="en-US" altLang="en-US"/>
              <a:pPr/>
              <a:t>‹#›</a:t>
            </a:fld>
            <a:endParaRPr lang="en-US" altLang="en-US" dirty="0"/>
          </a:p>
        </p:txBody>
      </p:sp>
    </p:spTree>
    <p:extLst>
      <p:ext uri="{BB962C8B-B14F-4D97-AF65-F5344CB8AC3E}">
        <p14:creationId xmlns:p14="http://schemas.microsoft.com/office/powerpoint/2010/main" val="4150729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6CB9CE7-A834-A06A-0C49-D37579C10D6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4B9141F-1D83-CFEC-89BC-6DBA628DB0D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66F7E1-0E51-D997-A224-3D4FA3E6D68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r>
              <a:rPr lang="en-US" altLang="en-US"/>
              <a:t>10/4/2023</a:t>
            </a:r>
            <a:endParaRPr lang="en-US" altLang="en-US" dirty="0"/>
          </a:p>
        </p:txBody>
      </p:sp>
      <p:sp>
        <p:nvSpPr>
          <p:cNvPr id="1029" name="Rectangle 5">
            <a:extLst>
              <a:ext uri="{FF2B5EF4-FFF2-40B4-BE49-F238E27FC236}">
                <a16:creationId xmlns:a16="http://schemas.microsoft.com/office/drawing/2014/main" id="{D1F65FBA-7910-7C1A-D99E-8451FC897252}"/>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dirty="0"/>
          </a:p>
        </p:txBody>
      </p:sp>
      <p:sp>
        <p:nvSpPr>
          <p:cNvPr id="1030" name="Rectangle 6">
            <a:extLst>
              <a:ext uri="{FF2B5EF4-FFF2-40B4-BE49-F238E27FC236}">
                <a16:creationId xmlns:a16="http://schemas.microsoft.com/office/drawing/2014/main" id="{446CBF59-683B-4A68-2D1A-E4C9B2944E37}"/>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96DA578-E0B6-43F8-A20B-C9F76B04E56D}"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oleObject" Target="../embeddings/oleObject1.bin"/><Relationship Id="rId4" Type="http://schemas.openxmlformats.org/officeDocument/2006/relationships/image" Target="../media/image12.wmf"/></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8.xml"/><Relationship Id="rId7" Type="http://schemas.openxmlformats.org/officeDocument/2006/relationships/image" Target="../media/image13.wmf"/><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oleObject" Target="../embeddings/oleObject2.bin"/><Relationship Id="rId5" Type="http://schemas.openxmlformats.org/officeDocument/2006/relationships/image" Target="../media/image12.wmf"/><Relationship Id="rId4" Type="http://schemas.openxmlformats.org/officeDocument/2006/relationships/image" Target="../media/image11.wmf"/><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14.png"/><Relationship Id="rId3" Type="http://schemas.openxmlformats.org/officeDocument/2006/relationships/image" Target="../media/image11.wmf"/><Relationship Id="rId7" Type="http://schemas.openxmlformats.org/officeDocument/2006/relationships/oleObject" Target="../embeddings/oleObject4.bin"/><Relationship Id="rId12" Type="http://schemas.openxmlformats.org/officeDocument/2006/relationships/image" Target="../media/image18.w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7.wmf"/><Relationship Id="rId4" Type="http://schemas.openxmlformats.org/officeDocument/2006/relationships/image" Target="../media/image12.wmf"/><Relationship Id="rId9"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2.wm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wmf"/></Relationships>
</file>

<file path=ppt/slides/_rels/slide1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w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wmf"/><Relationship Id="rId4" Type="http://schemas.openxmlformats.org/officeDocument/2006/relationships/image" Target="../media/image29.wmf"/></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2.mp4"/><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5.emf"/></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70.emf"/><Relationship Id="rId7" Type="http://schemas.openxmlformats.org/officeDocument/2006/relationships/image" Target="../media/image690.png"/><Relationship Id="rId12" Type="http://schemas.openxmlformats.org/officeDocument/2006/relationships/image" Target="../media/image74.png"/><Relationship Id="rId2" Type="http://schemas.openxmlformats.org/officeDocument/2006/relationships/image" Target="../media/image69.png"/><Relationship Id="rId16"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680.png"/><Relationship Id="rId11" Type="http://schemas.openxmlformats.org/officeDocument/2006/relationships/image" Target="../media/image73.png"/><Relationship Id="rId5" Type="http://schemas.openxmlformats.org/officeDocument/2006/relationships/image" Target="../media/image670.png"/><Relationship Id="rId15" Type="http://schemas.openxmlformats.org/officeDocument/2006/relationships/image" Target="../media/image77.png"/><Relationship Id="rId10" Type="http://schemas.openxmlformats.org/officeDocument/2006/relationships/image" Target="../media/image72.png"/><Relationship Id="rId9" Type="http://schemas.openxmlformats.org/officeDocument/2006/relationships/image" Target="../media/image71.png"/><Relationship Id="rId1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8.emf"/><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7.png"/><Relationship Id="rId5" Type="http://schemas.openxmlformats.org/officeDocument/2006/relationships/image" Target="../media/image92.png"/><Relationship Id="rId10"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oleObject" Target="../embeddings/oleObject7.bin"/><Relationship Id="rId1" Type="http://schemas.openxmlformats.org/officeDocument/2006/relationships/slideLayout" Target="../slideLayouts/slideLayout6.xml"/><Relationship Id="rId5" Type="http://schemas.openxmlformats.org/officeDocument/2006/relationships/image" Target="../media/image103.jpeg"/><Relationship Id="rId4" Type="http://schemas.openxmlformats.org/officeDocument/2006/relationships/image" Target="../media/image102.jpeg"/></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wmf"/><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7.wmf"/><Relationship Id="rId5" Type="http://schemas.openxmlformats.org/officeDocument/2006/relationships/image" Target="../media/image106.wmf"/><Relationship Id="rId4" Type="http://schemas.openxmlformats.org/officeDocument/2006/relationships/oleObject" Target="../embeddings/oleObject8.bin"/></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2.png"/><Relationship Id="rId3" Type="http://schemas.microsoft.com/office/2007/relationships/media" Target="../media/media5.mp4"/><Relationship Id="rId7" Type="http://schemas.openxmlformats.org/officeDocument/2006/relationships/slideLayout" Target="../slideLayouts/slideLayout2.xml"/><Relationship Id="rId12" Type="http://schemas.openxmlformats.org/officeDocument/2006/relationships/image" Target="../media/image12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120.png"/><Relationship Id="rId5" Type="http://schemas.microsoft.com/office/2007/relationships/media" Target="../media/media6.mp4"/><Relationship Id="rId10" Type="http://schemas.openxmlformats.org/officeDocument/2006/relationships/hyperlink" Target="schultz-movies/1076_slow.mov" TargetMode="External"/><Relationship Id="rId4" Type="http://schemas.openxmlformats.org/officeDocument/2006/relationships/video" Target="../media/media5.mp4"/><Relationship Id="rId9" Type="http://schemas.openxmlformats.org/officeDocument/2006/relationships/image" Target="../media/image119.png"/><Relationship Id="rId1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shepherd.caltech.edu/EDL/" TargetMode="External"/><Relationship Id="rId2" Type="http://schemas.openxmlformats.org/officeDocument/2006/relationships/hyperlink" Target="https://shepherd.caltech.edu/EDL/PublicResources/sdt/" TargetMode="External"/><Relationship Id="rId1" Type="http://schemas.openxmlformats.org/officeDocument/2006/relationships/slideLayout" Target="../slideLayouts/slideLayout2.xml"/><Relationship Id="rId4" Type="http://schemas.openxmlformats.org/officeDocument/2006/relationships/hyperlink" Target="https://library.caltech.edu/caltechauthor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6.wmf"/><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6.wmf"/><Relationship Id="rId4" Type="http://schemas.openxmlformats.org/officeDocument/2006/relationships/image" Target="../media/image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a:extLst>
              <a:ext uri="{FF2B5EF4-FFF2-40B4-BE49-F238E27FC236}">
                <a16:creationId xmlns:a16="http://schemas.microsoft.com/office/drawing/2014/main" id="{9A5318C6-425C-D01B-C427-A2ED03063518}"/>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8BE4F6-DEFC-43AB-9DA4-929E41DCBD39}" type="slidenum">
              <a:rPr lang="en-US" altLang="en-US"/>
              <a:pPr/>
              <a:t>1</a:t>
            </a:fld>
            <a:endParaRPr lang="en-US" altLang="en-US" dirty="0"/>
          </a:p>
        </p:txBody>
      </p:sp>
      <p:sp>
        <p:nvSpPr>
          <p:cNvPr id="3075" name="Rectangle 2">
            <a:extLst>
              <a:ext uri="{FF2B5EF4-FFF2-40B4-BE49-F238E27FC236}">
                <a16:creationId xmlns:a16="http://schemas.microsoft.com/office/drawing/2014/main" id="{7501D5B6-208D-2515-9A4B-20EB5335AA15}"/>
              </a:ext>
            </a:extLst>
          </p:cNvPr>
          <p:cNvSpPr>
            <a:spLocks noGrp="1" noChangeArrowheads="1"/>
          </p:cNvSpPr>
          <p:nvPr>
            <p:ph type="ctrTitle"/>
          </p:nvPr>
        </p:nvSpPr>
        <p:spPr>
          <a:xfrm>
            <a:off x="152400" y="0"/>
            <a:ext cx="8763000" cy="2057400"/>
          </a:xfrm>
        </p:spPr>
        <p:txBody>
          <a:bodyPr anchor="ctr"/>
          <a:lstStyle/>
          <a:p>
            <a:pPr eaLnBrk="1" hangingPunct="1"/>
            <a:r>
              <a:rPr lang="en-US" altLang="en-US" sz="4400" dirty="0"/>
              <a:t>Detonation: </a:t>
            </a:r>
            <a:br>
              <a:rPr lang="en-US" altLang="en-US" sz="4400" dirty="0"/>
            </a:br>
            <a:r>
              <a:rPr lang="en-US" altLang="en-US" sz="4400" dirty="0"/>
              <a:t>Initiation, Propagation and Failure</a:t>
            </a:r>
          </a:p>
        </p:txBody>
      </p:sp>
      <p:sp>
        <p:nvSpPr>
          <p:cNvPr id="3076" name="Rectangle 3">
            <a:extLst>
              <a:ext uri="{FF2B5EF4-FFF2-40B4-BE49-F238E27FC236}">
                <a16:creationId xmlns:a16="http://schemas.microsoft.com/office/drawing/2014/main" id="{A9B1D201-C018-DDD7-A6CA-9E10BE4F82DB}"/>
              </a:ext>
            </a:extLst>
          </p:cNvPr>
          <p:cNvSpPr>
            <a:spLocks noGrp="1" noChangeArrowheads="1"/>
          </p:cNvSpPr>
          <p:nvPr>
            <p:ph type="subTitle" idx="1"/>
          </p:nvPr>
        </p:nvSpPr>
        <p:spPr>
          <a:xfrm>
            <a:off x="685800" y="2133600"/>
            <a:ext cx="8077200" cy="4191000"/>
          </a:xfrm>
        </p:spPr>
        <p:txBody>
          <a:bodyPr/>
          <a:lstStyle/>
          <a:p>
            <a:pPr eaLnBrk="1" hangingPunct="1">
              <a:lnSpc>
                <a:spcPct val="90000"/>
              </a:lnSpc>
            </a:pPr>
            <a:r>
              <a:rPr lang="en-US" altLang="en-US" sz="3200" dirty="0"/>
              <a:t>Joseph E Shepherd</a:t>
            </a:r>
            <a:br>
              <a:rPr lang="en-US" altLang="en-US" sz="3200" dirty="0"/>
            </a:br>
            <a:endParaRPr lang="en-US" altLang="en-US" sz="3200" dirty="0"/>
          </a:p>
          <a:p>
            <a:pPr eaLnBrk="1" hangingPunct="1">
              <a:lnSpc>
                <a:spcPct val="90000"/>
              </a:lnSpc>
            </a:pPr>
            <a:r>
              <a:rPr lang="en-US" altLang="en-US" sz="3200" dirty="0"/>
              <a:t>Aeronautics and Mechanical Engineering</a:t>
            </a:r>
            <a:br>
              <a:rPr lang="en-US" altLang="en-US" sz="3200" dirty="0"/>
            </a:br>
            <a:r>
              <a:rPr lang="en-US" altLang="en-US" sz="3200" dirty="0"/>
              <a:t>California Institute of Technology</a:t>
            </a:r>
            <a:br>
              <a:rPr lang="en-US" altLang="en-US" sz="3200" dirty="0"/>
            </a:br>
            <a:r>
              <a:rPr lang="en-US" altLang="en-US" sz="3200" dirty="0"/>
              <a:t>Pasadena, CA 91125 USA</a:t>
            </a:r>
          </a:p>
          <a:p>
            <a:pPr eaLnBrk="1" hangingPunct="1">
              <a:lnSpc>
                <a:spcPct val="90000"/>
              </a:lnSpc>
            </a:pPr>
            <a:endParaRPr lang="en-US" altLang="en-US" sz="3200" dirty="0"/>
          </a:p>
          <a:p>
            <a:pPr eaLnBrk="1" hangingPunct="1">
              <a:lnSpc>
                <a:spcPct val="90000"/>
              </a:lnSpc>
            </a:pPr>
            <a:r>
              <a:rPr lang="en-US" altLang="en-US" sz="3200" i="1" dirty="0"/>
              <a:t>Purdue University October 4, 2023</a:t>
            </a:r>
            <a:endParaRPr lang="en-US" altLang="en-US" sz="3200" dirty="0"/>
          </a:p>
        </p:txBody>
      </p:sp>
      <p:sp>
        <p:nvSpPr>
          <p:cNvPr id="2" name="Date Placeholder 1">
            <a:extLst>
              <a:ext uri="{FF2B5EF4-FFF2-40B4-BE49-F238E27FC236}">
                <a16:creationId xmlns:a16="http://schemas.microsoft.com/office/drawing/2014/main" id="{BE7D9409-1C84-14D6-EBC2-CE9ECCF8319E}"/>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a:extLst>
              <a:ext uri="{FF2B5EF4-FFF2-40B4-BE49-F238E27FC236}">
                <a16:creationId xmlns:a16="http://schemas.microsoft.com/office/drawing/2014/main" id="{3463EF36-2E3A-FA54-E87E-0C880A0C10A9}"/>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0A4806-E5B1-42DC-BD8F-AE9767A97A74}" type="slidenum">
              <a:rPr lang="en-US" altLang="en-US"/>
              <a:pPr/>
              <a:t>10</a:t>
            </a:fld>
            <a:endParaRPr lang="en-US" altLang="en-US" dirty="0"/>
          </a:p>
        </p:txBody>
      </p:sp>
      <p:pic>
        <p:nvPicPr>
          <p:cNvPr id="18435" name="Picture 2">
            <a:extLst>
              <a:ext uri="{FF2B5EF4-FFF2-40B4-BE49-F238E27FC236}">
                <a16:creationId xmlns:a16="http://schemas.microsoft.com/office/drawing/2014/main" id="{2667B55D-884E-F7A8-957C-75A9E163A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192563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18436" name="Picture 3">
            <a:extLst>
              <a:ext uri="{FF2B5EF4-FFF2-40B4-BE49-F238E27FC236}">
                <a16:creationId xmlns:a16="http://schemas.microsoft.com/office/drawing/2014/main" id="{D7A822BF-395C-0AEE-C6C9-8FE94E435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504825"/>
            <a:ext cx="186531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8437" name="Text Box 4">
            <a:extLst>
              <a:ext uri="{FF2B5EF4-FFF2-40B4-BE49-F238E27FC236}">
                <a16:creationId xmlns:a16="http://schemas.microsoft.com/office/drawing/2014/main" id="{BF334FC9-7703-4293-2E1F-185883DA64F1}"/>
              </a:ext>
            </a:extLst>
          </p:cNvPr>
          <p:cNvSpPr txBox="1">
            <a:spLocks noChangeArrowheads="1"/>
          </p:cNvSpPr>
          <p:nvPr/>
        </p:nvSpPr>
        <p:spPr bwMode="auto">
          <a:xfrm>
            <a:off x="609600" y="3505200"/>
            <a:ext cx="191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Yakov Zel’dovich</a:t>
            </a:r>
          </a:p>
        </p:txBody>
      </p:sp>
      <p:sp>
        <p:nvSpPr>
          <p:cNvPr id="18438" name="Text Box 5">
            <a:extLst>
              <a:ext uri="{FF2B5EF4-FFF2-40B4-BE49-F238E27FC236}">
                <a16:creationId xmlns:a16="http://schemas.microsoft.com/office/drawing/2014/main" id="{2BE5CA33-955D-F87B-F4FB-C5E674EA8E86}"/>
              </a:ext>
            </a:extLst>
          </p:cNvPr>
          <p:cNvSpPr txBox="1">
            <a:spLocks noChangeArrowheads="1"/>
          </p:cNvSpPr>
          <p:nvPr/>
        </p:nvSpPr>
        <p:spPr bwMode="auto">
          <a:xfrm>
            <a:off x="3200400" y="3505200"/>
            <a:ext cx="216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John von Neumann</a:t>
            </a:r>
          </a:p>
        </p:txBody>
      </p:sp>
      <p:sp>
        <p:nvSpPr>
          <p:cNvPr id="18439" name="Text Box 6">
            <a:extLst>
              <a:ext uri="{FF2B5EF4-FFF2-40B4-BE49-F238E27FC236}">
                <a16:creationId xmlns:a16="http://schemas.microsoft.com/office/drawing/2014/main" id="{028F7BAA-2977-CFEF-0D30-41496B27D7E2}"/>
              </a:ext>
            </a:extLst>
          </p:cNvPr>
          <p:cNvSpPr txBox="1">
            <a:spLocks noChangeArrowheads="1"/>
          </p:cNvSpPr>
          <p:nvPr/>
        </p:nvSpPr>
        <p:spPr bwMode="auto">
          <a:xfrm>
            <a:off x="6324600" y="3505200"/>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Werner D</a:t>
            </a:r>
            <a:r>
              <a:rPr lang="en-US" altLang="en-US" dirty="0">
                <a:cs typeface="Arial" panose="020B0604020202020204" pitchFamily="34" charset="0"/>
              </a:rPr>
              <a:t>ö</a:t>
            </a:r>
            <a:r>
              <a:rPr lang="en-US" altLang="en-US" dirty="0"/>
              <a:t>ring</a:t>
            </a:r>
          </a:p>
        </p:txBody>
      </p:sp>
      <p:sp>
        <p:nvSpPr>
          <p:cNvPr id="18440" name="Text Box 7">
            <a:extLst>
              <a:ext uri="{FF2B5EF4-FFF2-40B4-BE49-F238E27FC236}">
                <a16:creationId xmlns:a16="http://schemas.microsoft.com/office/drawing/2014/main" id="{EEF1331D-52B7-7C0C-C984-693C366ABC96}"/>
              </a:ext>
            </a:extLst>
          </p:cNvPr>
          <p:cNvSpPr txBox="1">
            <a:spLocks noChangeArrowheads="1"/>
          </p:cNvSpPr>
          <p:nvPr/>
        </p:nvSpPr>
        <p:spPr bwMode="auto">
          <a:xfrm>
            <a:off x="3657600" y="0"/>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”ZND’’ 1940-43</a:t>
            </a:r>
          </a:p>
        </p:txBody>
      </p:sp>
      <p:graphicFrame>
        <p:nvGraphicFramePr>
          <p:cNvPr id="18441" name="Object 8">
            <a:extLst>
              <a:ext uri="{FF2B5EF4-FFF2-40B4-BE49-F238E27FC236}">
                <a16:creationId xmlns:a16="http://schemas.microsoft.com/office/drawing/2014/main" id="{D9A31615-91DF-0FDF-DF52-A8B90B36A16D}"/>
              </a:ext>
            </a:extLst>
          </p:cNvPr>
          <p:cNvGraphicFramePr>
            <a:graphicFrameLocks noChangeAspect="1"/>
          </p:cNvGraphicFramePr>
          <p:nvPr/>
        </p:nvGraphicFramePr>
        <p:xfrm>
          <a:off x="4514850" y="3016250"/>
          <a:ext cx="114300" cy="215900"/>
        </p:xfrm>
        <a:graphic>
          <a:graphicData uri="http://schemas.openxmlformats.org/presentationml/2006/ole">
            <mc:AlternateContent xmlns:mc="http://schemas.openxmlformats.org/markup-compatibility/2006">
              <mc:Choice xmlns:v="urn:schemas-microsoft-com:vml" Requires="v">
                <p:oleObj name="Equation" r:id="rId5" imgW="114151" imgH="215619" progId="Equation.3">
                  <p:embed/>
                </p:oleObj>
              </mc:Choice>
              <mc:Fallback>
                <p:oleObj name="Equation" r:id="rId5" imgW="114151" imgH="215619"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850" y="30162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42" name="Rectangle 9">
            <a:extLst>
              <a:ext uri="{FF2B5EF4-FFF2-40B4-BE49-F238E27FC236}">
                <a16:creationId xmlns:a16="http://schemas.microsoft.com/office/drawing/2014/main" id="{2875EED3-C930-877B-2CF3-178FD766C801}"/>
              </a:ext>
            </a:extLst>
          </p:cNvPr>
          <p:cNvSpPr>
            <a:spLocks noChangeArrowheads="1"/>
          </p:cNvSpPr>
          <p:nvPr/>
        </p:nvSpPr>
        <p:spPr bwMode="auto">
          <a:xfrm>
            <a:off x="3552825" y="4308475"/>
            <a:ext cx="3614738" cy="1709738"/>
          </a:xfrm>
          <a:prstGeom prst="rect">
            <a:avLst/>
          </a:prstGeom>
          <a:gradFill rotWithShape="1">
            <a:gsLst>
              <a:gs pos="0">
                <a:srgbClr val="FFFF00"/>
              </a:gs>
              <a:gs pos="100000">
                <a:srgbClr val="FF3300"/>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18443" name="Text Box 10">
            <a:extLst>
              <a:ext uri="{FF2B5EF4-FFF2-40B4-BE49-F238E27FC236}">
                <a16:creationId xmlns:a16="http://schemas.microsoft.com/office/drawing/2014/main" id="{11E8D078-0389-0FAA-D381-A27C2DB45B78}"/>
              </a:ext>
            </a:extLst>
          </p:cNvPr>
          <p:cNvSpPr txBox="1">
            <a:spLocks noChangeArrowheads="1"/>
          </p:cNvSpPr>
          <p:nvPr/>
        </p:nvSpPr>
        <p:spPr bwMode="auto">
          <a:xfrm>
            <a:off x="381000" y="5164138"/>
            <a:ext cx="302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latin typeface="Comic Sans MS" panose="030F0702030302020204" pitchFamily="66" charset="0"/>
              </a:rPr>
              <a:t>Cold fuel/oxidizer mixture</a:t>
            </a:r>
          </a:p>
        </p:txBody>
      </p:sp>
      <p:sp>
        <p:nvSpPr>
          <p:cNvPr id="18444" name="Text Box 11">
            <a:extLst>
              <a:ext uri="{FF2B5EF4-FFF2-40B4-BE49-F238E27FC236}">
                <a16:creationId xmlns:a16="http://schemas.microsoft.com/office/drawing/2014/main" id="{6063E522-A3B7-D24C-96E2-2CA50B21FB03}"/>
              </a:ext>
            </a:extLst>
          </p:cNvPr>
          <p:cNvSpPr txBox="1">
            <a:spLocks noChangeArrowheads="1"/>
          </p:cNvSpPr>
          <p:nvPr/>
        </p:nvSpPr>
        <p:spPr bwMode="auto">
          <a:xfrm>
            <a:off x="3109913" y="3810000"/>
            <a:ext cx="788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latin typeface="Comic Sans MS" panose="030F0702030302020204" pitchFamily="66" charset="0"/>
              </a:rPr>
              <a:t>shock</a:t>
            </a:r>
          </a:p>
        </p:txBody>
      </p:sp>
      <p:sp>
        <p:nvSpPr>
          <p:cNvPr id="18445" name="Text Box 12">
            <a:extLst>
              <a:ext uri="{FF2B5EF4-FFF2-40B4-BE49-F238E27FC236}">
                <a16:creationId xmlns:a16="http://schemas.microsoft.com/office/drawing/2014/main" id="{68C67E7D-716D-693E-C88D-F3EF90FC6492}"/>
              </a:ext>
            </a:extLst>
          </p:cNvPr>
          <p:cNvSpPr txBox="1">
            <a:spLocks noChangeArrowheads="1"/>
          </p:cNvSpPr>
          <p:nvPr/>
        </p:nvSpPr>
        <p:spPr bwMode="auto">
          <a:xfrm>
            <a:off x="3184525" y="6375400"/>
            <a:ext cx="1704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latin typeface="Comic Sans MS" panose="030F0702030302020204" pitchFamily="66" charset="0"/>
              </a:rPr>
              <a:t>induction zone</a:t>
            </a:r>
          </a:p>
        </p:txBody>
      </p:sp>
      <p:sp>
        <p:nvSpPr>
          <p:cNvPr id="18446" name="Freeform 13">
            <a:extLst>
              <a:ext uri="{FF2B5EF4-FFF2-40B4-BE49-F238E27FC236}">
                <a16:creationId xmlns:a16="http://schemas.microsoft.com/office/drawing/2014/main" id="{C12FC84C-DC58-ABEC-6E5C-53D1CADE1967}"/>
              </a:ext>
            </a:extLst>
          </p:cNvPr>
          <p:cNvSpPr>
            <a:spLocks/>
          </p:cNvSpPr>
          <p:nvPr/>
        </p:nvSpPr>
        <p:spPr bwMode="auto">
          <a:xfrm>
            <a:off x="1127125" y="4014788"/>
            <a:ext cx="6089650" cy="1897062"/>
          </a:xfrm>
          <a:custGeom>
            <a:avLst/>
            <a:gdLst>
              <a:gd name="T0" fmla="*/ 0 w 3962"/>
              <a:gd name="T1" fmla="*/ 1897062 h 1278"/>
              <a:gd name="T2" fmla="*/ 2434630 w 3962"/>
              <a:gd name="T3" fmla="*/ 1888156 h 1278"/>
              <a:gd name="T4" fmla="*/ 2453075 w 3962"/>
              <a:gd name="T5" fmla="*/ 1237989 h 1278"/>
              <a:gd name="T6" fmla="*/ 3790277 w 3962"/>
              <a:gd name="T7" fmla="*/ 730324 h 1278"/>
              <a:gd name="T8" fmla="*/ 5607028 w 3962"/>
              <a:gd name="T9" fmla="*/ 516571 h 1278"/>
              <a:gd name="T10" fmla="*/ 6089650 w 3962"/>
              <a:gd name="T11" fmla="*/ 558134 h 12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62" h="1278">
                <a:moveTo>
                  <a:pt x="0" y="1278"/>
                </a:moveTo>
                <a:cubicBezTo>
                  <a:pt x="264" y="1276"/>
                  <a:pt x="1284" y="1272"/>
                  <a:pt x="1584" y="1272"/>
                </a:cubicBezTo>
                <a:cubicBezTo>
                  <a:pt x="1590" y="930"/>
                  <a:pt x="1590" y="1056"/>
                  <a:pt x="1596" y="834"/>
                </a:cubicBezTo>
                <a:cubicBezTo>
                  <a:pt x="1743" y="701"/>
                  <a:pt x="2436" y="984"/>
                  <a:pt x="2466" y="492"/>
                </a:cubicBezTo>
                <a:cubicBezTo>
                  <a:pt x="2496" y="0"/>
                  <a:pt x="3354" y="300"/>
                  <a:pt x="3648" y="348"/>
                </a:cubicBezTo>
                <a:cubicBezTo>
                  <a:pt x="3942" y="396"/>
                  <a:pt x="3897" y="370"/>
                  <a:pt x="3962" y="376"/>
                </a:cubicBezTo>
              </a:path>
            </a:pathLst>
          </a:custGeom>
          <a:noFill/>
          <a:ln w="25400"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endParaRPr lang="en-US" dirty="0"/>
          </a:p>
        </p:txBody>
      </p:sp>
      <p:sp>
        <p:nvSpPr>
          <p:cNvPr id="18447" name="Line 14">
            <a:extLst>
              <a:ext uri="{FF2B5EF4-FFF2-40B4-BE49-F238E27FC236}">
                <a16:creationId xmlns:a16="http://schemas.microsoft.com/office/drawing/2014/main" id="{22AF05F0-E713-623E-EBA1-C1676AC1F102}"/>
              </a:ext>
            </a:extLst>
          </p:cNvPr>
          <p:cNvSpPr>
            <a:spLocks noChangeShapeType="1"/>
          </p:cNvSpPr>
          <p:nvPr/>
        </p:nvSpPr>
        <p:spPr bwMode="auto">
          <a:xfrm flipH="1">
            <a:off x="2519363" y="4237038"/>
            <a:ext cx="10334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endParaRPr lang="en-US" dirty="0"/>
          </a:p>
        </p:txBody>
      </p:sp>
      <p:sp>
        <p:nvSpPr>
          <p:cNvPr id="18448" name="Text Box 15">
            <a:extLst>
              <a:ext uri="{FF2B5EF4-FFF2-40B4-BE49-F238E27FC236}">
                <a16:creationId xmlns:a16="http://schemas.microsoft.com/office/drawing/2014/main" id="{A4BC17A0-69B4-BAA0-20A2-031D59571FCF}"/>
              </a:ext>
            </a:extLst>
          </p:cNvPr>
          <p:cNvSpPr txBox="1">
            <a:spLocks noChangeArrowheads="1"/>
          </p:cNvSpPr>
          <p:nvPr/>
        </p:nvSpPr>
        <p:spPr bwMode="auto">
          <a:xfrm>
            <a:off x="7150100" y="4806950"/>
            <a:ext cx="112712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latin typeface="Comic Sans MS" panose="030F0702030302020204" pitchFamily="66" charset="0"/>
              </a:rPr>
              <a:t>products</a:t>
            </a:r>
          </a:p>
        </p:txBody>
      </p:sp>
      <p:sp>
        <p:nvSpPr>
          <p:cNvPr id="18449" name="Text Box 16">
            <a:extLst>
              <a:ext uri="{FF2B5EF4-FFF2-40B4-BE49-F238E27FC236}">
                <a16:creationId xmlns:a16="http://schemas.microsoft.com/office/drawing/2014/main" id="{526249AF-A350-B941-D421-CAFD8A2126D4}"/>
              </a:ext>
            </a:extLst>
          </p:cNvPr>
          <p:cNvSpPr txBox="1">
            <a:spLocks noChangeArrowheads="1"/>
          </p:cNvSpPr>
          <p:nvPr/>
        </p:nvSpPr>
        <p:spPr bwMode="auto">
          <a:xfrm>
            <a:off x="7142163" y="4379913"/>
            <a:ext cx="1492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t>Temperature</a:t>
            </a:r>
          </a:p>
        </p:txBody>
      </p:sp>
      <p:sp>
        <p:nvSpPr>
          <p:cNvPr id="18450" name="Text Box 17">
            <a:extLst>
              <a:ext uri="{FF2B5EF4-FFF2-40B4-BE49-F238E27FC236}">
                <a16:creationId xmlns:a16="http://schemas.microsoft.com/office/drawing/2014/main" id="{66D34634-F29C-856C-C0F7-47F33CC58170}"/>
              </a:ext>
            </a:extLst>
          </p:cNvPr>
          <p:cNvSpPr txBox="1">
            <a:spLocks noChangeArrowheads="1"/>
          </p:cNvSpPr>
          <p:nvPr/>
        </p:nvSpPr>
        <p:spPr bwMode="auto">
          <a:xfrm>
            <a:off x="658813" y="4379913"/>
            <a:ext cx="11239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t>reactants</a:t>
            </a:r>
          </a:p>
        </p:txBody>
      </p:sp>
      <p:sp>
        <p:nvSpPr>
          <p:cNvPr id="18451" name="Freeform 18">
            <a:extLst>
              <a:ext uri="{FF2B5EF4-FFF2-40B4-BE49-F238E27FC236}">
                <a16:creationId xmlns:a16="http://schemas.microsoft.com/office/drawing/2014/main" id="{2A951740-B834-AB7A-3673-65F247148FAD}"/>
              </a:ext>
            </a:extLst>
          </p:cNvPr>
          <p:cNvSpPr>
            <a:spLocks/>
          </p:cNvSpPr>
          <p:nvPr/>
        </p:nvSpPr>
        <p:spPr bwMode="auto">
          <a:xfrm>
            <a:off x="1855788" y="4546600"/>
            <a:ext cx="4794250" cy="1471613"/>
          </a:xfrm>
          <a:custGeom>
            <a:avLst/>
            <a:gdLst>
              <a:gd name="T0" fmla="*/ 0 w 3120"/>
              <a:gd name="T1" fmla="*/ 2967 h 992"/>
              <a:gd name="T2" fmla="*/ 1650328 w 3120"/>
              <a:gd name="T3" fmla="*/ 38571 h 992"/>
              <a:gd name="T4" fmla="*/ 4794250 w 3120"/>
              <a:gd name="T5" fmla="*/ 1471613 h 992"/>
              <a:gd name="T6" fmla="*/ 0 60000 65536"/>
              <a:gd name="T7" fmla="*/ 0 60000 65536"/>
              <a:gd name="T8" fmla="*/ 0 60000 65536"/>
            </a:gdLst>
            <a:ahLst/>
            <a:cxnLst>
              <a:cxn ang="T6">
                <a:pos x="T0" y="T1"/>
              </a:cxn>
              <a:cxn ang="T7">
                <a:pos x="T2" y="T3"/>
              </a:cxn>
              <a:cxn ang="T8">
                <a:pos x="T4" y="T5"/>
              </a:cxn>
            </a:cxnLst>
            <a:rect l="0" t="0" r="r" b="b"/>
            <a:pathLst>
              <a:path w="3120" h="992">
                <a:moveTo>
                  <a:pt x="0" y="2"/>
                </a:moveTo>
                <a:cubicBezTo>
                  <a:pt x="321" y="0"/>
                  <a:pt x="522" y="14"/>
                  <a:pt x="1074" y="26"/>
                </a:cubicBezTo>
                <a:cubicBezTo>
                  <a:pt x="1314" y="848"/>
                  <a:pt x="2821" y="984"/>
                  <a:pt x="3120" y="992"/>
                </a:cubicBez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hlink"/>
                  </a:outerShdw>
                </a:effectLst>
              </a14:hiddenEffects>
            </a:ext>
          </a:extLst>
        </p:spPr>
        <p:txBody>
          <a:bodyPr lIns="92075" tIns="46038" rIns="92075" bIns="46038" anchor="ctr">
            <a:spAutoFit/>
          </a:bodyPr>
          <a:lstStyle/>
          <a:p>
            <a:endParaRPr lang="en-US" dirty="0"/>
          </a:p>
        </p:txBody>
      </p:sp>
      <p:sp>
        <p:nvSpPr>
          <p:cNvPr id="18452" name="Freeform 19">
            <a:extLst>
              <a:ext uri="{FF2B5EF4-FFF2-40B4-BE49-F238E27FC236}">
                <a16:creationId xmlns:a16="http://schemas.microsoft.com/office/drawing/2014/main" id="{02FB436E-DB46-9906-1671-0D62088CA2E6}"/>
              </a:ext>
            </a:extLst>
          </p:cNvPr>
          <p:cNvSpPr>
            <a:spLocks/>
          </p:cNvSpPr>
          <p:nvPr/>
        </p:nvSpPr>
        <p:spPr bwMode="auto">
          <a:xfrm>
            <a:off x="3552825" y="4522788"/>
            <a:ext cx="3687763" cy="1354137"/>
          </a:xfrm>
          <a:custGeom>
            <a:avLst/>
            <a:gdLst>
              <a:gd name="T0" fmla="*/ 0 w 2256"/>
              <a:gd name="T1" fmla="*/ 1354137 h 813"/>
              <a:gd name="T2" fmla="*/ 1176946 w 2256"/>
              <a:gd name="T3" fmla="*/ 21653 h 813"/>
              <a:gd name="T4" fmla="*/ 3687763 w 2256"/>
              <a:gd name="T5" fmla="*/ 1220889 h 813"/>
              <a:gd name="T6" fmla="*/ 0 60000 65536"/>
              <a:gd name="T7" fmla="*/ 0 60000 65536"/>
              <a:gd name="T8" fmla="*/ 0 60000 65536"/>
            </a:gdLst>
            <a:ahLst/>
            <a:cxnLst>
              <a:cxn ang="T6">
                <a:pos x="T0" y="T1"/>
              </a:cxn>
              <a:cxn ang="T7">
                <a:pos x="T2" y="T3"/>
              </a:cxn>
              <a:cxn ang="T8">
                <a:pos x="T4" y="T5"/>
              </a:cxn>
            </a:cxnLst>
            <a:rect l="0" t="0" r="r" b="b"/>
            <a:pathLst>
              <a:path w="2256" h="813">
                <a:moveTo>
                  <a:pt x="0" y="813"/>
                </a:moveTo>
                <a:cubicBezTo>
                  <a:pt x="576" y="709"/>
                  <a:pt x="511" y="18"/>
                  <a:pt x="720" y="13"/>
                </a:cubicBezTo>
                <a:cubicBezTo>
                  <a:pt x="1096" y="0"/>
                  <a:pt x="1848" y="717"/>
                  <a:pt x="2256" y="733"/>
                </a:cubicBezTo>
              </a:path>
            </a:pathLst>
          </a:custGeom>
          <a:noFill/>
          <a:ln w="25400"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hlink"/>
                  </a:outerShdw>
                </a:effectLst>
              </a14:hiddenEffects>
            </a:ext>
          </a:extLst>
        </p:spPr>
        <p:txBody>
          <a:bodyPr lIns="92075" tIns="46038" rIns="92075" bIns="46038" anchor="ctr">
            <a:spAutoFit/>
          </a:bodyPr>
          <a:lstStyle/>
          <a:p>
            <a:endParaRPr lang="en-US" dirty="0"/>
          </a:p>
        </p:txBody>
      </p:sp>
      <p:sp>
        <p:nvSpPr>
          <p:cNvPr id="18453" name="Text Box 20">
            <a:extLst>
              <a:ext uri="{FF2B5EF4-FFF2-40B4-BE49-F238E27FC236}">
                <a16:creationId xmlns:a16="http://schemas.microsoft.com/office/drawing/2014/main" id="{E6C4D85E-A69D-322C-9FBB-1BD448AE42D0}"/>
              </a:ext>
            </a:extLst>
          </p:cNvPr>
          <p:cNvSpPr txBox="1">
            <a:spLocks noChangeArrowheads="1"/>
          </p:cNvSpPr>
          <p:nvPr/>
        </p:nvSpPr>
        <p:spPr bwMode="auto">
          <a:xfrm>
            <a:off x="7240588" y="5519738"/>
            <a:ext cx="10191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hlink"/>
                  </a:outerShdw>
                </a:effectLst>
              </a14:hiddenEffects>
            </a:ext>
          </a:extLst>
        </p:spPr>
        <p:txBody>
          <a:bodyPr wrap="none"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dirty="0">
                <a:latin typeface="Comic Sans MS" panose="030F0702030302020204" pitchFamily="66" charset="0"/>
              </a:rPr>
              <a:t>radicals</a:t>
            </a:r>
          </a:p>
        </p:txBody>
      </p:sp>
      <p:sp>
        <p:nvSpPr>
          <p:cNvPr id="18454" name="AutoShape 21">
            <a:extLst>
              <a:ext uri="{FF2B5EF4-FFF2-40B4-BE49-F238E27FC236}">
                <a16:creationId xmlns:a16="http://schemas.microsoft.com/office/drawing/2014/main" id="{D0A4BFB0-DB7E-E48E-3AC6-93831D1E705C}"/>
              </a:ext>
            </a:extLst>
          </p:cNvPr>
          <p:cNvSpPr>
            <a:spLocks/>
          </p:cNvSpPr>
          <p:nvPr/>
        </p:nvSpPr>
        <p:spPr bwMode="auto">
          <a:xfrm rot="-5400000">
            <a:off x="4113213" y="5530850"/>
            <a:ext cx="354012" cy="1328738"/>
          </a:xfrm>
          <a:prstGeom prst="leftBrace">
            <a:avLst>
              <a:gd name="adj1" fmla="val 31278"/>
              <a:gd name="adj2" fmla="val 50000"/>
            </a:avLst>
          </a:prstGeom>
          <a:noFill/>
          <a:ln w="254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hlink"/>
                  </a:outerShdw>
                </a:effectLst>
              </a14:hiddenEffects>
            </a:ext>
          </a:extLst>
        </p:spPr>
        <p:txBody>
          <a:bodyPr lIns="92075" tIns="46038" rIns="92075" bIns="46038"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18455" name="AutoShape 22">
            <a:extLst>
              <a:ext uri="{FF2B5EF4-FFF2-40B4-BE49-F238E27FC236}">
                <a16:creationId xmlns:a16="http://schemas.microsoft.com/office/drawing/2014/main" id="{35505A3B-DE7E-8093-52BF-7B1B6A0D80DA}"/>
              </a:ext>
            </a:extLst>
          </p:cNvPr>
          <p:cNvSpPr>
            <a:spLocks/>
          </p:cNvSpPr>
          <p:nvPr/>
        </p:nvSpPr>
        <p:spPr bwMode="auto">
          <a:xfrm rot="5400000" flipH="1">
            <a:off x="5070475" y="5902326"/>
            <a:ext cx="357187" cy="588962"/>
          </a:xfrm>
          <a:prstGeom prst="leftBrace">
            <a:avLst>
              <a:gd name="adj1" fmla="val 13741"/>
              <a:gd name="adj2" fmla="val 50000"/>
            </a:avLst>
          </a:prstGeom>
          <a:noFill/>
          <a:ln w="254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hlink"/>
                  </a:outerShdw>
                </a:effectLst>
              </a14:hiddenEffects>
            </a:ext>
          </a:extLst>
        </p:spPr>
        <p:txBody>
          <a:bodyPr lIns="92075" tIns="46038" rIns="92075" bIns="46038"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18456" name="Text Box 23">
            <a:extLst>
              <a:ext uri="{FF2B5EF4-FFF2-40B4-BE49-F238E27FC236}">
                <a16:creationId xmlns:a16="http://schemas.microsoft.com/office/drawing/2014/main" id="{120C11D2-90F4-DE31-1C2C-439C2B9DD133}"/>
              </a:ext>
            </a:extLst>
          </p:cNvPr>
          <p:cNvSpPr txBox="1">
            <a:spLocks noChangeArrowheads="1"/>
          </p:cNvSpPr>
          <p:nvPr/>
        </p:nvSpPr>
        <p:spPr bwMode="auto">
          <a:xfrm>
            <a:off x="4800600" y="6276975"/>
            <a:ext cx="11430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hlink"/>
                  </a:outerShdw>
                </a:effectLst>
              </a14:hiddenEffects>
            </a:ext>
          </a:extLst>
        </p:spPr>
        <p:txBody>
          <a:bodyPr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dirty="0">
                <a:latin typeface="Comic Sans MS" panose="030F0702030302020204" pitchFamily="66" charset="0"/>
              </a:rPr>
              <a:t>Energy release</a:t>
            </a:r>
          </a:p>
        </p:txBody>
      </p:sp>
      <p:sp>
        <p:nvSpPr>
          <p:cNvPr id="18457" name="Line 24">
            <a:extLst>
              <a:ext uri="{FF2B5EF4-FFF2-40B4-BE49-F238E27FC236}">
                <a16:creationId xmlns:a16="http://schemas.microsoft.com/office/drawing/2014/main" id="{C419CDC5-7C85-93AA-E77F-5EAE17115BD3}"/>
              </a:ext>
            </a:extLst>
          </p:cNvPr>
          <p:cNvSpPr>
            <a:spLocks noChangeShapeType="1"/>
          </p:cNvSpPr>
          <p:nvPr/>
        </p:nvSpPr>
        <p:spPr bwMode="auto">
          <a:xfrm>
            <a:off x="3552825" y="4165600"/>
            <a:ext cx="0" cy="1711325"/>
          </a:xfrm>
          <a:prstGeom prst="line">
            <a:avLst/>
          </a:prstGeom>
          <a:noFill/>
          <a:ln w="222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hlink"/>
                  </a:outerShdw>
                </a:effectLst>
              </a14:hiddenEffects>
            </a:ext>
          </a:extLst>
        </p:spPr>
        <p:txBody>
          <a:bodyPr lIns="92075" tIns="46038" rIns="92075" bIns="46038" anchor="ctr">
            <a:spAutoFit/>
          </a:bodyPr>
          <a:lstStyle/>
          <a:p>
            <a:endParaRPr lang="en-US" dirty="0"/>
          </a:p>
        </p:txBody>
      </p:sp>
      <p:sp>
        <p:nvSpPr>
          <p:cNvPr id="18458" name="Text Box 25">
            <a:extLst>
              <a:ext uri="{FF2B5EF4-FFF2-40B4-BE49-F238E27FC236}">
                <a16:creationId xmlns:a16="http://schemas.microsoft.com/office/drawing/2014/main" id="{0216365A-011F-5C99-DD8D-5B0A637B0D24}"/>
              </a:ext>
            </a:extLst>
          </p:cNvPr>
          <p:cNvSpPr txBox="1">
            <a:spLocks noChangeArrowheads="1"/>
          </p:cNvSpPr>
          <p:nvPr/>
        </p:nvSpPr>
        <p:spPr bwMode="auto">
          <a:xfrm>
            <a:off x="6061075" y="3881438"/>
            <a:ext cx="11255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latin typeface="Comic Sans MS" panose="030F0702030302020204" pitchFamily="66" charset="0"/>
              </a:rPr>
              <a:t>products</a:t>
            </a:r>
          </a:p>
        </p:txBody>
      </p:sp>
      <p:sp>
        <p:nvSpPr>
          <p:cNvPr id="18459" name="Line 26">
            <a:extLst>
              <a:ext uri="{FF2B5EF4-FFF2-40B4-BE49-F238E27FC236}">
                <a16:creationId xmlns:a16="http://schemas.microsoft.com/office/drawing/2014/main" id="{C08BAAD9-3833-24DE-D61E-0E823AB0FA66}"/>
              </a:ext>
            </a:extLst>
          </p:cNvPr>
          <p:cNvSpPr>
            <a:spLocks noChangeShapeType="1"/>
          </p:cNvSpPr>
          <p:nvPr/>
        </p:nvSpPr>
        <p:spPr bwMode="auto">
          <a:xfrm flipH="1">
            <a:off x="6354763" y="4237038"/>
            <a:ext cx="5175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endParaRPr lang="en-US" dirty="0"/>
          </a:p>
        </p:txBody>
      </p:sp>
      <p:sp>
        <p:nvSpPr>
          <p:cNvPr id="18460" name="Freeform 27">
            <a:extLst>
              <a:ext uri="{FF2B5EF4-FFF2-40B4-BE49-F238E27FC236}">
                <a16:creationId xmlns:a16="http://schemas.microsoft.com/office/drawing/2014/main" id="{610F2BD4-8431-D8C0-49A6-30A161ACBDDC}"/>
              </a:ext>
            </a:extLst>
          </p:cNvPr>
          <p:cNvSpPr>
            <a:spLocks/>
          </p:cNvSpPr>
          <p:nvPr/>
        </p:nvSpPr>
        <p:spPr bwMode="auto">
          <a:xfrm>
            <a:off x="3552825" y="4819650"/>
            <a:ext cx="3687763" cy="1057275"/>
          </a:xfrm>
          <a:custGeom>
            <a:avLst/>
            <a:gdLst>
              <a:gd name="T0" fmla="*/ 0 w 3608"/>
              <a:gd name="T1" fmla="*/ 1057275 h 848"/>
              <a:gd name="T2" fmla="*/ 1929739 w 3608"/>
              <a:gd name="T3" fmla="*/ 488740 h 848"/>
              <a:gd name="T4" fmla="*/ 3687763 w 3608"/>
              <a:gd name="T5" fmla="*/ 149614 h 848"/>
              <a:gd name="T6" fmla="*/ 0 60000 65536"/>
              <a:gd name="T7" fmla="*/ 0 60000 65536"/>
              <a:gd name="T8" fmla="*/ 0 60000 65536"/>
            </a:gdLst>
            <a:ahLst/>
            <a:cxnLst>
              <a:cxn ang="T6">
                <a:pos x="T0" y="T1"/>
              </a:cxn>
              <a:cxn ang="T7">
                <a:pos x="T2" y="T3"/>
              </a:cxn>
              <a:cxn ang="T8">
                <a:pos x="T4" y="T5"/>
              </a:cxn>
            </a:cxnLst>
            <a:rect l="0" t="0" r="r" b="b"/>
            <a:pathLst>
              <a:path w="3608" h="848">
                <a:moveTo>
                  <a:pt x="0" y="848"/>
                </a:moveTo>
                <a:cubicBezTo>
                  <a:pt x="1016" y="848"/>
                  <a:pt x="1640" y="784"/>
                  <a:pt x="1888" y="392"/>
                </a:cubicBezTo>
                <a:cubicBezTo>
                  <a:pt x="2136" y="0"/>
                  <a:pt x="3344" y="136"/>
                  <a:pt x="3608" y="120"/>
                </a:cubicBezTo>
              </a:path>
            </a:pathLst>
          </a:custGeom>
          <a:noFill/>
          <a:ln w="25400" cap="flat"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rgbClr val="339966"/>
                </a:solidFill>
              </a14:hiddenFill>
            </a:ext>
            <a:ext uri="{AF507438-7753-43E0-B8FC-AC1667EBCBE1}">
              <a14:hiddenEffects xmlns:a14="http://schemas.microsoft.com/office/drawing/2010/main">
                <a:effectLst>
                  <a:outerShdw dist="107763" dir="2700000" algn="ctr" rotWithShape="0">
                    <a:schemeClr val="hlink"/>
                  </a:outerShdw>
                </a:effectLst>
              </a14:hiddenEffects>
            </a:ext>
          </a:extLst>
        </p:spPr>
        <p:txBody>
          <a:bodyPr lIns="92075" tIns="46038" rIns="92075" bIns="46038" anchor="ctr">
            <a:spAutoFit/>
          </a:bodyPr>
          <a:lstStyle/>
          <a:p>
            <a:endParaRPr lang="en-US" dirty="0"/>
          </a:p>
        </p:txBody>
      </p:sp>
      <p:sp>
        <p:nvSpPr>
          <p:cNvPr id="18461" name="Line 28">
            <a:extLst>
              <a:ext uri="{FF2B5EF4-FFF2-40B4-BE49-F238E27FC236}">
                <a16:creationId xmlns:a16="http://schemas.microsoft.com/office/drawing/2014/main" id="{9B600A4F-AB80-8857-DDE4-3EFDC7A3C427}"/>
              </a:ext>
            </a:extLst>
          </p:cNvPr>
          <p:cNvSpPr>
            <a:spLocks noChangeShapeType="1"/>
          </p:cNvSpPr>
          <p:nvPr/>
        </p:nvSpPr>
        <p:spPr bwMode="auto">
          <a:xfrm>
            <a:off x="7010400" y="4305300"/>
            <a:ext cx="0" cy="1752600"/>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dirty="0"/>
          </a:p>
        </p:txBody>
      </p:sp>
      <p:sp>
        <p:nvSpPr>
          <p:cNvPr id="18462" name="Text Box 29">
            <a:extLst>
              <a:ext uri="{FF2B5EF4-FFF2-40B4-BE49-F238E27FC236}">
                <a16:creationId xmlns:a16="http://schemas.microsoft.com/office/drawing/2014/main" id="{62F1F9D4-22F5-0110-759E-FCAF1788CBFB}"/>
              </a:ext>
            </a:extLst>
          </p:cNvPr>
          <p:cNvSpPr txBox="1">
            <a:spLocks noChangeArrowheads="1"/>
          </p:cNvSpPr>
          <p:nvPr/>
        </p:nvSpPr>
        <p:spPr bwMode="auto">
          <a:xfrm>
            <a:off x="6629400" y="6056313"/>
            <a:ext cx="755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Sonic</a:t>
            </a:r>
          </a:p>
          <a:p>
            <a:pPr eaLnBrk="1" hangingPunct="1"/>
            <a:r>
              <a:rPr lang="en-US" altLang="en-US" dirty="0"/>
              <a:t>plane</a:t>
            </a:r>
          </a:p>
        </p:txBody>
      </p:sp>
      <p:pic>
        <p:nvPicPr>
          <p:cNvPr id="18463" name="Picture 30" descr="NeumannL">
            <a:extLst>
              <a:ext uri="{FF2B5EF4-FFF2-40B4-BE49-F238E27FC236}">
                <a16:creationId xmlns:a16="http://schemas.microsoft.com/office/drawing/2014/main" id="{C3EB77AD-0233-D3EB-D212-F61B988545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57200"/>
            <a:ext cx="22875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B0E57A09-137A-D7EE-4233-B4512C4D5368}"/>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a:extLst>
              <a:ext uri="{FF2B5EF4-FFF2-40B4-BE49-F238E27FC236}">
                <a16:creationId xmlns:a16="http://schemas.microsoft.com/office/drawing/2014/main" id="{8D154658-6358-F369-3BCC-0A8CE597EA3E}"/>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1F55D7-3A82-4DC3-9DE8-6F9554F5D4FB}" type="slidenum">
              <a:rPr lang="en-US" altLang="en-US"/>
              <a:pPr/>
              <a:t>11</a:t>
            </a:fld>
            <a:endParaRPr lang="en-US" altLang="en-US" dirty="0"/>
          </a:p>
        </p:txBody>
      </p:sp>
      <p:pic>
        <p:nvPicPr>
          <p:cNvPr id="20483" name="Picture 2">
            <a:extLst>
              <a:ext uri="{FF2B5EF4-FFF2-40B4-BE49-F238E27FC236}">
                <a16:creationId xmlns:a16="http://schemas.microsoft.com/office/drawing/2014/main" id="{2916074F-32E4-E728-BB1E-C2F990158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57200"/>
            <a:ext cx="192563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0484" name="Picture 3">
            <a:extLst>
              <a:ext uri="{FF2B5EF4-FFF2-40B4-BE49-F238E27FC236}">
                <a16:creationId xmlns:a16="http://schemas.microsoft.com/office/drawing/2014/main" id="{D6D153A6-C796-439C-2A3D-407321B1A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57200"/>
            <a:ext cx="186531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0485" name="Text Box 4">
            <a:extLst>
              <a:ext uri="{FF2B5EF4-FFF2-40B4-BE49-F238E27FC236}">
                <a16:creationId xmlns:a16="http://schemas.microsoft.com/office/drawing/2014/main" id="{CDD9A8DF-6296-FF98-AD67-EE4AD09B1459}"/>
              </a:ext>
            </a:extLst>
          </p:cNvPr>
          <p:cNvSpPr txBox="1">
            <a:spLocks noChangeArrowheads="1"/>
          </p:cNvSpPr>
          <p:nvPr/>
        </p:nvSpPr>
        <p:spPr bwMode="auto">
          <a:xfrm>
            <a:off x="3657600" y="0"/>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”ZND’’ 1940-43</a:t>
            </a:r>
          </a:p>
        </p:txBody>
      </p:sp>
      <p:graphicFrame>
        <p:nvGraphicFramePr>
          <p:cNvPr id="20486" name="Object 5">
            <a:extLst>
              <a:ext uri="{FF2B5EF4-FFF2-40B4-BE49-F238E27FC236}">
                <a16:creationId xmlns:a16="http://schemas.microsoft.com/office/drawing/2014/main" id="{692ED1E9-A90F-FDED-5BB2-2A5BB1DE0197}"/>
              </a:ext>
            </a:extLst>
          </p:cNvPr>
          <p:cNvGraphicFramePr>
            <a:graphicFrameLocks noChangeAspect="1"/>
          </p:cNvGraphicFramePr>
          <p:nvPr/>
        </p:nvGraphicFramePr>
        <p:xfrm>
          <a:off x="4514850" y="3016250"/>
          <a:ext cx="114300" cy="215900"/>
        </p:xfrm>
        <a:graphic>
          <a:graphicData uri="http://schemas.openxmlformats.org/presentationml/2006/ole">
            <mc:AlternateContent xmlns:mc="http://schemas.openxmlformats.org/markup-compatibility/2006">
              <mc:Choice xmlns:v="urn:schemas-microsoft-com:vml" Requires="v">
                <p:oleObj name="Equation" r:id="rId6" imgW="114151" imgH="215619" progId="Equation.3">
                  <p:embed/>
                </p:oleObj>
              </mc:Choice>
              <mc:Fallback>
                <p:oleObj name="Equation" r:id="rId6" imgW="114151" imgH="215619"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0162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0487" name="Picture 6" descr="TP_tmp">
            <a:extLst>
              <a:ext uri="{FF2B5EF4-FFF2-40B4-BE49-F238E27FC236}">
                <a16:creationId xmlns:a16="http://schemas.microsoft.com/office/drawing/2014/main" id="{C2B7FA0F-B131-2712-E574-BE4F5B11EAEA}"/>
              </a:ext>
            </a:extLst>
          </p:cNvPr>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609600" y="3733800"/>
            <a:ext cx="4038600"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0488" name="Line 7">
            <a:extLst>
              <a:ext uri="{FF2B5EF4-FFF2-40B4-BE49-F238E27FC236}">
                <a16:creationId xmlns:a16="http://schemas.microsoft.com/office/drawing/2014/main" id="{8D167E52-B827-286C-20EE-53D2A9D4E445}"/>
              </a:ext>
            </a:extLst>
          </p:cNvPr>
          <p:cNvSpPr>
            <a:spLocks noChangeShapeType="1"/>
          </p:cNvSpPr>
          <p:nvPr/>
        </p:nvSpPr>
        <p:spPr bwMode="auto">
          <a:xfrm>
            <a:off x="5638800" y="3657600"/>
            <a:ext cx="0" cy="25146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dirty="0"/>
          </a:p>
        </p:txBody>
      </p:sp>
      <p:sp>
        <p:nvSpPr>
          <p:cNvPr id="20489" name="Line 8">
            <a:extLst>
              <a:ext uri="{FF2B5EF4-FFF2-40B4-BE49-F238E27FC236}">
                <a16:creationId xmlns:a16="http://schemas.microsoft.com/office/drawing/2014/main" id="{E9D50ABA-70FD-1468-5040-F8BB5C5E24AA}"/>
              </a:ext>
            </a:extLst>
          </p:cNvPr>
          <p:cNvSpPr>
            <a:spLocks noChangeShapeType="1"/>
          </p:cNvSpPr>
          <p:nvPr/>
        </p:nvSpPr>
        <p:spPr bwMode="auto">
          <a:xfrm>
            <a:off x="5638800" y="6172200"/>
            <a:ext cx="2971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spAutoFit/>
          </a:bodyPr>
          <a:lstStyle/>
          <a:p>
            <a:endParaRPr lang="en-US" dirty="0"/>
          </a:p>
        </p:txBody>
      </p:sp>
      <p:sp>
        <p:nvSpPr>
          <p:cNvPr id="12297" name="Freeform 9">
            <a:extLst>
              <a:ext uri="{FF2B5EF4-FFF2-40B4-BE49-F238E27FC236}">
                <a16:creationId xmlns:a16="http://schemas.microsoft.com/office/drawing/2014/main" id="{9472AB9C-1B30-3DD6-1EA3-9D6404651544}"/>
              </a:ext>
            </a:extLst>
          </p:cNvPr>
          <p:cNvSpPr>
            <a:spLocks/>
          </p:cNvSpPr>
          <p:nvPr/>
        </p:nvSpPr>
        <p:spPr bwMode="auto">
          <a:xfrm>
            <a:off x="6019800" y="3810000"/>
            <a:ext cx="2133600" cy="1981200"/>
          </a:xfrm>
          <a:custGeom>
            <a:avLst/>
            <a:gdLst>
              <a:gd name="T0" fmla="*/ 0 w 1392"/>
              <a:gd name="T1" fmla="*/ 0 h 1392"/>
              <a:gd name="T2" fmla="*/ 441434 w 1392"/>
              <a:gd name="T3" fmla="*/ 1639614 h 1392"/>
              <a:gd name="T4" fmla="*/ 2133600 w 1392"/>
              <a:gd name="T5" fmla="*/ 1981200 h 1392"/>
              <a:gd name="T6" fmla="*/ 0 60000 65536"/>
              <a:gd name="T7" fmla="*/ 0 60000 65536"/>
              <a:gd name="T8" fmla="*/ 0 60000 65536"/>
            </a:gdLst>
            <a:ahLst/>
            <a:cxnLst>
              <a:cxn ang="T6">
                <a:pos x="T0" y="T1"/>
              </a:cxn>
              <a:cxn ang="T7">
                <a:pos x="T2" y="T3"/>
              </a:cxn>
              <a:cxn ang="T8">
                <a:pos x="T4" y="T5"/>
              </a:cxn>
            </a:cxnLst>
            <a:rect l="0" t="0" r="r" b="b"/>
            <a:pathLst>
              <a:path w="1392" h="1392">
                <a:moveTo>
                  <a:pt x="0" y="0"/>
                </a:moveTo>
                <a:cubicBezTo>
                  <a:pt x="28" y="460"/>
                  <a:pt x="56" y="920"/>
                  <a:pt x="288" y="1152"/>
                </a:cubicBezTo>
                <a:cubicBezTo>
                  <a:pt x="520" y="1384"/>
                  <a:pt x="1208" y="1360"/>
                  <a:pt x="1392" y="1392"/>
                </a:cubicBezTo>
              </a:path>
            </a:pathLst>
          </a:custGeom>
          <a:noFill/>
          <a:ln w="19050" cap="flat" cmpd="sng">
            <a:solidFill>
              <a:srgbClr val="33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dirty="0"/>
          </a:p>
        </p:txBody>
      </p:sp>
      <p:sp>
        <p:nvSpPr>
          <p:cNvPr id="12298" name="Freeform 10">
            <a:extLst>
              <a:ext uri="{FF2B5EF4-FFF2-40B4-BE49-F238E27FC236}">
                <a16:creationId xmlns:a16="http://schemas.microsoft.com/office/drawing/2014/main" id="{54D04D7C-39F1-82D4-4024-93E6B83E70F1}"/>
              </a:ext>
            </a:extLst>
          </p:cNvPr>
          <p:cNvSpPr>
            <a:spLocks/>
          </p:cNvSpPr>
          <p:nvPr/>
        </p:nvSpPr>
        <p:spPr bwMode="auto">
          <a:xfrm>
            <a:off x="6248400" y="3810000"/>
            <a:ext cx="1905000" cy="1752600"/>
          </a:xfrm>
          <a:custGeom>
            <a:avLst/>
            <a:gdLst>
              <a:gd name="T0" fmla="*/ 0 w 1392"/>
              <a:gd name="T1" fmla="*/ 0 h 1392"/>
              <a:gd name="T2" fmla="*/ 394138 w 1392"/>
              <a:gd name="T3" fmla="*/ 1450428 h 1392"/>
              <a:gd name="T4" fmla="*/ 1905000 w 1392"/>
              <a:gd name="T5" fmla="*/ 1752600 h 1392"/>
              <a:gd name="T6" fmla="*/ 0 60000 65536"/>
              <a:gd name="T7" fmla="*/ 0 60000 65536"/>
              <a:gd name="T8" fmla="*/ 0 60000 65536"/>
            </a:gdLst>
            <a:ahLst/>
            <a:cxnLst>
              <a:cxn ang="T6">
                <a:pos x="T0" y="T1"/>
              </a:cxn>
              <a:cxn ang="T7">
                <a:pos x="T2" y="T3"/>
              </a:cxn>
              <a:cxn ang="T8">
                <a:pos x="T4" y="T5"/>
              </a:cxn>
            </a:cxnLst>
            <a:rect l="0" t="0" r="r" b="b"/>
            <a:pathLst>
              <a:path w="1392" h="1392">
                <a:moveTo>
                  <a:pt x="0" y="0"/>
                </a:moveTo>
                <a:cubicBezTo>
                  <a:pt x="28" y="460"/>
                  <a:pt x="56" y="920"/>
                  <a:pt x="288" y="1152"/>
                </a:cubicBezTo>
                <a:cubicBezTo>
                  <a:pt x="520" y="1384"/>
                  <a:pt x="1208" y="1360"/>
                  <a:pt x="1392" y="1392"/>
                </a:cubicBezTo>
              </a:path>
            </a:pathLst>
          </a:custGeom>
          <a:noFill/>
          <a:ln w="19050" cap="flat" cmpd="sng">
            <a:solidFill>
              <a:srgbClr val="FF66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dirty="0"/>
          </a:p>
        </p:txBody>
      </p:sp>
      <p:sp>
        <p:nvSpPr>
          <p:cNvPr id="20492" name="Text Box 11">
            <a:extLst>
              <a:ext uri="{FF2B5EF4-FFF2-40B4-BE49-F238E27FC236}">
                <a16:creationId xmlns:a16="http://schemas.microsoft.com/office/drawing/2014/main" id="{6D760D43-3B45-6770-1595-22E62B92C2DD}"/>
              </a:ext>
            </a:extLst>
          </p:cNvPr>
          <p:cNvSpPr txBox="1">
            <a:spLocks noChangeArrowheads="1"/>
          </p:cNvSpPr>
          <p:nvPr/>
        </p:nvSpPr>
        <p:spPr bwMode="auto">
          <a:xfrm>
            <a:off x="5241925" y="35417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dirty="0"/>
              <a:t>P</a:t>
            </a:r>
          </a:p>
        </p:txBody>
      </p:sp>
      <p:sp>
        <p:nvSpPr>
          <p:cNvPr id="20493" name="Text Box 12">
            <a:extLst>
              <a:ext uri="{FF2B5EF4-FFF2-40B4-BE49-F238E27FC236}">
                <a16:creationId xmlns:a16="http://schemas.microsoft.com/office/drawing/2014/main" id="{0CAC705D-C6D8-163D-3CB8-FF99351ACFCF}"/>
              </a:ext>
            </a:extLst>
          </p:cNvPr>
          <p:cNvSpPr txBox="1">
            <a:spLocks noChangeArrowheads="1"/>
          </p:cNvSpPr>
          <p:nvPr/>
        </p:nvSpPr>
        <p:spPr bwMode="auto">
          <a:xfrm>
            <a:off x="8229600" y="6096000"/>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v</a:t>
            </a:r>
          </a:p>
        </p:txBody>
      </p:sp>
      <p:grpSp>
        <p:nvGrpSpPr>
          <p:cNvPr id="12301" name="Group 13">
            <a:extLst>
              <a:ext uri="{FF2B5EF4-FFF2-40B4-BE49-F238E27FC236}">
                <a16:creationId xmlns:a16="http://schemas.microsoft.com/office/drawing/2014/main" id="{88DE4D30-7C79-BEEA-9933-F0FD9277C3F4}"/>
              </a:ext>
            </a:extLst>
          </p:cNvPr>
          <p:cNvGrpSpPr>
            <a:grpSpLocks/>
          </p:cNvGrpSpPr>
          <p:nvPr/>
        </p:nvGrpSpPr>
        <p:grpSpPr bwMode="auto">
          <a:xfrm>
            <a:off x="5867400" y="3810000"/>
            <a:ext cx="2520950" cy="2381250"/>
            <a:chOff x="3696" y="2400"/>
            <a:chExt cx="1588" cy="1500"/>
          </a:xfrm>
        </p:grpSpPr>
        <p:sp>
          <p:nvSpPr>
            <p:cNvPr id="20506" name="Text Box 14">
              <a:extLst>
                <a:ext uri="{FF2B5EF4-FFF2-40B4-BE49-F238E27FC236}">
                  <a16:creationId xmlns:a16="http://schemas.microsoft.com/office/drawing/2014/main" id="{F620C1E4-6E39-74F9-C257-1CAD73118787}"/>
                </a:ext>
              </a:extLst>
            </p:cNvPr>
            <p:cNvSpPr txBox="1">
              <a:spLocks noChangeArrowheads="1"/>
            </p:cNvSpPr>
            <p:nvPr/>
          </p:nvSpPr>
          <p:spPr bwMode="auto">
            <a:xfrm>
              <a:off x="5088" y="3669"/>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1</a:t>
              </a:r>
            </a:p>
          </p:txBody>
        </p:sp>
        <p:grpSp>
          <p:nvGrpSpPr>
            <p:cNvPr id="20507" name="Group 15">
              <a:extLst>
                <a:ext uri="{FF2B5EF4-FFF2-40B4-BE49-F238E27FC236}">
                  <a16:creationId xmlns:a16="http://schemas.microsoft.com/office/drawing/2014/main" id="{C1C9E1A4-E87D-6502-DFBC-4719BF2D1AAD}"/>
                </a:ext>
              </a:extLst>
            </p:cNvPr>
            <p:cNvGrpSpPr>
              <a:grpSpLocks/>
            </p:cNvGrpSpPr>
            <p:nvPr/>
          </p:nvGrpSpPr>
          <p:grpSpPr bwMode="auto">
            <a:xfrm>
              <a:off x="3696" y="2400"/>
              <a:ext cx="1440" cy="1408"/>
              <a:chOff x="3696" y="2400"/>
              <a:chExt cx="1440" cy="1408"/>
            </a:xfrm>
          </p:grpSpPr>
          <p:sp>
            <p:nvSpPr>
              <p:cNvPr id="20508" name="Freeform 16">
                <a:extLst>
                  <a:ext uri="{FF2B5EF4-FFF2-40B4-BE49-F238E27FC236}">
                    <a16:creationId xmlns:a16="http://schemas.microsoft.com/office/drawing/2014/main" id="{803711BD-B6D8-EE20-240F-1F51989FEF34}"/>
                  </a:ext>
                </a:extLst>
              </p:cNvPr>
              <p:cNvSpPr>
                <a:spLocks/>
              </p:cNvSpPr>
              <p:nvPr/>
            </p:nvSpPr>
            <p:spPr bwMode="auto">
              <a:xfrm>
                <a:off x="3696" y="2400"/>
                <a:ext cx="1440" cy="1392"/>
              </a:xfrm>
              <a:custGeom>
                <a:avLst/>
                <a:gdLst>
                  <a:gd name="T0" fmla="*/ 0 w 1392"/>
                  <a:gd name="T1" fmla="*/ 0 h 1392"/>
                  <a:gd name="T2" fmla="*/ 298 w 1392"/>
                  <a:gd name="T3" fmla="*/ 1152 h 1392"/>
                  <a:gd name="T4" fmla="*/ 1440 w 1392"/>
                  <a:gd name="T5" fmla="*/ 1392 h 1392"/>
                  <a:gd name="T6" fmla="*/ 0 60000 65536"/>
                  <a:gd name="T7" fmla="*/ 0 60000 65536"/>
                  <a:gd name="T8" fmla="*/ 0 60000 65536"/>
                </a:gdLst>
                <a:ahLst/>
                <a:cxnLst>
                  <a:cxn ang="T6">
                    <a:pos x="T0" y="T1"/>
                  </a:cxn>
                  <a:cxn ang="T7">
                    <a:pos x="T2" y="T3"/>
                  </a:cxn>
                  <a:cxn ang="T8">
                    <a:pos x="T4" y="T5"/>
                  </a:cxn>
                </a:cxnLst>
                <a:rect l="0" t="0" r="r" b="b"/>
                <a:pathLst>
                  <a:path w="1392" h="1392">
                    <a:moveTo>
                      <a:pt x="0" y="0"/>
                    </a:moveTo>
                    <a:cubicBezTo>
                      <a:pt x="28" y="460"/>
                      <a:pt x="56" y="920"/>
                      <a:pt x="288" y="1152"/>
                    </a:cubicBezTo>
                    <a:cubicBezTo>
                      <a:pt x="520" y="1384"/>
                      <a:pt x="1208" y="1360"/>
                      <a:pt x="1392" y="1392"/>
                    </a:cubicBezTo>
                  </a:path>
                </a:pathLst>
              </a:custGeom>
              <a:noFill/>
              <a:ln w="22225" cap="flat" cmpd="sng">
                <a:solidFill>
                  <a:srgbClr val="00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dirty="0"/>
              </a:p>
            </p:txBody>
          </p:sp>
          <p:sp>
            <p:nvSpPr>
              <p:cNvPr id="20509" name="Oval 17">
                <a:extLst>
                  <a:ext uri="{FF2B5EF4-FFF2-40B4-BE49-F238E27FC236}">
                    <a16:creationId xmlns:a16="http://schemas.microsoft.com/office/drawing/2014/main" id="{9DAFC3F9-2CBC-1AD9-3471-BCE9858F82EE}"/>
                  </a:ext>
                </a:extLst>
              </p:cNvPr>
              <p:cNvSpPr>
                <a:spLocks noChangeArrowheads="1"/>
              </p:cNvSpPr>
              <p:nvPr/>
            </p:nvSpPr>
            <p:spPr bwMode="auto">
              <a:xfrm>
                <a:off x="5048" y="3760"/>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grpSp>
      </p:grpSp>
      <p:grpSp>
        <p:nvGrpSpPr>
          <p:cNvPr id="12306" name="Group 18">
            <a:extLst>
              <a:ext uri="{FF2B5EF4-FFF2-40B4-BE49-F238E27FC236}">
                <a16:creationId xmlns:a16="http://schemas.microsoft.com/office/drawing/2014/main" id="{E553985D-8460-0BEC-BA16-739F0532C113}"/>
              </a:ext>
            </a:extLst>
          </p:cNvPr>
          <p:cNvGrpSpPr>
            <a:grpSpLocks/>
          </p:cNvGrpSpPr>
          <p:nvPr/>
        </p:nvGrpSpPr>
        <p:grpSpPr bwMode="auto">
          <a:xfrm>
            <a:off x="6477000" y="3810000"/>
            <a:ext cx="1676400" cy="1600200"/>
            <a:chOff x="4080" y="2400"/>
            <a:chExt cx="1056" cy="1008"/>
          </a:xfrm>
        </p:grpSpPr>
        <p:grpSp>
          <p:nvGrpSpPr>
            <p:cNvPr id="20502" name="Group 19">
              <a:extLst>
                <a:ext uri="{FF2B5EF4-FFF2-40B4-BE49-F238E27FC236}">
                  <a16:creationId xmlns:a16="http://schemas.microsoft.com/office/drawing/2014/main" id="{59D24916-8718-F2D7-E052-E47CB9CAADBF}"/>
                </a:ext>
              </a:extLst>
            </p:cNvPr>
            <p:cNvGrpSpPr>
              <a:grpSpLocks/>
            </p:cNvGrpSpPr>
            <p:nvPr/>
          </p:nvGrpSpPr>
          <p:grpSpPr bwMode="auto">
            <a:xfrm>
              <a:off x="4080" y="2400"/>
              <a:ext cx="1056" cy="1008"/>
              <a:chOff x="4080" y="2400"/>
              <a:chExt cx="1056" cy="1008"/>
            </a:xfrm>
          </p:grpSpPr>
          <p:sp>
            <p:nvSpPr>
              <p:cNvPr id="20504" name="Freeform 20">
                <a:extLst>
                  <a:ext uri="{FF2B5EF4-FFF2-40B4-BE49-F238E27FC236}">
                    <a16:creationId xmlns:a16="http://schemas.microsoft.com/office/drawing/2014/main" id="{C4AE1099-090C-C2BE-46E3-876557221AFD}"/>
                  </a:ext>
                </a:extLst>
              </p:cNvPr>
              <p:cNvSpPr>
                <a:spLocks/>
              </p:cNvSpPr>
              <p:nvPr/>
            </p:nvSpPr>
            <p:spPr bwMode="auto">
              <a:xfrm>
                <a:off x="4080" y="2400"/>
                <a:ext cx="1056" cy="1008"/>
              </a:xfrm>
              <a:custGeom>
                <a:avLst/>
                <a:gdLst>
                  <a:gd name="T0" fmla="*/ 0 w 1392"/>
                  <a:gd name="T1" fmla="*/ 0 h 1392"/>
                  <a:gd name="T2" fmla="*/ 218 w 1392"/>
                  <a:gd name="T3" fmla="*/ 834 h 1392"/>
                  <a:gd name="T4" fmla="*/ 1056 w 1392"/>
                  <a:gd name="T5" fmla="*/ 1008 h 1392"/>
                  <a:gd name="T6" fmla="*/ 0 60000 65536"/>
                  <a:gd name="T7" fmla="*/ 0 60000 65536"/>
                  <a:gd name="T8" fmla="*/ 0 60000 65536"/>
                </a:gdLst>
                <a:ahLst/>
                <a:cxnLst>
                  <a:cxn ang="T6">
                    <a:pos x="T0" y="T1"/>
                  </a:cxn>
                  <a:cxn ang="T7">
                    <a:pos x="T2" y="T3"/>
                  </a:cxn>
                  <a:cxn ang="T8">
                    <a:pos x="T4" y="T5"/>
                  </a:cxn>
                </a:cxnLst>
                <a:rect l="0" t="0" r="r" b="b"/>
                <a:pathLst>
                  <a:path w="1392" h="1392">
                    <a:moveTo>
                      <a:pt x="0" y="0"/>
                    </a:moveTo>
                    <a:cubicBezTo>
                      <a:pt x="28" y="460"/>
                      <a:pt x="56" y="920"/>
                      <a:pt x="288" y="1152"/>
                    </a:cubicBezTo>
                    <a:cubicBezTo>
                      <a:pt x="520" y="1384"/>
                      <a:pt x="1208" y="1360"/>
                      <a:pt x="1392" y="1392"/>
                    </a:cubicBezTo>
                  </a:path>
                </a:pathLst>
              </a:custGeom>
              <a:noFill/>
              <a:ln w="22225"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dirty="0"/>
              </a:p>
            </p:txBody>
          </p:sp>
          <p:sp>
            <p:nvSpPr>
              <p:cNvPr id="20505" name="Oval 21">
                <a:extLst>
                  <a:ext uri="{FF2B5EF4-FFF2-40B4-BE49-F238E27FC236}">
                    <a16:creationId xmlns:a16="http://schemas.microsoft.com/office/drawing/2014/main" id="{0C972157-4B0A-6F9D-8ACE-CD09BC06566D}"/>
                  </a:ext>
                </a:extLst>
              </p:cNvPr>
              <p:cNvSpPr>
                <a:spLocks noChangeArrowheads="1"/>
              </p:cNvSpPr>
              <p:nvPr/>
            </p:nvSpPr>
            <p:spPr bwMode="auto">
              <a:xfrm>
                <a:off x="4302" y="323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grpSp>
        <p:sp>
          <p:nvSpPr>
            <p:cNvPr id="20503" name="Text Box 22">
              <a:extLst>
                <a:ext uri="{FF2B5EF4-FFF2-40B4-BE49-F238E27FC236}">
                  <a16:creationId xmlns:a16="http://schemas.microsoft.com/office/drawing/2014/main" id="{CDE2DC64-0A05-FA41-FDF2-3FF7DAD6D87E}"/>
                </a:ext>
              </a:extLst>
            </p:cNvPr>
            <p:cNvSpPr txBox="1">
              <a:spLocks noChangeArrowheads="1"/>
            </p:cNvSpPr>
            <p:nvPr/>
          </p:nvSpPr>
          <p:spPr bwMode="auto">
            <a:xfrm>
              <a:off x="4320" y="3072"/>
              <a:ext cx="34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t>CJ</a:t>
              </a:r>
            </a:p>
          </p:txBody>
        </p:sp>
      </p:grpSp>
      <p:grpSp>
        <p:nvGrpSpPr>
          <p:cNvPr id="12311" name="Group 23">
            <a:extLst>
              <a:ext uri="{FF2B5EF4-FFF2-40B4-BE49-F238E27FC236}">
                <a16:creationId xmlns:a16="http://schemas.microsoft.com/office/drawing/2014/main" id="{EAD627C2-86FA-AF77-FDE8-4EFD5682F0AF}"/>
              </a:ext>
            </a:extLst>
          </p:cNvPr>
          <p:cNvGrpSpPr>
            <a:grpSpLocks/>
          </p:cNvGrpSpPr>
          <p:nvPr/>
        </p:nvGrpSpPr>
        <p:grpSpPr bwMode="auto">
          <a:xfrm>
            <a:off x="5562600" y="4191000"/>
            <a:ext cx="2514600" cy="1841500"/>
            <a:chOff x="3504" y="2640"/>
            <a:chExt cx="1584" cy="1160"/>
          </a:xfrm>
        </p:grpSpPr>
        <p:sp>
          <p:nvSpPr>
            <p:cNvPr id="20498" name="Text Box 24">
              <a:extLst>
                <a:ext uri="{FF2B5EF4-FFF2-40B4-BE49-F238E27FC236}">
                  <a16:creationId xmlns:a16="http://schemas.microsoft.com/office/drawing/2014/main" id="{F7005461-2701-B846-9F60-7BC2C933FA88}"/>
                </a:ext>
              </a:extLst>
            </p:cNvPr>
            <p:cNvSpPr txBox="1">
              <a:spLocks noChangeArrowheads="1"/>
            </p:cNvSpPr>
            <p:nvPr/>
          </p:nvSpPr>
          <p:spPr bwMode="auto">
            <a:xfrm>
              <a:off x="3504" y="2640"/>
              <a:ext cx="27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t>vN</a:t>
              </a:r>
            </a:p>
          </p:txBody>
        </p:sp>
        <p:grpSp>
          <p:nvGrpSpPr>
            <p:cNvPr id="20499" name="Group 25">
              <a:extLst>
                <a:ext uri="{FF2B5EF4-FFF2-40B4-BE49-F238E27FC236}">
                  <a16:creationId xmlns:a16="http://schemas.microsoft.com/office/drawing/2014/main" id="{BF207F68-CA09-FB63-2909-259BD8D25A24}"/>
                </a:ext>
              </a:extLst>
            </p:cNvPr>
            <p:cNvGrpSpPr>
              <a:grpSpLocks/>
            </p:cNvGrpSpPr>
            <p:nvPr/>
          </p:nvGrpSpPr>
          <p:grpSpPr bwMode="auto">
            <a:xfrm>
              <a:off x="3704" y="2808"/>
              <a:ext cx="1384" cy="992"/>
              <a:chOff x="3704" y="2808"/>
              <a:chExt cx="1384" cy="992"/>
            </a:xfrm>
          </p:grpSpPr>
          <p:sp>
            <p:nvSpPr>
              <p:cNvPr id="20500" name="Line 26">
                <a:extLst>
                  <a:ext uri="{FF2B5EF4-FFF2-40B4-BE49-F238E27FC236}">
                    <a16:creationId xmlns:a16="http://schemas.microsoft.com/office/drawing/2014/main" id="{2509CCBD-07C3-13D5-F7C3-5367F142F9A8}"/>
                  </a:ext>
                </a:extLst>
              </p:cNvPr>
              <p:cNvSpPr>
                <a:spLocks noChangeShapeType="1"/>
              </p:cNvSpPr>
              <p:nvPr/>
            </p:nvSpPr>
            <p:spPr bwMode="auto">
              <a:xfrm flipH="1" flipV="1">
                <a:off x="3744" y="2840"/>
                <a:ext cx="1344" cy="9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dirty="0"/>
              </a:p>
            </p:txBody>
          </p:sp>
          <p:sp>
            <p:nvSpPr>
              <p:cNvPr id="20501" name="Oval 27">
                <a:extLst>
                  <a:ext uri="{FF2B5EF4-FFF2-40B4-BE49-F238E27FC236}">
                    <a16:creationId xmlns:a16="http://schemas.microsoft.com/office/drawing/2014/main" id="{E0B8F199-A3A5-5CA5-C450-1A1236124E4C}"/>
                  </a:ext>
                </a:extLst>
              </p:cNvPr>
              <p:cNvSpPr>
                <a:spLocks noChangeArrowheads="1"/>
              </p:cNvSpPr>
              <p:nvPr/>
            </p:nvSpPr>
            <p:spPr bwMode="auto">
              <a:xfrm>
                <a:off x="3704" y="280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grpSp>
      </p:grpSp>
      <p:pic>
        <p:nvPicPr>
          <p:cNvPr id="20497" name="Picture 28" descr="NeumannL">
            <a:extLst>
              <a:ext uri="{FF2B5EF4-FFF2-40B4-BE49-F238E27FC236}">
                <a16:creationId xmlns:a16="http://schemas.microsoft.com/office/drawing/2014/main" id="{DC41EBFF-37E1-B49C-4598-5972E578C9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381000"/>
            <a:ext cx="22875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5D74993A-889B-0708-387F-0F55E7FCC925}"/>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3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a16="http://schemas.microsoft.com/office/drawing/2014/main" id="{59A5E9FB-8C8B-AB4C-016E-4AC7FEF1AF89}"/>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492F00-F03D-47B5-A5F4-78C4E6ABB200}" type="slidenum">
              <a:rPr lang="en-US" altLang="en-US"/>
              <a:pPr/>
              <a:t>12</a:t>
            </a:fld>
            <a:endParaRPr lang="en-US" altLang="en-US" dirty="0"/>
          </a:p>
        </p:txBody>
      </p:sp>
      <p:pic>
        <p:nvPicPr>
          <p:cNvPr id="22531" name="Picture 2">
            <a:extLst>
              <a:ext uri="{FF2B5EF4-FFF2-40B4-BE49-F238E27FC236}">
                <a16:creationId xmlns:a16="http://schemas.microsoft.com/office/drawing/2014/main" id="{B5A5BD71-5045-60C3-73F1-687F079B8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192563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2532" name="Picture 3">
            <a:extLst>
              <a:ext uri="{FF2B5EF4-FFF2-40B4-BE49-F238E27FC236}">
                <a16:creationId xmlns:a16="http://schemas.microsoft.com/office/drawing/2014/main" id="{43CBA7FE-16AC-6314-71D4-F1FBD545E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800100"/>
            <a:ext cx="186531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2533" name="Text Box 4">
            <a:extLst>
              <a:ext uri="{FF2B5EF4-FFF2-40B4-BE49-F238E27FC236}">
                <a16:creationId xmlns:a16="http://schemas.microsoft.com/office/drawing/2014/main" id="{3EAB2DAB-1E4D-DEBE-A04F-34E0BAFE486E}"/>
              </a:ext>
            </a:extLst>
          </p:cNvPr>
          <p:cNvSpPr txBox="1">
            <a:spLocks noChangeArrowheads="1"/>
          </p:cNvSpPr>
          <p:nvPr/>
        </p:nvSpPr>
        <p:spPr bwMode="auto">
          <a:xfrm>
            <a:off x="3657600" y="304800"/>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”ZND’’ 1940-43</a:t>
            </a:r>
          </a:p>
        </p:txBody>
      </p:sp>
      <p:graphicFrame>
        <p:nvGraphicFramePr>
          <p:cNvPr id="22534" name="Object 5">
            <a:extLst>
              <a:ext uri="{FF2B5EF4-FFF2-40B4-BE49-F238E27FC236}">
                <a16:creationId xmlns:a16="http://schemas.microsoft.com/office/drawing/2014/main" id="{5D0E1C46-643E-215A-B802-03B2E9ED26FF}"/>
              </a:ext>
            </a:extLst>
          </p:cNvPr>
          <p:cNvGraphicFramePr>
            <a:graphicFrameLocks noChangeAspect="1"/>
          </p:cNvGraphicFramePr>
          <p:nvPr/>
        </p:nvGraphicFramePr>
        <p:xfrm>
          <a:off x="3513138" y="4419600"/>
          <a:ext cx="1668462" cy="2162175"/>
        </p:xfrm>
        <a:graphic>
          <a:graphicData uri="http://schemas.openxmlformats.org/presentationml/2006/ole">
            <mc:AlternateContent xmlns:mc="http://schemas.openxmlformats.org/markup-compatibility/2006">
              <mc:Choice xmlns:v="urn:schemas-microsoft-com:vml" Requires="v">
                <p:oleObj name="Equation" r:id="rId5" imgW="990600" imgH="1333500" progId="Equation.3">
                  <p:embed/>
                </p:oleObj>
              </mc:Choice>
              <mc:Fallback>
                <p:oleObj name="Equation" r:id="rId5" imgW="990600" imgH="13335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3138" y="4419600"/>
                        <a:ext cx="1668462" cy="216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5" name="Object 6">
            <a:extLst>
              <a:ext uri="{FF2B5EF4-FFF2-40B4-BE49-F238E27FC236}">
                <a16:creationId xmlns:a16="http://schemas.microsoft.com/office/drawing/2014/main" id="{78177658-EC34-0B08-99FD-BE72520485B6}"/>
              </a:ext>
            </a:extLst>
          </p:cNvPr>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Equation" r:id="rId7" imgW="114151" imgH="215619" progId="Equation.3">
                  <p:embed/>
                </p:oleObj>
              </mc:Choice>
              <mc:Fallback>
                <p:oleObj name="Equation" r:id="rId7" imgW="114151" imgH="215619"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6" name="Object 7">
            <a:extLst>
              <a:ext uri="{FF2B5EF4-FFF2-40B4-BE49-F238E27FC236}">
                <a16:creationId xmlns:a16="http://schemas.microsoft.com/office/drawing/2014/main" id="{7BC2EF9E-50DF-DB1C-5CEA-09734983AD99}"/>
              </a:ext>
            </a:extLst>
          </p:cNvPr>
          <p:cNvGraphicFramePr>
            <a:graphicFrameLocks noChangeAspect="1"/>
          </p:cNvGraphicFramePr>
          <p:nvPr/>
        </p:nvGraphicFramePr>
        <p:xfrm>
          <a:off x="5441950" y="4451350"/>
          <a:ext cx="3016250" cy="1873250"/>
        </p:xfrm>
        <a:graphic>
          <a:graphicData uri="http://schemas.openxmlformats.org/presentationml/2006/ole">
            <mc:AlternateContent xmlns:mc="http://schemas.openxmlformats.org/markup-compatibility/2006">
              <mc:Choice xmlns:v="urn:schemas-microsoft-com:vml" Requires="v">
                <p:oleObj name="Equation" r:id="rId9" imgW="1790700" imgH="1155700" progId="Equation.3">
                  <p:embed/>
                </p:oleObj>
              </mc:Choice>
              <mc:Fallback>
                <p:oleObj name="Equation" r:id="rId9" imgW="1790700" imgH="11557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41950" y="4451350"/>
                        <a:ext cx="3016250" cy="187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7" name="Object 8">
            <a:extLst>
              <a:ext uri="{FF2B5EF4-FFF2-40B4-BE49-F238E27FC236}">
                <a16:creationId xmlns:a16="http://schemas.microsoft.com/office/drawing/2014/main" id="{AE138F58-1DF7-3C49-09CA-A39EEDF3E803}"/>
              </a:ext>
            </a:extLst>
          </p:cNvPr>
          <p:cNvGraphicFramePr>
            <a:graphicFrameLocks noChangeAspect="1"/>
          </p:cNvGraphicFramePr>
          <p:nvPr/>
        </p:nvGraphicFramePr>
        <p:xfrm>
          <a:off x="228600" y="5262563"/>
          <a:ext cx="2438400" cy="452437"/>
        </p:xfrm>
        <a:graphic>
          <a:graphicData uri="http://schemas.openxmlformats.org/presentationml/2006/ole">
            <mc:AlternateContent xmlns:mc="http://schemas.openxmlformats.org/markup-compatibility/2006">
              <mc:Choice xmlns:v="urn:schemas-microsoft-com:vml" Requires="v">
                <p:oleObj name="Equation" r:id="rId11" imgW="1231366" imgH="228501" progId="Equation.3">
                  <p:embed/>
                </p:oleObj>
              </mc:Choice>
              <mc:Fallback>
                <p:oleObj name="Equation" r:id="rId11" imgW="1231366" imgH="228501" progId="Equation.3">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 y="5262563"/>
                        <a:ext cx="243840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8" name="Text Box 9">
            <a:extLst>
              <a:ext uri="{FF2B5EF4-FFF2-40B4-BE49-F238E27FC236}">
                <a16:creationId xmlns:a16="http://schemas.microsoft.com/office/drawing/2014/main" id="{26B38EA8-3E89-D272-5FC8-AC7C1F55FB90}"/>
              </a:ext>
            </a:extLst>
          </p:cNvPr>
          <p:cNvSpPr txBox="1">
            <a:spLocks noChangeArrowheads="1"/>
          </p:cNvSpPr>
          <p:nvPr/>
        </p:nvSpPr>
        <p:spPr bwMode="auto">
          <a:xfrm>
            <a:off x="746125" y="4608513"/>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thermicity</a:t>
            </a:r>
          </a:p>
        </p:txBody>
      </p:sp>
      <p:pic>
        <p:nvPicPr>
          <p:cNvPr id="22539" name="Picture 10" descr="NeumannL">
            <a:extLst>
              <a:ext uri="{FF2B5EF4-FFF2-40B4-BE49-F238E27FC236}">
                <a16:creationId xmlns:a16="http://schemas.microsoft.com/office/drawing/2014/main" id="{3E5F26CE-BD8D-0D9F-B982-E102751BFC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747713"/>
            <a:ext cx="22875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9776A14D-DF8C-7BCA-31B2-F8338A879907}"/>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a:extLst>
              <a:ext uri="{FF2B5EF4-FFF2-40B4-BE49-F238E27FC236}">
                <a16:creationId xmlns:a16="http://schemas.microsoft.com/office/drawing/2014/main" id="{D73BF2FD-6240-287B-3E53-D0DD7BEA8727}"/>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DA1654-FFFE-45A9-AAA4-2FC643FB6BCC}" type="slidenum">
              <a:rPr lang="en-US" altLang="en-US"/>
              <a:pPr/>
              <a:t>13</a:t>
            </a:fld>
            <a:endParaRPr lang="en-US" altLang="en-US" dirty="0"/>
          </a:p>
        </p:txBody>
      </p:sp>
      <p:pic>
        <p:nvPicPr>
          <p:cNvPr id="24579" name="Picture 2">
            <a:extLst>
              <a:ext uri="{FF2B5EF4-FFF2-40B4-BE49-F238E27FC236}">
                <a16:creationId xmlns:a16="http://schemas.microsoft.com/office/drawing/2014/main" id="{2911BD1F-4359-046F-A67B-364680375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192563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4580" name="Picture 3">
            <a:extLst>
              <a:ext uri="{FF2B5EF4-FFF2-40B4-BE49-F238E27FC236}">
                <a16:creationId xmlns:a16="http://schemas.microsoft.com/office/drawing/2014/main" id="{77082C91-661E-E54D-31CB-04D6331ECB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766763"/>
            <a:ext cx="186531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4581" name="Text Box 4">
            <a:extLst>
              <a:ext uri="{FF2B5EF4-FFF2-40B4-BE49-F238E27FC236}">
                <a16:creationId xmlns:a16="http://schemas.microsoft.com/office/drawing/2014/main" id="{C68C169D-5FA5-C985-DFD7-4C889E7B7D0D}"/>
              </a:ext>
            </a:extLst>
          </p:cNvPr>
          <p:cNvSpPr txBox="1">
            <a:spLocks noChangeArrowheads="1"/>
          </p:cNvSpPr>
          <p:nvPr/>
        </p:nvSpPr>
        <p:spPr bwMode="auto">
          <a:xfrm>
            <a:off x="3657600" y="304800"/>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”ZND’’ 1940-43</a:t>
            </a:r>
          </a:p>
        </p:txBody>
      </p:sp>
      <p:pic>
        <p:nvPicPr>
          <p:cNvPr id="24582" name="Picture 5">
            <a:extLst>
              <a:ext uri="{FF2B5EF4-FFF2-40B4-BE49-F238E27FC236}">
                <a16:creationId xmlns:a16="http://schemas.microsoft.com/office/drawing/2014/main" id="{C45BB5B7-E58E-2E45-DAC8-D73B6A96B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03650"/>
            <a:ext cx="7315200"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4583" name="Picture 6" descr="NeumannL">
            <a:extLst>
              <a:ext uri="{FF2B5EF4-FFF2-40B4-BE49-F238E27FC236}">
                <a16:creationId xmlns:a16="http://schemas.microsoft.com/office/drawing/2014/main" id="{9B51313B-8840-7AE7-0C2B-9460621265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714375"/>
            <a:ext cx="22875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4A6AC1D6-3CC1-7081-BA89-CA80A588F015}"/>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a:extLst>
              <a:ext uri="{FF2B5EF4-FFF2-40B4-BE49-F238E27FC236}">
                <a16:creationId xmlns:a16="http://schemas.microsoft.com/office/drawing/2014/main" id="{FDE25172-0A4F-F47F-E51F-A4ACE644B2AA}"/>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0316C5-0F59-4459-ABEA-BB497E992163}" type="slidenum">
              <a:rPr lang="en-US" altLang="en-US"/>
              <a:pPr/>
              <a:t>14</a:t>
            </a:fld>
            <a:endParaRPr lang="en-US" altLang="en-US" dirty="0"/>
          </a:p>
        </p:txBody>
      </p:sp>
      <p:sp>
        <p:nvSpPr>
          <p:cNvPr id="26627" name="Text Box 2">
            <a:extLst>
              <a:ext uri="{FF2B5EF4-FFF2-40B4-BE49-F238E27FC236}">
                <a16:creationId xmlns:a16="http://schemas.microsoft.com/office/drawing/2014/main" id="{6AFE0BBE-202A-16B8-3930-00CF2457BF92}"/>
              </a:ext>
            </a:extLst>
          </p:cNvPr>
          <p:cNvSpPr txBox="1">
            <a:spLocks noChangeArrowheads="1"/>
          </p:cNvSpPr>
          <p:nvPr/>
        </p:nvSpPr>
        <p:spPr bwMode="auto">
          <a:xfrm>
            <a:off x="898525" y="798513"/>
            <a:ext cx="131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G. I. Taylor</a:t>
            </a:r>
          </a:p>
        </p:txBody>
      </p:sp>
      <p:pic>
        <p:nvPicPr>
          <p:cNvPr id="26628" name="Picture 3" descr="Taylor_Geoffrey_3">
            <a:extLst>
              <a:ext uri="{FF2B5EF4-FFF2-40B4-BE49-F238E27FC236}">
                <a16:creationId xmlns:a16="http://schemas.microsoft.com/office/drawing/2014/main" id="{C78519CB-F07C-2A6E-F912-58AC499DC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71600"/>
            <a:ext cx="2732088"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a:extLst>
              <a:ext uri="{FF2B5EF4-FFF2-40B4-BE49-F238E27FC236}">
                <a16:creationId xmlns:a16="http://schemas.microsoft.com/office/drawing/2014/main" id="{C73B155C-47A9-8859-358D-8E4B1E48E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4795"/>
          <a:stretch>
            <a:fillRect/>
          </a:stretch>
        </p:blipFill>
        <p:spPr bwMode="auto">
          <a:xfrm>
            <a:off x="0" y="4953000"/>
            <a:ext cx="853916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0" name="Freeform 5">
            <a:extLst>
              <a:ext uri="{FF2B5EF4-FFF2-40B4-BE49-F238E27FC236}">
                <a16:creationId xmlns:a16="http://schemas.microsoft.com/office/drawing/2014/main" id="{DF479D3D-7DF5-4D34-D586-99DD757A2782}"/>
              </a:ext>
            </a:extLst>
          </p:cNvPr>
          <p:cNvSpPr>
            <a:spLocks/>
          </p:cNvSpPr>
          <p:nvPr/>
        </p:nvSpPr>
        <p:spPr bwMode="auto">
          <a:xfrm>
            <a:off x="4000500" y="2286000"/>
            <a:ext cx="4381500" cy="2006600"/>
          </a:xfrm>
          <a:custGeom>
            <a:avLst/>
            <a:gdLst>
              <a:gd name="T0" fmla="*/ 0 w 2712"/>
              <a:gd name="T1" fmla="*/ 0 h 1233"/>
              <a:gd name="T2" fmla="*/ 1616 w 2712"/>
              <a:gd name="T3" fmla="*/ 2006600 h 1233"/>
              <a:gd name="T4" fmla="*/ 4381500 w 2712"/>
              <a:gd name="T5" fmla="*/ 39058 h 1233"/>
              <a:gd name="T6" fmla="*/ 0 w 2712"/>
              <a:gd name="T7" fmla="*/ 0 h 12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12" h="1233">
                <a:moveTo>
                  <a:pt x="0" y="0"/>
                </a:moveTo>
                <a:lnTo>
                  <a:pt x="1" y="1233"/>
                </a:lnTo>
                <a:lnTo>
                  <a:pt x="2712" y="24"/>
                </a:lnTo>
                <a:lnTo>
                  <a:pt x="0" y="0"/>
                </a:lnTo>
                <a:close/>
              </a:path>
            </a:pathLst>
          </a:custGeom>
          <a:solidFill>
            <a:srgbClr val="00FFFF"/>
          </a:solidFill>
          <a:ln>
            <a:noFill/>
          </a:ln>
          <a:effectLst/>
          <a:extLst>
            <a:ext uri="{91240B29-F687-4F45-9708-019B960494DF}">
              <a14:hiddenLine xmlns:a14="http://schemas.microsoft.com/office/drawing/2010/main" w="9525" cap="flat" cmpd="sng">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26631" name="Rectangle 6">
            <a:extLst>
              <a:ext uri="{FF2B5EF4-FFF2-40B4-BE49-F238E27FC236}">
                <a16:creationId xmlns:a16="http://schemas.microsoft.com/office/drawing/2014/main" id="{E6682575-13BD-DDF5-4C1E-79E632A7460A}"/>
              </a:ext>
            </a:extLst>
          </p:cNvPr>
          <p:cNvSpPr>
            <a:spLocks noChangeArrowheads="1"/>
          </p:cNvSpPr>
          <p:nvPr/>
        </p:nvSpPr>
        <p:spPr bwMode="auto">
          <a:xfrm>
            <a:off x="7929563" y="4295775"/>
            <a:ext cx="808037" cy="612775"/>
          </a:xfrm>
          <a:prstGeom prst="rect">
            <a:avLst/>
          </a:prstGeom>
          <a:solidFill>
            <a:srgbClr val="FFFFFF"/>
          </a:solidFill>
          <a:ln w="7938">
            <a:solidFill>
              <a:srgbClr val="FFFFFF"/>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26632" name="Line 7">
            <a:extLst>
              <a:ext uri="{FF2B5EF4-FFF2-40B4-BE49-F238E27FC236}">
                <a16:creationId xmlns:a16="http://schemas.microsoft.com/office/drawing/2014/main" id="{8E3A80EB-8958-0D58-83B5-E8D0C1392329}"/>
              </a:ext>
            </a:extLst>
          </p:cNvPr>
          <p:cNvSpPr>
            <a:spLocks noChangeShapeType="1"/>
          </p:cNvSpPr>
          <p:nvPr/>
        </p:nvSpPr>
        <p:spPr bwMode="auto">
          <a:xfrm flipV="1">
            <a:off x="4002088" y="4292600"/>
            <a:ext cx="4664075" cy="317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633" name="Freeform 8">
            <a:extLst>
              <a:ext uri="{FF2B5EF4-FFF2-40B4-BE49-F238E27FC236}">
                <a16:creationId xmlns:a16="http://schemas.microsoft.com/office/drawing/2014/main" id="{DD980546-9D9C-D320-A099-F05A48F59303}"/>
              </a:ext>
            </a:extLst>
          </p:cNvPr>
          <p:cNvSpPr>
            <a:spLocks/>
          </p:cNvSpPr>
          <p:nvPr/>
        </p:nvSpPr>
        <p:spPr bwMode="auto">
          <a:xfrm>
            <a:off x="8664575" y="4238625"/>
            <a:ext cx="109538" cy="111125"/>
          </a:xfrm>
          <a:custGeom>
            <a:avLst/>
            <a:gdLst>
              <a:gd name="T0" fmla="*/ 0 w 51"/>
              <a:gd name="T1" fmla="*/ 111125 h 51"/>
              <a:gd name="T2" fmla="*/ 109538 w 51"/>
              <a:gd name="T3" fmla="*/ 54473 h 51"/>
              <a:gd name="T4" fmla="*/ 0 w 51"/>
              <a:gd name="T5" fmla="*/ 0 h 51"/>
              <a:gd name="T6" fmla="*/ 0 w 51"/>
              <a:gd name="T7" fmla="*/ 111125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51">
                <a:moveTo>
                  <a:pt x="0" y="51"/>
                </a:moveTo>
                <a:lnTo>
                  <a:pt x="51" y="25"/>
                </a:lnTo>
                <a:lnTo>
                  <a:pt x="0" y="0"/>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6634" name="Rectangle 9">
            <a:extLst>
              <a:ext uri="{FF2B5EF4-FFF2-40B4-BE49-F238E27FC236}">
                <a16:creationId xmlns:a16="http://schemas.microsoft.com/office/drawing/2014/main" id="{0F0EDFE1-233C-E62D-6E92-C200ABDFCB4D}"/>
              </a:ext>
            </a:extLst>
          </p:cNvPr>
          <p:cNvSpPr>
            <a:spLocks noChangeArrowheads="1"/>
          </p:cNvSpPr>
          <p:nvPr/>
        </p:nvSpPr>
        <p:spPr bwMode="auto">
          <a:xfrm>
            <a:off x="8178800" y="4375150"/>
            <a:ext cx="15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t>X</a:t>
            </a:r>
          </a:p>
        </p:txBody>
      </p:sp>
      <p:sp>
        <p:nvSpPr>
          <p:cNvPr id="26635" name="Freeform 10">
            <a:extLst>
              <a:ext uri="{FF2B5EF4-FFF2-40B4-BE49-F238E27FC236}">
                <a16:creationId xmlns:a16="http://schemas.microsoft.com/office/drawing/2014/main" id="{16FEBBB3-4265-3AD0-BAC4-D64F74B58563}"/>
              </a:ext>
            </a:extLst>
          </p:cNvPr>
          <p:cNvSpPr>
            <a:spLocks/>
          </p:cNvSpPr>
          <p:nvPr/>
        </p:nvSpPr>
        <p:spPr bwMode="auto">
          <a:xfrm>
            <a:off x="4038600" y="3344863"/>
            <a:ext cx="4305300" cy="966787"/>
          </a:xfrm>
          <a:custGeom>
            <a:avLst/>
            <a:gdLst>
              <a:gd name="T0" fmla="*/ 0 w 1988"/>
              <a:gd name="T1" fmla="*/ 936026 h 440"/>
              <a:gd name="T2" fmla="*/ 6497 w 1988"/>
              <a:gd name="T3" fmla="*/ 966787 h 440"/>
              <a:gd name="T4" fmla="*/ 4305300 w 1988"/>
              <a:gd name="T5" fmla="*/ 30761 h 440"/>
              <a:gd name="T6" fmla="*/ 4298803 w 1988"/>
              <a:gd name="T7" fmla="*/ 0 h 440"/>
              <a:gd name="T8" fmla="*/ 0 w 1988"/>
              <a:gd name="T9" fmla="*/ 936026 h 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8" h="440">
                <a:moveTo>
                  <a:pt x="0" y="426"/>
                </a:moveTo>
                <a:lnTo>
                  <a:pt x="3" y="440"/>
                </a:lnTo>
                <a:lnTo>
                  <a:pt x="1988" y="14"/>
                </a:lnTo>
                <a:lnTo>
                  <a:pt x="1985" y="0"/>
                </a:lnTo>
                <a:lnTo>
                  <a:pt x="0" y="42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6636" name="Line 11">
            <a:extLst>
              <a:ext uri="{FF2B5EF4-FFF2-40B4-BE49-F238E27FC236}">
                <a16:creationId xmlns:a16="http://schemas.microsoft.com/office/drawing/2014/main" id="{AFEF5180-212B-1408-3BE8-173917975A65}"/>
              </a:ext>
            </a:extLst>
          </p:cNvPr>
          <p:cNvSpPr>
            <a:spLocks noChangeShapeType="1"/>
          </p:cNvSpPr>
          <p:nvPr/>
        </p:nvSpPr>
        <p:spPr bwMode="auto">
          <a:xfrm flipV="1">
            <a:off x="4041775" y="3151188"/>
            <a:ext cx="4297363" cy="1144587"/>
          </a:xfrm>
          <a:prstGeom prst="line">
            <a:avLst/>
          </a:prstGeom>
          <a:noFill/>
          <a:ln w="8001">
            <a:solidFill>
              <a:srgbClr val="00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637" name="Line 12">
            <a:extLst>
              <a:ext uri="{FF2B5EF4-FFF2-40B4-BE49-F238E27FC236}">
                <a16:creationId xmlns:a16="http://schemas.microsoft.com/office/drawing/2014/main" id="{301D78C2-1D70-0632-2A91-9D3A73EB2048}"/>
              </a:ext>
            </a:extLst>
          </p:cNvPr>
          <p:cNvSpPr>
            <a:spLocks noChangeShapeType="1"/>
          </p:cNvSpPr>
          <p:nvPr/>
        </p:nvSpPr>
        <p:spPr bwMode="auto">
          <a:xfrm flipV="1">
            <a:off x="4041775" y="2943225"/>
            <a:ext cx="4297363" cy="1352550"/>
          </a:xfrm>
          <a:prstGeom prst="line">
            <a:avLst/>
          </a:prstGeom>
          <a:noFill/>
          <a:ln w="8001">
            <a:solidFill>
              <a:srgbClr val="00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638" name="Line 13">
            <a:extLst>
              <a:ext uri="{FF2B5EF4-FFF2-40B4-BE49-F238E27FC236}">
                <a16:creationId xmlns:a16="http://schemas.microsoft.com/office/drawing/2014/main" id="{8FBA9AFC-B0C6-8ED5-E7E1-89BC24F43FDA}"/>
              </a:ext>
            </a:extLst>
          </p:cNvPr>
          <p:cNvSpPr>
            <a:spLocks noChangeShapeType="1"/>
          </p:cNvSpPr>
          <p:nvPr/>
        </p:nvSpPr>
        <p:spPr bwMode="auto">
          <a:xfrm flipV="1">
            <a:off x="4041775" y="2736850"/>
            <a:ext cx="4297363" cy="1558925"/>
          </a:xfrm>
          <a:prstGeom prst="line">
            <a:avLst/>
          </a:prstGeom>
          <a:noFill/>
          <a:ln w="8001">
            <a:solidFill>
              <a:srgbClr val="00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639" name="Line 14">
            <a:extLst>
              <a:ext uri="{FF2B5EF4-FFF2-40B4-BE49-F238E27FC236}">
                <a16:creationId xmlns:a16="http://schemas.microsoft.com/office/drawing/2014/main" id="{FA4F28C7-873D-C76F-317D-6FC3B60ACC9C}"/>
              </a:ext>
            </a:extLst>
          </p:cNvPr>
          <p:cNvSpPr>
            <a:spLocks noChangeShapeType="1"/>
          </p:cNvSpPr>
          <p:nvPr/>
        </p:nvSpPr>
        <p:spPr bwMode="auto">
          <a:xfrm flipV="1">
            <a:off x="4041775" y="2527300"/>
            <a:ext cx="4297363" cy="1768475"/>
          </a:xfrm>
          <a:prstGeom prst="line">
            <a:avLst/>
          </a:prstGeom>
          <a:noFill/>
          <a:ln w="8001">
            <a:solidFill>
              <a:srgbClr val="00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640" name="Line 15">
            <a:extLst>
              <a:ext uri="{FF2B5EF4-FFF2-40B4-BE49-F238E27FC236}">
                <a16:creationId xmlns:a16="http://schemas.microsoft.com/office/drawing/2014/main" id="{265FBD5F-508B-ACF7-608D-8E843E0EFA0F}"/>
              </a:ext>
            </a:extLst>
          </p:cNvPr>
          <p:cNvSpPr>
            <a:spLocks noChangeShapeType="1"/>
          </p:cNvSpPr>
          <p:nvPr/>
        </p:nvSpPr>
        <p:spPr bwMode="auto">
          <a:xfrm flipV="1">
            <a:off x="4041775" y="2319338"/>
            <a:ext cx="4297363" cy="1976437"/>
          </a:xfrm>
          <a:prstGeom prst="line">
            <a:avLst/>
          </a:prstGeom>
          <a:noFill/>
          <a:ln w="8001">
            <a:solidFill>
              <a:srgbClr val="00FF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641" name="Rectangle 16">
            <a:extLst>
              <a:ext uri="{FF2B5EF4-FFF2-40B4-BE49-F238E27FC236}">
                <a16:creationId xmlns:a16="http://schemas.microsoft.com/office/drawing/2014/main" id="{3A06E5E7-C00D-3150-79DB-4F39C355E2AD}"/>
              </a:ext>
            </a:extLst>
          </p:cNvPr>
          <p:cNvSpPr>
            <a:spLocks noChangeArrowheads="1"/>
          </p:cNvSpPr>
          <p:nvPr/>
        </p:nvSpPr>
        <p:spPr bwMode="auto">
          <a:xfrm>
            <a:off x="5819775" y="1204913"/>
            <a:ext cx="1311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t> particle path</a:t>
            </a:r>
            <a:endParaRPr lang="en-US" altLang="en-US" sz="2400" dirty="0"/>
          </a:p>
        </p:txBody>
      </p:sp>
      <p:sp>
        <p:nvSpPr>
          <p:cNvPr id="26642" name="Line 17">
            <a:extLst>
              <a:ext uri="{FF2B5EF4-FFF2-40B4-BE49-F238E27FC236}">
                <a16:creationId xmlns:a16="http://schemas.microsoft.com/office/drawing/2014/main" id="{06C627B5-458A-F9A3-DFCC-1539CDAFB145}"/>
              </a:ext>
            </a:extLst>
          </p:cNvPr>
          <p:cNvSpPr>
            <a:spLocks noChangeShapeType="1"/>
          </p:cNvSpPr>
          <p:nvPr/>
        </p:nvSpPr>
        <p:spPr bwMode="auto">
          <a:xfrm flipV="1">
            <a:off x="3987800" y="2057400"/>
            <a:ext cx="0" cy="22225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26643" name="Text Box 18">
            <a:extLst>
              <a:ext uri="{FF2B5EF4-FFF2-40B4-BE49-F238E27FC236}">
                <a16:creationId xmlns:a16="http://schemas.microsoft.com/office/drawing/2014/main" id="{D44F3597-7B70-30D4-F7AF-B404F37B819A}"/>
              </a:ext>
            </a:extLst>
          </p:cNvPr>
          <p:cNvSpPr txBox="1">
            <a:spLocks noChangeArrowheads="1"/>
          </p:cNvSpPr>
          <p:nvPr/>
        </p:nvSpPr>
        <p:spPr bwMode="auto">
          <a:xfrm>
            <a:off x="3657600" y="1828800"/>
            <a:ext cx="26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t>t</a:t>
            </a:r>
          </a:p>
        </p:txBody>
      </p:sp>
      <p:sp>
        <p:nvSpPr>
          <p:cNvPr id="26644" name="Text Box 19">
            <a:extLst>
              <a:ext uri="{FF2B5EF4-FFF2-40B4-BE49-F238E27FC236}">
                <a16:creationId xmlns:a16="http://schemas.microsoft.com/office/drawing/2014/main" id="{21AB6C00-8C8A-3ABF-E596-BAA525E6D539}"/>
              </a:ext>
            </a:extLst>
          </p:cNvPr>
          <p:cNvSpPr txBox="1">
            <a:spLocks noChangeArrowheads="1"/>
          </p:cNvSpPr>
          <p:nvPr/>
        </p:nvSpPr>
        <p:spPr bwMode="auto">
          <a:xfrm>
            <a:off x="3657600" y="4191000"/>
            <a:ext cx="3556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t>0</a:t>
            </a:r>
          </a:p>
        </p:txBody>
      </p:sp>
      <p:sp>
        <p:nvSpPr>
          <p:cNvPr id="26645" name="Text Box 20">
            <a:extLst>
              <a:ext uri="{FF2B5EF4-FFF2-40B4-BE49-F238E27FC236}">
                <a16:creationId xmlns:a16="http://schemas.microsoft.com/office/drawing/2014/main" id="{DDD56016-C822-924F-61D6-93AB849AA11A}"/>
              </a:ext>
            </a:extLst>
          </p:cNvPr>
          <p:cNvSpPr txBox="1">
            <a:spLocks noChangeArrowheads="1"/>
          </p:cNvSpPr>
          <p:nvPr/>
        </p:nvSpPr>
        <p:spPr bwMode="auto">
          <a:xfrm flipH="1">
            <a:off x="6962775" y="3033713"/>
            <a:ext cx="415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t>2</a:t>
            </a:r>
          </a:p>
        </p:txBody>
      </p:sp>
      <p:sp>
        <p:nvSpPr>
          <p:cNvPr id="26646" name="Text Box 21">
            <a:extLst>
              <a:ext uri="{FF2B5EF4-FFF2-40B4-BE49-F238E27FC236}">
                <a16:creationId xmlns:a16="http://schemas.microsoft.com/office/drawing/2014/main" id="{C9764430-66CA-C16A-4474-9C4D8E59AB9F}"/>
              </a:ext>
            </a:extLst>
          </p:cNvPr>
          <p:cNvSpPr txBox="1">
            <a:spLocks noChangeArrowheads="1"/>
          </p:cNvSpPr>
          <p:nvPr/>
        </p:nvSpPr>
        <p:spPr bwMode="auto">
          <a:xfrm>
            <a:off x="7451725" y="37957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t>1</a:t>
            </a:r>
          </a:p>
        </p:txBody>
      </p:sp>
      <p:sp>
        <p:nvSpPr>
          <p:cNvPr id="26647" name="Text Box 22">
            <a:extLst>
              <a:ext uri="{FF2B5EF4-FFF2-40B4-BE49-F238E27FC236}">
                <a16:creationId xmlns:a16="http://schemas.microsoft.com/office/drawing/2014/main" id="{FD067C41-53E9-F284-F034-0E2EE91AAA5B}"/>
              </a:ext>
            </a:extLst>
          </p:cNvPr>
          <p:cNvSpPr txBox="1">
            <a:spLocks noChangeArrowheads="1"/>
          </p:cNvSpPr>
          <p:nvPr/>
        </p:nvSpPr>
        <p:spPr bwMode="auto">
          <a:xfrm>
            <a:off x="4114800" y="2514600"/>
            <a:ext cx="312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t>3</a:t>
            </a:r>
          </a:p>
        </p:txBody>
      </p:sp>
      <p:sp>
        <p:nvSpPr>
          <p:cNvPr id="26648" name="Line 23">
            <a:extLst>
              <a:ext uri="{FF2B5EF4-FFF2-40B4-BE49-F238E27FC236}">
                <a16:creationId xmlns:a16="http://schemas.microsoft.com/office/drawing/2014/main" id="{C4F2D8EA-6759-EB8E-3C70-997E3A8F4729}"/>
              </a:ext>
            </a:extLst>
          </p:cNvPr>
          <p:cNvSpPr>
            <a:spLocks noChangeShapeType="1"/>
          </p:cNvSpPr>
          <p:nvPr/>
        </p:nvSpPr>
        <p:spPr bwMode="auto">
          <a:xfrm>
            <a:off x="5635625" y="3819525"/>
            <a:ext cx="623888" cy="115887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6649" name="Text Box 24">
            <a:extLst>
              <a:ext uri="{FF2B5EF4-FFF2-40B4-BE49-F238E27FC236}">
                <a16:creationId xmlns:a16="http://schemas.microsoft.com/office/drawing/2014/main" id="{D37EF82D-7882-717F-0C0D-D7538999FCA8}"/>
              </a:ext>
            </a:extLst>
          </p:cNvPr>
          <p:cNvSpPr txBox="1">
            <a:spLocks noChangeArrowheads="1"/>
          </p:cNvSpPr>
          <p:nvPr/>
        </p:nvSpPr>
        <p:spPr bwMode="auto">
          <a:xfrm>
            <a:off x="4365625" y="2590800"/>
            <a:ext cx="1912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t>Stationary region</a:t>
            </a:r>
          </a:p>
        </p:txBody>
      </p:sp>
      <p:sp>
        <p:nvSpPr>
          <p:cNvPr id="26650" name="Freeform 25">
            <a:extLst>
              <a:ext uri="{FF2B5EF4-FFF2-40B4-BE49-F238E27FC236}">
                <a16:creationId xmlns:a16="http://schemas.microsoft.com/office/drawing/2014/main" id="{E8A7B1F0-C613-2EBE-0D42-C112979CCD2A}"/>
              </a:ext>
            </a:extLst>
          </p:cNvPr>
          <p:cNvSpPr>
            <a:spLocks/>
          </p:cNvSpPr>
          <p:nvPr/>
        </p:nvSpPr>
        <p:spPr bwMode="auto">
          <a:xfrm>
            <a:off x="6096000" y="1585913"/>
            <a:ext cx="409575" cy="2681287"/>
          </a:xfrm>
          <a:custGeom>
            <a:avLst/>
            <a:gdLst>
              <a:gd name="T0" fmla="*/ 0 w 288"/>
              <a:gd name="T1" fmla="*/ 2681287 h 1632"/>
              <a:gd name="T2" fmla="*/ 15643 w 288"/>
              <a:gd name="T3" fmla="*/ 2268908 h 1632"/>
              <a:gd name="T4" fmla="*/ 383977 w 288"/>
              <a:gd name="T5" fmla="*/ 1541083 h 1632"/>
              <a:gd name="T6" fmla="*/ 409575 w 288"/>
              <a:gd name="T7" fmla="*/ 0 h 16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632">
                <a:moveTo>
                  <a:pt x="0" y="1632"/>
                </a:moveTo>
                <a:cubicBezTo>
                  <a:pt x="0" y="1632"/>
                  <a:pt x="5" y="1506"/>
                  <a:pt x="11" y="1381"/>
                </a:cubicBezTo>
                <a:cubicBezTo>
                  <a:pt x="233" y="1218"/>
                  <a:pt x="270" y="938"/>
                  <a:pt x="270" y="938"/>
                </a:cubicBezTo>
                <a:lnTo>
                  <a:pt x="288"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 name="Date Placeholder 1">
            <a:extLst>
              <a:ext uri="{FF2B5EF4-FFF2-40B4-BE49-F238E27FC236}">
                <a16:creationId xmlns:a16="http://schemas.microsoft.com/office/drawing/2014/main" id="{D5BB26A5-4DC4-4813-3022-170102662270}"/>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473C1D74-5E7E-AA35-1E8D-5851D881CE95}"/>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20717A-7D84-4107-8601-C41DB6B27BA2}" type="slidenum">
              <a:rPr lang="en-US" altLang="en-US"/>
              <a:pPr/>
              <a:t>15</a:t>
            </a:fld>
            <a:endParaRPr lang="en-US" altLang="en-US" dirty="0"/>
          </a:p>
        </p:txBody>
      </p:sp>
      <p:pic>
        <p:nvPicPr>
          <p:cNvPr id="28675" name="Picture 2">
            <a:extLst>
              <a:ext uri="{FF2B5EF4-FFF2-40B4-BE49-F238E27FC236}">
                <a16:creationId xmlns:a16="http://schemas.microsoft.com/office/drawing/2014/main" id="{5BF93DE9-3FD0-F4C8-790E-026601ED3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5334000" cy="341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28676" name="Picture 3">
            <a:extLst>
              <a:ext uri="{FF2B5EF4-FFF2-40B4-BE49-F238E27FC236}">
                <a16:creationId xmlns:a16="http://schemas.microsoft.com/office/drawing/2014/main" id="{5706DFA9-206B-9827-7329-B4452380F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689350"/>
            <a:ext cx="4038600" cy="316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hlink"/>
                  </a:outerShdw>
                </a:effectLst>
              </a14:hiddenEffects>
            </a:ext>
          </a:extLst>
        </p:spPr>
      </p:pic>
      <p:sp>
        <p:nvSpPr>
          <p:cNvPr id="28677" name="Text Box 4">
            <a:extLst>
              <a:ext uri="{FF2B5EF4-FFF2-40B4-BE49-F238E27FC236}">
                <a16:creationId xmlns:a16="http://schemas.microsoft.com/office/drawing/2014/main" id="{0F2B1447-BAA7-E432-EAA6-F04C037F654C}"/>
              </a:ext>
            </a:extLst>
          </p:cNvPr>
          <p:cNvSpPr txBox="1">
            <a:spLocks noChangeArrowheads="1"/>
          </p:cNvSpPr>
          <p:nvPr/>
        </p:nvSpPr>
        <p:spPr bwMode="auto">
          <a:xfrm>
            <a:off x="5867400" y="6248400"/>
            <a:ext cx="177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Bach et al 1969</a:t>
            </a:r>
          </a:p>
        </p:txBody>
      </p:sp>
      <p:sp>
        <p:nvSpPr>
          <p:cNvPr id="28678" name="Line 5">
            <a:extLst>
              <a:ext uri="{FF2B5EF4-FFF2-40B4-BE49-F238E27FC236}">
                <a16:creationId xmlns:a16="http://schemas.microsoft.com/office/drawing/2014/main" id="{5FF91DD7-F43B-F882-6A8B-AB22EAD59072}"/>
              </a:ext>
            </a:extLst>
          </p:cNvPr>
          <p:cNvSpPr>
            <a:spLocks noChangeShapeType="1"/>
          </p:cNvSpPr>
          <p:nvPr/>
        </p:nvSpPr>
        <p:spPr bwMode="auto">
          <a:xfrm flipH="1" flipV="1">
            <a:off x="2057400" y="3124200"/>
            <a:ext cx="1619250" cy="142398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dirty="0"/>
          </a:p>
        </p:txBody>
      </p:sp>
      <p:sp>
        <p:nvSpPr>
          <p:cNvPr id="28679" name="Line 6">
            <a:extLst>
              <a:ext uri="{FF2B5EF4-FFF2-40B4-BE49-F238E27FC236}">
                <a16:creationId xmlns:a16="http://schemas.microsoft.com/office/drawing/2014/main" id="{91841C04-40A6-BBA0-43A8-1B967A3E922E}"/>
              </a:ext>
            </a:extLst>
          </p:cNvPr>
          <p:cNvSpPr>
            <a:spLocks noChangeShapeType="1"/>
          </p:cNvSpPr>
          <p:nvPr/>
        </p:nvSpPr>
        <p:spPr bwMode="auto">
          <a:xfrm flipV="1">
            <a:off x="3857625" y="3124200"/>
            <a:ext cx="1323975" cy="14192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dirty="0"/>
          </a:p>
        </p:txBody>
      </p:sp>
      <p:sp>
        <p:nvSpPr>
          <p:cNvPr id="2" name="Date Placeholder 1">
            <a:extLst>
              <a:ext uri="{FF2B5EF4-FFF2-40B4-BE49-F238E27FC236}">
                <a16:creationId xmlns:a16="http://schemas.microsoft.com/office/drawing/2014/main" id="{910F6279-2BE2-4CB6-F882-58A013A5411D}"/>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a:extLst>
              <a:ext uri="{FF2B5EF4-FFF2-40B4-BE49-F238E27FC236}">
                <a16:creationId xmlns:a16="http://schemas.microsoft.com/office/drawing/2014/main" id="{C1C28E89-4252-0D28-AC46-743695E60B0A}"/>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63CDAC-335A-400B-BD66-C733D860C5B9}" type="slidenum">
              <a:rPr lang="en-US" altLang="en-US"/>
              <a:pPr/>
              <a:t>16</a:t>
            </a:fld>
            <a:endParaRPr lang="en-US" altLang="en-US" dirty="0"/>
          </a:p>
        </p:txBody>
      </p:sp>
      <p:pic>
        <p:nvPicPr>
          <p:cNvPr id="30723" name="Picture 2">
            <a:extLst>
              <a:ext uri="{FF2B5EF4-FFF2-40B4-BE49-F238E27FC236}">
                <a16:creationId xmlns:a16="http://schemas.microsoft.com/office/drawing/2014/main" id="{6819B4C7-B7CE-5F25-5BEB-B98B7DAED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209800"/>
            <a:ext cx="2667000" cy="176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30724" name="Rectangle 3">
            <a:extLst>
              <a:ext uri="{FF2B5EF4-FFF2-40B4-BE49-F238E27FC236}">
                <a16:creationId xmlns:a16="http://schemas.microsoft.com/office/drawing/2014/main" id="{9892B0CA-7152-BC74-F29A-23249F2D4B42}"/>
              </a:ext>
            </a:extLst>
          </p:cNvPr>
          <p:cNvSpPr>
            <a:spLocks noChangeArrowheads="1"/>
          </p:cNvSpPr>
          <p:nvPr/>
        </p:nvSpPr>
        <p:spPr bwMode="auto">
          <a:xfrm>
            <a:off x="4191000" y="3352800"/>
            <a:ext cx="304800" cy="3810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pic>
        <p:nvPicPr>
          <p:cNvPr id="30725" name="Picture 4" descr="1433-sch">
            <a:extLst>
              <a:ext uri="{FF2B5EF4-FFF2-40B4-BE49-F238E27FC236}">
                <a16:creationId xmlns:a16="http://schemas.microsoft.com/office/drawing/2014/main" id="{3E116EC5-F2DE-E84A-B036-5F040BD49A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581400"/>
            <a:ext cx="15017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a:extLst>
              <a:ext uri="{FF2B5EF4-FFF2-40B4-BE49-F238E27FC236}">
                <a16:creationId xmlns:a16="http://schemas.microsoft.com/office/drawing/2014/main" id="{7C3D2214-6614-690C-56F0-6D5B24F988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71788" cy="282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30727" name="Rectangle 6">
            <a:extLst>
              <a:ext uri="{FF2B5EF4-FFF2-40B4-BE49-F238E27FC236}">
                <a16:creationId xmlns:a16="http://schemas.microsoft.com/office/drawing/2014/main" id="{169796AA-8643-4DAF-DC42-A74D8E87C460}"/>
              </a:ext>
            </a:extLst>
          </p:cNvPr>
          <p:cNvSpPr>
            <a:spLocks noChangeArrowheads="1"/>
          </p:cNvSpPr>
          <p:nvPr/>
        </p:nvSpPr>
        <p:spPr bwMode="auto">
          <a:xfrm>
            <a:off x="2209800" y="1447800"/>
            <a:ext cx="152400" cy="1524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28" name="Line 7">
            <a:extLst>
              <a:ext uri="{FF2B5EF4-FFF2-40B4-BE49-F238E27FC236}">
                <a16:creationId xmlns:a16="http://schemas.microsoft.com/office/drawing/2014/main" id="{863143BB-D0FA-9D2A-DDFC-1E1094F39B47}"/>
              </a:ext>
            </a:extLst>
          </p:cNvPr>
          <p:cNvSpPr>
            <a:spLocks noChangeShapeType="1"/>
          </p:cNvSpPr>
          <p:nvPr/>
        </p:nvSpPr>
        <p:spPr bwMode="auto">
          <a:xfrm>
            <a:off x="2362200" y="1600200"/>
            <a:ext cx="13716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dirty="0"/>
          </a:p>
        </p:txBody>
      </p:sp>
      <p:sp>
        <p:nvSpPr>
          <p:cNvPr id="30729" name="Line 8">
            <a:extLst>
              <a:ext uri="{FF2B5EF4-FFF2-40B4-BE49-F238E27FC236}">
                <a16:creationId xmlns:a16="http://schemas.microsoft.com/office/drawing/2014/main" id="{6A5913CE-C789-C9B4-CC88-B2B194CFAF5A}"/>
              </a:ext>
            </a:extLst>
          </p:cNvPr>
          <p:cNvSpPr>
            <a:spLocks noChangeShapeType="1"/>
          </p:cNvSpPr>
          <p:nvPr/>
        </p:nvSpPr>
        <p:spPr bwMode="auto">
          <a:xfrm>
            <a:off x="4495800" y="3657600"/>
            <a:ext cx="12954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dirty="0"/>
          </a:p>
        </p:txBody>
      </p:sp>
      <p:sp>
        <p:nvSpPr>
          <p:cNvPr id="30730" name="Rectangle 9">
            <a:extLst>
              <a:ext uri="{FF2B5EF4-FFF2-40B4-BE49-F238E27FC236}">
                <a16:creationId xmlns:a16="http://schemas.microsoft.com/office/drawing/2014/main" id="{02F15586-C8BF-D7F5-F024-D945E8BF7C83}"/>
              </a:ext>
            </a:extLst>
          </p:cNvPr>
          <p:cNvSpPr>
            <a:spLocks noChangeArrowheads="1"/>
          </p:cNvSpPr>
          <p:nvPr/>
        </p:nvSpPr>
        <p:spPr bwMode="auto">
          <a:xfrm>
            <a:off x="6172200" y="4800600"/>
            <a:ext cx="304800" cy="3810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pic>
        <p:nvPicPr>
          <p:cNvPr id="30731" name="Picture 10">
            <a:extLst>
              <a:ext uri="{FF2B5EF4-FFF2-40B4-BE49-F238E27FC236}">
                <a16:creationId xmlns:a16="http://schemas.microsoft.com/office/drawing/2014/main" id="{C047BFE6-8D40-3A95-11C0-4F1E09897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800600"/>
            <a:ext cx="1250950"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30732" name="Line 11">
            <a:extLst>
              <a:ext uri="{FF2B5EF4-FFF2-40B4-BE49-F238E27FC236}">
                <a16:creationId xmlns:a16="http://schemas.microsoft.com/office/drawing/2014/main" id="{7D9D7156-0D25-79C9-4FF5-BE582D5A44C9}"/>
              </a:ext>
            </a:extLst>
          </p:cNvPr>
          <p:cNvSpPr>
            <a:spLocks noChangeShapeType="1"/>
          </p:cNvSpPr>
          <p:nvPr/>
        </p:nvSpPr>
        <p:spPr bwMode="auto">
          <a:xfrm>
            <a:off x="6477000" y="5105400"/>
            <a:ext cx="12192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p>
            <a:endParaRPr lang="en-US" dirty="0"/>
          </a:p>
        </p:txBody>
      </p:sp>
      <p:sp>
        <p:nvSpPr>
          <p:cNvPr id="2" name="Date Placeholder 1">
            <a:extLst>
              <a:ext uri="{FF2B5EF4-FFF2-40B4-BE49-F238E27FC236}">
                <a16:creationId xmlns:a16="http://schemas.microsoft.com/office/drawing/2014/main" id="{08135E94-D330-DA46-9A56-C8807BD2ED25}"/>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a:extLst>
              <a:ext uri="{FF2B5EF4-FFF2-40B4-BE49-F238E27FC236}">
                <a16:creationId xmlns:a16="http://schemas.microsoft.com/office/drawing/2014/main" id="{F275DBBE-B99B-3850-14A8-A0EDE86DCCAD}"/>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8FED41-BB4E-4865-8FB6-89037E1A4BFE}" type="slidenum">
              <a:rPr lang="en-US" altLang="en-US"/>
              <a:pPr/>
              <a:t>17</a:t>
            </a:fld>
            <a:endParaRPr lang="en-US" altLang="en-US" dirty="0"/>
          </a:p>
        </p:txBody>
      </p:sp>
      <p:pic>
        <p:nvPicPr>
          <p:cNvPr id="32771" name="Picture 2" descr="THEORI">
            <a:extLst>
              <a:ext uri="{FF2B5EF4-FFF2-40B4-BE49-F238E27FC236}">
                <a16:creationId xmlns:a16="http://schemas.microsoft.com/office/drawing/2014/main" id="{B368B9CA-861F-AF8B-FABF-FE1DC2877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3813"/>
            <a:ext cx="9829800" cy="695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E69D2D94-86A3-38E9-5E93-BF7F54AD9652}"/>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6">
            <a:extLst>
              <a:ext uri="{FF2B5EF4-FFF2-40B4-BE49-F238E27FC236}">
                <a16:creationId xmlns:a16="http://schemas.microsoft.com/office/drawing/2014/main" id="{69E7B0AA-A576-F257-4C6A-B433C5C1E9D9}"/>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F9425F-0FF3-4E8C-968A-6ED393CE0EA0}" type="slidenum">
              <a:rPr lang="en-US" altLang="en-US"/>
              <a:pPr/>
              <a:t>18</a:t>
            </a:fld>
            <a:endParaRPr lang="en-US" altLang="en-US" dirty="0"/>
          </a:p>
        </p:txBody>
      </p:sp>
      <p:pic>
        <p:nvPicPr>
          <p:cNvPr id="35843" name="Picture 2" descr="cartoon_oldcoords">
            <a:extLst>
              <a:ext uri="{FF2B5EF4-FFF2-40B4-BE49-F238E27FC236}">
                <a16:creationId xmlns:a16="http://schemas.microsoft.com/office/drawing/2014/main" id="{5F3F8692-814B-776D-F8A9-0E6B9512F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5814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4" name="Group 3">
            <a:extLst>
              <a:ext uri="{FF2B5EF4-FFF2-40B4-BE49-F238E27FC236}">
                <a16:creationId xmlns:a16="http://schemas.microsoft.com/office/drawing/2014/main" id="{8BCC92AA-2187-A14F-3365-D9EBC1628E36}"/>
              </a:ext>
            </a:extLst>
          </p:cNvPr>
          <p:cNvGrpSpPr>
            <a:grpSpLocks/>
          </p:cNvGrpSpPr>
          <p:nvPr/>
        </p:nvGrpSpPr>
        <p:grpSpPr bwMode="auto">
          <a:xfrm>
            <a:off x="685800" y="4038600"/>
            <a:ext cx="2971800" cy="838200"/>
            <a:chOff x="-672" y="3312"/>
            <a:chExt cx="1872" cy="528"/>
          </a:xfrm>
        </p:grpSpPr>
        <p:pic>
          <p:nvPicPr>
            <p:cNvPr id="35852" name="Picture 4">
              <a:extLst>
                <a:ext uri="{FF2B5EF4-FFF2-40B4-BE49-F238E27FC236}">
                  <a16:creationId xmlns:a16="http://schemas.microsoft.com/office/drawing/2014/main" id="{D0A804C5-3213-0E1D-3ECF-F2049F456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3312"/>
              <a:ext cx="1824" cy="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3" name="Rectangle 5">
              <a:extLst>
                <a:ext uri="{FF2B5EF4-FFF2-40B4-BE49-F238E27FC236}">
                  <a16:creationId xmlns:a16="http://schemas.microsoft.com/office/drawing/2014/main" id="{EF4CE071-C41B-4337-14E6-DB41ABECBB94}"/>
                </a:ext>
              </a:extLst>
            </p:cNvPr>
            <p:cNvSpPr>
              <a:spLocks noChangeArrowheads="1"/>
            </p:cNvSpPr>
            <p:nvPr/>
          </p:nvSpPr>
          <p:spPr bwMode="auto">
            <a:xfrm>
              <a:off x="1104" y="3312"/>
              <a:ext cx="96" cy="52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grpSp>
      <p:pic>
        <p:nvPicPr>
          <p:cNvPr id="35845" name="Picture 6">
            <a:extLst>
              <a:ext uri="{FF2B5EF4-FFF2-40B4-BE49-F238E27FC236}">
                <a16:creationId xmlns:a16="http://schemas.microsoft.com/office/drawing/2014/main" id="{9BE17BB2-0516-C226-D109-4355702F4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724400"/>
            <a:ext cx="2286000" cy="193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6" name="Rectangle 7">
            <a:extLst>
              <a:ext uri="{FF2B5EF4-FFF2-40B4-BE49-F238E27FC236}">
                <a16:creationId xmlns:a16="http://schemas.microsoft.com/office/drawing/2014/main" id="{B7692C16-F4EF-57CA-FEA8-2342BEB72E6B}"/>
              </a:ext>
            </a:extLst>
          </p:cNvPr>
          <p:cNvSpPr>
            <a:spLocks noChangeArrowheads="1"/>
          </p:cNvSpPr>
          <p:nvPr/>
        </p:nvSpPr>
        <p:spPr bwMode="auto">
          <a:xfrm>
            <a:off x="8153400" y="1143000"/>
            <a:ext cx="457200" cy="38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grpSp>
        <p:nvGrpSpPr>
          <p:cNvPr id="35847" name="Group 8">
            <a:extLst>
              <a:ext uri="{FF2B5EF4-FFF2-40B4-BE49-F238E27FC236}">
                <a16:creationId xmlns:a16="http://schemas.microsoft.com/office/drawing/2014/main" id="{98D31701-B0CF-7C54-33E8-5A1395D5C6DB}"/>
              </a:ext>
            </a:extLst>
          </p:cNvPr>
          <p:cNvGrpSpPr>
            <a:grpSpLocks noChangeAspect="1"/>
          </p:cNvGrpSpPr>
          <p:nvPr/>
        </p:nvGrpSpPr>
        <p:grpSpPr bwMode="auto">
          <a:xfrm>
            <a:off x="4191000" y="1082675"/>
            <a:ext cx="4648200" cy="3260725"/>
            <a:chOff x="2688" y="576"/>
            <a:chExt cx="2928" cy="2054"/>
          </a:xfrm>
        </p:grpSpPr>
        <p:sp>
          <p:nvSpPr>
            <p:cNvPr id="35850" name="AutoShape 9">
              <a:extLst>
                <a:ext uri="{FF2B5EF4-FFF2-40B4-BE49-F238E27FC236}">
                  <a16:creationId xmlns:a16="http://schemas.microsoft.com/office/drawing/2014/main" id="{754AF454-83EA-9742-E096-2D494520ECE0}"/>
                </a:ext>
              </a:extLst>
            </p:cNvPr>
            <p:cNvSpPr>
              <a:spLocks noChangeAspect="1" noChangeArrowheads="1" noTextEdit="1"/>
            </p:cNvSpPr>
            <p:nvPr/>
          </p:nvSpPr>
          <p:spPr bwMode="auto">
            <a:xfrm>
              <a:off x="2688" y="576"/>
              <a:ext cx="2928" cy="20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pic>
          <p:nvPicPr>
            <p:cNvPr id="35851" name="Picture 10">
              <a:extLst>
                <a:ext uri="{FF2B5EF4-FFF2-40B4-BE49-F238E27FC236}">
                  <a16:creationId xmlns:a16="http://schemas.microsoft.com/office/drawing/2014/main" id="{C40142F3-5E16-A97F-5F13-6C54D2CE39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8" y="576"/>
              <a:ext cx="2934" cy="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8" name="Text Box 11">
            <a:extLst>
              <a:ext uri="{FF2B5EF4-FFF2-40B4-BE49-F238E27FC236}">
                <a16:creationId xmlns:a16="http://schemas.microsoft.com/office/drawing/2014/main" id="{BE5BF5D3-99F7-D63D-6FA2-BA5532692DD7}"/>
              </a:ext>
            </a:extLst>
          </p:cNvPr>
          <p:cNvSpPr txBox="1">
            <a:spLocks noChangeArrowheads="1"/>
          </p:cNvSpPr>
          <p:nvPr/>
        </p:nvSpPr>
        <p:spPr bwMode="auto">
          <a:xfrm>
            <a:off x="685800" y="417513"/>
            <a:ext cx="793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Erpenbeck 1964, Lee and Stewart 1990, Short, Sharpe, Kasimov, Tumin, … </a:t>
            </a:r>
          </a:p>
        </p:txBody>
      </p:sp>
      <p:pic>
        <p:nvPicPr>
          <p:cNvPr id="35849" name="Picture 12">
            <a:extLst>
              <a:ext uri="{FF2B5EF4-FFF2-40B4-BE49-F238E27FC236}">
                <a16:creationId xmlns:a16="http://schemas.microsoft.com/office/drawing/2014/main" id="{4669D7A6-3729-5942-6440-811D0F0C78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4114800"/>
            <a:ext cx="3429000"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 name="Date Placeholder 1">
            <a:extLst>
              <a:ext uri="{FF2B5EF4-FFF2-40B4-BE49-F238E27FC236}">
                <a16:creationId xmlns:a16="http://schemas.microsoft.com/office/drawing/2014/main" id="{FD6C9732-3805-2F90-DCE4-E42DCD0D7CF2}"/>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a:extLst>
              <a:ext uri="{FF2B5EF4-FFF2-40B4-BE49-F238E27FC236}">
                <a16:creationId xmlns:a16="http://schemas.microsoft.com/office/drawing/2014/main" id="{A2C80FDF-4BCB-9765-88DA-A4EF9F9D61A7}"/>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C7F630-06AD-445B-AF08-505816A89612}" type="slidenum">
              <a:rPr lang="en-US" altLang="en-US"/>
              <a:pPr/>
              <a:t>19</a:t>
            </a:fld>
            <a:endParaRPr lang="en-US" altLang="en-US" dirty="0"/>
          </a:p>
        </p:txBody>
      </p:sp>
      <p:sp>
        <p:nvSpPr>
          <p:cNvPr id="37891" name="Text Box 2">
            <a:extLst>
              <a:ext uri="{FF2B5EF4-FFF2-40B4-BE49-F238E27FC236}">
                <a16:creationId xmlns:a16="http://schemas.microsoft.com/office/drawing/2014/main" id="{F21BA458-A0C7-3F35-EF4A-8A41DB283BA3}"/>
              </a:ext>
            </a:extLst>
          </p:cNvPr>
          <p:cNvSpPr txBox="1">
            <a:spLocks noChangeArrowheads="1"/>
          </p:cNvSpPr>
          <p:nvPr/>
        </p:nvSpPr>
        <p:spPr bwMode="auto">
          <a:xfrm>
            <a:off x="228600" y="5867400"/>
            <a:ext cx="919163" cy="274638"/>
          </a:xfrm>
          <a:prstGeom prst="rect">
            <a:avLst/>
          </a:prstGeom>
          <a:noFill/>
          <a:ln>
            <a:noFill/>
          </a:ln>
          <a:effectLst/>
          <a:extLst>
            <a:ext uri="{909E8E84-426E-40DD-AFC4-6F175D3DCCD1}">
              <a14:hiddenFill xmlns:a14="http://schemas.microsoft.com/office/drawing/2010/main">
                <a:solidFill>
                  <a:srgbClr val="FF0000">
                    <a:alpha val="50195"/>
                  </a:srgbClr>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200" dirty="0">
                <a:solidFill>
                  <a:schemeClr val="bg1"/>
                </a:solidFill>
              </a:rPr>
              <a:t>scale:4mm</a:t>
            </a:r>
          </a:p>
        </p:txBody>
      </p:sp>
      <p:sp>
        <p:nvSpPr>
          <p:cNvPr id="37892" name="Text Box 3">
            <a:extLst>
              <a:ext uri="{FF2B5EF4-FFF2-40B4-BE49-F238E27FC236}">
                <a16:creationId xmlns:a16="http://schemas.microsoft.com/office/drawing/2014/main" id="{2A6C352A-6D34-82E3-38BD-93CC853B71D2}"/>
              </a:ext>
            </a:extLst>
          </p:cNvPr>
          <p:cNvSpPr txBox="1">
            <a:spLocks noChangeArrowheads="1"/>
          </p:cNvSpPr>
          <p:nvPr/>
        </p:nvSpPr>
        <p:spPr bwMode="auto">
          <a:xfrm>
            <a:off x="1219200" y="5410200"/>
            <a:ext cx="2286000" cy="701675"/>
          </a:xfrm>
          <a:prstGeom prst="rect">
            <a:avLst/>
          </a:prstGeom>
          <a:solidFill>
            <a:schemeClr val="accent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t>2H</a:t>
            </a:r>
            <a:r>
              <a:rPr lang="en-US" altLang="en-US" sz="2000" baseline="-25000" dirty="0"/>
              <a:t>2</a:t>
            </a:r>
            <a:r>
              <a:rPr lang="en-US" altLang="en-US" sz="2000" dirty="0"/>
              <a:t>-O</a:t>
            </a:r>
            <a:r>
              <a:rPr lang="en-US" altLang="en-US" sz="2000" baseline="-25000" dirty="0"/>
              <a:t>2</a:t>
            </a:r>
            <a:r>
              <a:rPr lang="en-US" altLang="en-US" sz="2000" dirty="0"/>
              <a:t>-85%Ar</a:t>
            </a:r>
          </a:p>
          <a:p>
            <a:pPr algn="ctr"/>
            <a:r>
              <a:rPr lang="en-US" altLang="en-US" sz="2000" dirty="0"/>
              <a:t>P</a:t>
            </a:r>
            <a:r>
              <a:rPr lang="en-US" altLang="en-US" sz="2000" baseline="-25000" dirty="0"/>
              <a:t>o</a:t>
            </a:r>
            <a:r>
              <a:rPr lang="en-US" altLang="en-US" sz="2000" dirty="0"/>
              <a:t>=20 kPa</a:t>
            </a:r>
          </a:p>
        </p:txBody>
      </p:sp>
      <p:sp>
        <p:nvSpPr>
          <p:cNvPr id="37894" name="Text Box 5">
            <a:extLst>
              <a:ext uri="{FF2B5EF4-FFF2-40B4-BE49-F238E27FC236}">
                <a16:creationId xmlns:a16="http://schemas.microsoft.com/office/drawing/2014/main" id="{C3292BF6-FADE-2A25-06C9-3DBF7E22EB8A}"/>
              </a:ext>
            </a:extLst>
          </p:cNvPr>
          <p:cNvSpPr txBox="1">
            <a:spLocks noChangeArrowheads="1"/>
          </p:cNvSpPr>
          <p:nvPr/>
        </p:nvSpPr>
        <p:spPr bwMode="auto">
          <a:xfrm>
            <a:off x="5410200" y="5410200"/>
            <a:ext cx="2590800" cy="701675"/>
          </a:xfrm>
          <a:prstGeom prst="rect">
            <a:avLst/>
          </a:prstGeom>
          <a:solidFill>
            <a:schemeClr val="accent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t>C</a:t>
            </a:r>
            <a:r>
              <a:rPr lang="en-US" altLang="en-US" sz="2000" baseline="-25000" dirty="0"/>
              <a:t>3</a:t>
            </a:r>
            <a:r>
              <a:rPr lang="en-US" altLang="en-US" sz="2000" dirty="0"/>
              <a:t>H</a:t>
            </a:r>
            <a:r>
              <a:rPr lang="en-US" altLang="en-US" sz="2000" baseline="-25000" dirty="0"/>
              <a:t>8</a:t>
            </a:r>
            <a:r>
              <a:rPr lang="en-US" altLang="en-US" sz="2000" dirty="0"/>
              <a:t>-5O</a:t>
            </a:r>
            <a:r>
              <a:rPr lang="en-US" altLang="en-US" sz="2000" baseline="-25000" dirty="0"/>
              <a:t>2</a:t>
            </a:r>
            <a:r>
              <a:rPr lang="en-US" altLang="en-US" sz="2000" dirty="0"/>
              <a:t>-60%N</a:t>
            </a:r>
            <a:r>
              <a:rPr lang="en-US" altLang="en-US" sz="2000" baseline="-25000" dirty="0"/>
              <a:t>2</a:t>
            </a:r>
          </a:p>
          <a:p>
            <a:pPr algn="ctr"/>
            <a:r>
              <a:rPr lang="en-US" altLang="en-US" sz="2000" dirty="0"/>
              <a:t>P</a:t>
            </a:r>
            <a:r>
              <a:rPr lang="en-US" altLang="en-US" sz="2000" baseline="-25000" dirty="0"/>
              <a:t>o</a:t>
            </a:r>
            <a:r>
              <a:rPr lang="en-US" altLang="en-US" sz="2000" dirty="0"/>
              <a:t>=20 kPa</a:t>
            </a:r>
          </a:p>
        </p:txBody>
      </p:sp>
      <p:pic>
        <p:nvPicPr>
          <p:cNvPr id="3" name="nc260_6">
            <a:hlinkClick r:id="" action="ppaction://media"/>
            <a:extLst>
              <a:ext uri="{FF2B5EF4-FFF2-40B4-BE49-F238E27FC236}">
                <a16:creationId xmlns:a16="http://schemas.microsoft.com/office/drawing/2014/main" id="{7B265CFF-B89A-231E-13C2-224A3C0E21B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13445" y="1169042"/>
            <a:ext cx="4173362" cy="3831222"/>
          </a:xfrm>
        </p:spPr>
      </p:pic>
      <p:pic>
        <p:nvPicPr>
          <p:cNvPr id="4" name="nc236">
            <a:hlinkClick r:id="" action="ppaction://media"/>
            <a:extLst>
              <a:ext uri="{FF2B5EF4-FFF2-40B4-BE49-F238E27FC236}">
                <a16:creationId xmlns:a16="http://schemas.microsoft.com/office/drawing/2014/main" id="{C42334A5-CC9F-2E29-2829-90DA27644ED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53649" y="1203766"/>
            <a:ext cx="4115633" cy="3900669"/>
          </a:xfrm>
          <a:prstGeom prst="rect">
            <a:avLst/>
          </a:prstGeom>
        </p:spPr>
      </p:pic>
      <p:sp>
        <p:nvSpPr>
          <p:cNvPr id="5" name="TextBox 4">
            <a:extLst>
              <a:ext uri="{FF2B5EF4-FFF2-40B4-BE49-F238E27FC236}">
                <a16:creationId xmlns:a16="http://schemas.microsoft.com/office/drawing/2014/main" id="{F1DB988D-B8D2-15DA-ECB1-FC02E0FBD149}"/>
              </a:ext>
            </a:extLst>
          </p:cNvPr>
          <p:cNvSpPr txBox="1"/>
          <p:nvPr/>
        </p:nvSpPr>
        <p:spPr>
          <a:xfrm>
            <a:off x="6088284" y="6331352"/>
            <a:ext cx="1402948" cy="369332"/>
          </a:xfrm>
          <a:prstGeom prst="rect">
            <a:avLst/>
          </a:prstGeom>
          <a:noFill/>
        </p:spPr>
        <p:txBody>
          <a:bodyPr wrap="none" rtlCol="0">
            <a:spAutoFit/>
          </a:bodyPr>
          <a:lstStyle/>
          <a:p>
            <a:r>
              <a:rPr lang="en-US" dirty="0"/>
              <a:t>Austin 2003</a:t>
            </a:r>
          </a:p>
        </p:txBody>
      </p:sp>
      <p:sp>
        <p:nvSpPr>
          <p:cNvPr id="2" name="Date Placeholder 1">
            <a:extLst>
              <a:ext uri="{FF2B5EF4-FFF2-40B4-BE49-F238E27FC236}">
                <a16:creationId xmlns:a16="http://schemas.microsoft.com/office/drawing/2014/main" id="{86118A15-E274-72FA-4215-C2F7C2807125}"/>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A92CB-15F5-BEF2-8441-EDC6E4B42833}"/>
              </a:ext>
            </a:extLst>
          </p:cNvPr>
          <p:cNvSpPr>
            <a:spLocks noGrp="1"/>
          </p:cNvSpPr>
          <p:nvPr>
            <p:ph type="title"/>
          </p:nvPr>
        </p:nvSpPr>
        <p:spPr/>
        <p:txBody>
          <a:bodyPr/>
          <a:lstStyle/>
          <a:p>
            <a:r>
              <a:rPr lang="en-US" dirty="0"/>
              <a:t>Today’s Talk</a:t>
            </a:r>
          </a:p>
        </p:txBody>
      </p:sp>
      <p:sp>
        <p:nvSpPr>
          <p:cNvPr id="3" name="Content Placeholder 2">
            <a:extLst>
              <a:ext uri="{FF2B5EF4-FFF2-40B4-BE49-F238E27FC236}">
                <a16:creationId xmlns:a16="http://schemas.microsoft.com/office/drawing/2014/main" id="{B7EC9075-02F2-975B-87A9-BEADA7D1FBFC}"/>
              </a:ext>
            </a:extLst>
          </p:cNvPr>
          <p:cNvSpPr>
            <a:spLocks noGrp="1"/>
          </p:cNvSpPr>
          <p:nvPr>
            <p:ph idx="1"/>
          </p:nvPr>
        </p:nvSpPr>
        <p:spPr>
          <a:xfrm>
            <a:off x="572984" y="1291442"/>
            <a:ext cx="7998031" cy="4966854"/>
          </a:xfrm>
        </p:spPr>
        <p:txBody>
          <a:bodyPr/>
          <a:lstStyle/>
          <a:p>
            <a:pPr marL="0" indent="0" algn="just">
              <a:lnSpc>
                <a:spcPct val="107000"/>
              </a:lnSpc>
              <a:spcBef>
                <a:spcPts val="0"/>
              </a:spcBef>
              <a:spcAft>
                <a:spcPts val="800"/>
              </a:spcAft>
              <a:buNone/>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Focus: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The seemingly “simple” situation of detonations in homogeneous, premixed gases.  </a:t>
            </a:r>
          </a:p>
          <a:p>
            <a:pPr algn="just">
              <a:lnSpc>
                <a:spcPct val="107000"/>
              </a:lnSpc>
              <a:spcBef>
                <a:spcPts val="0"/>
              </a:spcBef>
              <a:spcAft>
                <a:spcPts val="0"/>
              </a:spcAft>
            </a:pPr>
            <a:r>
              <a:rPr lang="en-US" sz="2000" kern="100" dirty="0">
                <a:latin typeface="Calibri" panose="020F0502020204030204" pitchFamily="34" charset="0"/>
                <a:ea typeface="Calibri" panose="020F0502020204030204" pitchFamily="34" charset="0"/>
                <a:cs typeface="Times New Roman" panose="02020603050405020304" pitchFamily="18" charset="0"/>
              </a:rPr>
              <a:t>What are the characteristics of “simple” detonations?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spcAft>
                <a:spcPts val="0"/>
              </a:spcAft>
              <a:buNone/>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Examples</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Initiation and stabilization of detonations on high-speed projectiles. </a:t>
            </a:r>
          </a:p>
          <a:p>
            <a:pPr algn="just">
              <a:lnSpc>
                <a:spcPct val="107000"/>
              </a:lnSpc>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Initiation of propagating detonations by strong decaying shock waves.</a:t>
            </a:r>
          </a:p>
          <a:p>
            <a:pPr algn="just">
              <a:lnSpc>
                <a:spcPct val="107000"/>
              </a:lnSpc>
              <a:spcBef>
                <a:spcPts val="0"/>
              </a:spcBef>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Initiation and failure of detonation waves propagating through area changes.</a:t>
            </a:r>
          </a:p>
          <a:p>
            <a:pPr marL="0" marR="0" indent="0" algn="just">
              <a:lnSpc>
                <a:spcPct val="107000"/>
              </a:lnSpc>
              <a:spcBef>
                <a:spcPts val="0"/>
              </a:spcBef>
              <a:spcAft>
                <a:spcPts val="800"/>
              </a:spcAft>
              <a:buNone/>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Goal: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Explain the role of unsteadiness and spatial gradients within and behind the reaction zone region  in these situations. </a:t>
            </a:r>
          </a:p>
          <a:p>
            <a:pPr marL="0" marR="0" indent="0" algn="just">
              <a:lnSpc>
                <a:spcPct val="107000"/>
              </a:lnSpc>
              <a:spcBef>
                <a:spcPts val="0"/>
              </a:spcBef>
              <a:spcAft>
                <a:spcPts val="800"/>
              </a:spcAft>
              <a:buNone/>
            </a:pPr>
            <a:r>
              <a:rPr lang="en-US" sz="2000" b="1" kern="100" dirty="0">
                <a:latin typeface="Calibri" panose="020F0502020204030204" pitchFamily="34" charset="0"/>
                <a:ea typeface="Calibri" panose="020F0502020204030204" pitchFamily="34" charset="0"/>
                <a:cs typeface="Times New Roman" panose="02020603050405020304" pitchFamily="18" charset="0"/>
              </a:rPr>
              <a:t>Theme: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The unifying notion is the existence of critical levels of unsteadiness and gradients in flow properties that define the boundaries between flow regimes. </a:t>
            </a:r>
          </a:p>
        </p:txBody>
      </p:sp>
      <p:sp>
        <p:nvSpPr>
          <p:cNvPr id="4" name="Slide Number Placeholder 3">
            <a:extLst>
              <a:ext uri="{FF2B5EF4-FFF2-40B4-BE49-F238E27FC236}">
                <a16:creationId xmlns:a16="http://schemas.microsoft.com/office/drawing/2014/main" id="{F799BAC9-CC04-BECC-20AE-8B7D33C86208}"/>
              </a:ext>
            </a:extLst>
          </p:cNvPr>
          <p:cNvSpPr>
            <a:spLocks noGrp="1"/>
          </p:cNvSpPr>
          <p:nvPr>
            <p:ph type="sldNum" sz="quarter" idx="12"/>
          </p:nvPr>
        </p:nvSpPr>
        <p:spPr/>
        <p:txBody>
          <a:bodyPr/>
          <a:lstStyle/>
          <a:p>
            <a:fld id="{7C3431B6-8D5E-4BA4-8978-65BC94866C41}" type="slidenum">
              <a:rPr lang="en-US" altLang="en-US" smtClean="0"/>
              <a:pPr/>
              <a:t>2</a:t>
            </a:fld>
            <a:endParaRPr lang="en-US" altLang="en-US" dirty="0"/>
          </a:p>
        </p:txBody>
      </p:sp>
      <p:sp>
        <p:nvSpPr>
          <p:cNvPr id="5" name="Date Placeholder 4">
            <a:extLst>
              <a:ext uri="{FF2B5EF4-FFF2-40B4-BE49-F238E27FC236}">
                <a16:creationId xmlns:a16="http://schemas.microsoft.com/office/drawing/2014/main" id="{949CEC25-5C90-00D2-F107-6E040447FEAF}"/>
              </a:ext>
            </a:extLst>
          </p:cNvPr>
          <p:cNvSpPr>
            <a:spLocks noGrp="1"/>
          </p:cNvSpPr>
          <p:nvPr>
            <p:ph type="dt" sz="half" idx="10"/>
          </p:nvPr>
        </p:nvSpPr>
        <p:spPr/>
        <p:txBody>
          <a:bodyPr/>
          <a:lstStyle/>
          <a:p>
            <a:pPr>
              <a:defRPr/>
            </a:pPr>
            <a:r>
              <a:rPr lang="en-US" altLang="en-US"/>
              <a:t>10/4/2023</a:t>
            </a:r>
            <a:endParaRPr lang="en-US" altLang="en-US" dirty="0"/>
          </a:p>
        </p:txBody>
      </p:sp>
    </p:spTree>
    <p:extLst>
      <p:ext uri="{BB962C8B-B14F-4D97-AF65-F5344CB8AC3E}">
        <p14:creationId xmlns:p14="http://schemas.microsoft.com/office/powerpoint/2010/main" val="1890275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4">
            <a:extLst>
              <a:ext uri="{FF2B5EF4-FFF2-40B4-BE49-F238E27FC236}">
                <a16:creationId xmlns:a16="http://schemas.microsoft.com/office/drawing/2014/main" id="{FE460B2F-7E8C-96C3-FD54-4B9DF6DF4C44}"/>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407912-FF71-4B58-A745-09D56B469A05}" type="slidenum">
              <a:rPr lang="en-US" altLang="en-US"/>
              <a:pPr/>
              <a:t>20</a:t>
            </a:fld>
            <a:endParaRPr lang="en-US" altLang="en-US" dirty="0"/>
          </a:p>
        </p:txBody>
      </p:sp>
      <p:sp>
        <p:nvSpPr>
          <p:cNvPr id="39939" name="Text Box 2">
            <a:extLst>
              <a:ext uri="{FF2B5EF4-FFF2-40B4-BE49-F238E27FC236}">
                <a16:creationId xmlns:a16="http://schemas.microsoft.com/office/drawing/2014/main" id="{AA8042EB-F9B0-C87B-C7B3-4D11D194E6A9}"/>
              </a:ext>
            </a:extLst>
          </p:cNvPr>
          <p:cNvSpPr txBox="1">
            <a:spLocks noChangeArrowheads="1"/>
          </p:cNvSpPr>
          <p:nvPr/>
        </p:nvSpPr>
        <p:spPr bwMode="auto">
          <a:xfrm>
            <a:off x="568325" y="2286000"/>
            <a:ext cx="3800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FontTx/>
              <a:buChar char="•"/>
            </a:pPr>
            <a:r>
              <a:rPr lang="en-US" altLang="en-US" sz="2400" dirty="0">
                <a:solidFill>
                  <a:schemeClr val="bg1"/>
                </a:solidFill>
              </a:rPr>
              <a:t> Cell width measurements</a:t>
            </a:r>
          </a:p>
        </p:txBody>
      </p:sp>
      <p:pic>
        <p:nvPicPr>
          <p:cNvPr id="39940" name="Picture 3" descr="ht95">
            <a:extLst>
              <a:ext uri="{FF2B5EF4-FFF2-40B4-BE49-F238E27FC236}">
                <a16:creationId xmlns:a16="http://schemas.microsoft.com/office/drawing/2014/main" id="{F859435B-7481-6E4A-BA9C-CF9E595E8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713" y="2057400"/>
            <a:ext cx="32575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4">
            <a:extLst>
              <a:ext uri="{FF2B5EF4-FFF2-40B4-BE49-F238E27FC236}">
                <a16:creationId xmlns:a16="http://schemas.microsoft.com/office/drawing/2014/main" id="{8CA77AC1-7540-5530-EFFB-8A934841F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71600"/>
            <a:ext cx="5867400" cy="4152900"/>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39942" name="Text Box 5">
            <a:extLst>
              <a:ext uri="{FF2B5EF4-FFF2-40B4-BE49-F238E27FC236}">
                <a16:creationId xmlns:a16="http://schemas.microsoft.com/office/drawing/2014/main" id="{86BFFBDF-9E81-C9B4-57A3-9DAC71608B48}"/>
              </a:ext>
            </a:extLst>
          </p:cNvPr>
          <p:cNvSpPr txBox="1">
            <a:spLocks noChangeArrowheads="1"/>
          </p:cNvSpPr>
          <p:nvPr/>
        </p:nvSpPr>
        <p:spPr bwMode="auto">
          <a:xfrm>
            <a:off x="6192838" y="1487488"/>
            <a:ext cx="1463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dirty="0"/>
              <a:t>Soot foil:</a:t>
            </a:r>
          </a:p>
        </p:txBody>
      </p:sp>
      <p:sp>
        <p:nvSpPr>
          <p:cNvPr id="39943" name="Line 6">
            <a:extLst>
              <a:ext uri="{FF2B5EF4-FFF2-40B4-BE49-F238E27FC236}">
                <a16:creationId xmlns:a16="http://schemas.microsoft.com/office/drawing/2014/main" id="{B693A897-42CB-93F1-33D8-3101755C248C}"/>
              </a:ext>
            </a:extLst>
          </p:cNvPr>
          <p:cNvSpPr>
            <a:spLocks noChangeShapeType="1"/>
          </p:cNvSpPr>
          <p:nvPr/>
        </p:nvSpPr>
        <p:spPr bwMode="auto">
          <a:xfrm>
            <a:off x="5827713" y="2667000"/>
            <a:ext cx="3124200" cy="2133600"/>
          </a:xfrm>
          <a:prstGeom prst="line">
            <a:avLst/>
          </a:prstGeom>
          <a:noFill/>
          <a:ln w="2540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hlink"/>
                  </a:outerShdw>
                </a:effectLst>
              </a14:hiddenEffects>
            </a:ext>
          </a:extLst>
        </p:spPr>
        <p:txBody>
          <a:bodyPr lIns="92075" tIns="46038" rIns="92075" bIns="46038" anchor="ctr">
            <a:spAutoFit/>
          </a:bodyPr>
          <a:lstStyle/>
          <a:p>
            <a:endParaRPr lang="en-US" dirty="0"/>
          </a:p>
        </p:txBody>
      </p:sp>
      <p:sp>
        <p:nvSpPr>
          <p:cNvPr id="39944" name="Line 7">
            <a:extLst>
              <a:ext uri="{FF2B5EF4-FFF2-40B4-BE49-F238E27FC236}">
                <a16:creationId xmlns:a16="http://schemas.microsoft.com/office/drawing/2014/main" id="{3438CC33-AF85-3E74-41C6-1707B1035644}"/>
              </a:ext>
            </a:extLst>
          </p:cNvPr>
          <p:cNvSpPr>
            <a:spLocks noChangeShapeType="1"/>
          </p:cNvSpPr>
          <p:nvPr/>
        </p:nvSpPr>
        <p:spPr bwMode="auto">
          <a:xfrm>
            <a:off x="5827713" y="2209800"/>
            <a:ext cx="3200400" cy="2209800"/>
          </a:xfrm>
          <a:prstGeom prst="line">
            <a:avLst/>
          </a:prstGeom>
          <a:noFill/>
          <a:ln w="2540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hlink"/>
                  </a:outerShdw>
                </a:effectLst>
              </a14:hiddenEffects>
            </a:ext>
          </a:extLst>
        </p:spPr>
        <p:txBody>
          <a:bodyPr lIns="92075" tIns="46038" rIns="92075" bIns="46038" anchor="ctr">
            <a:spAutoFit/>
          </a:bodyPr>
          <a:lstStyle/>
          <a:p>
            <a:endParaRPr lang="en-US" dirty="0"/>
          </a:p>
        </p:txBody>
      </p:sp>
      <p:sp>
        <p:nvSpPr>
          <p:cNvPr id="39945" name="Line 8">
            <a:extLst>
              <a:ext uri="{FF2B5EF4-FFF2-40B4-BE49-F238E27FC236}">
                <a16:creationId xmlns:a16="http://schemas.microsoft.com/office/drawing/2014/main" id="{C6DAC0D7-627C-A5E6-C4E0-9240AFD04290}"/>
              </a:ext>
            </a:extLst>
          </p:cNvPr>
          <p:cNvSpPr>
            <a:spLocks noChangeShapeType="1"/>
          </p:cNvSpPr>
          <p:nvPr/>
        </p:nvSpPr>
        <p:spPr bwMode="auto">
          <a:xfrm>
            <a:off x="5561013" y="2209800"/>
            <a:ext cx="228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hlink"/>
                  </a:outerShdw>
                </a:effectLst>
              </a14:hiddenEffects>
            </a:ext>
          </a:extLst>
        </p:spPr>
        <p:txBody>
          <a:bodyPr lIns="92075" tIns="46038" rIns="92075" bIns="46038" anchor="ctr">
            <a:spAutoFit/>
          </a:bodyPr>
          <a:lstStyle/>
          <a:p>
            <a:endParaRPr lang="en-US" dirty="0"/>
          </a:p>
        </p:txBody>
      </p:sp>
      <p:sp>
        <p:nvSpPr>
          <p:cNvPr id="39946" name="Line 9">
            <a:extLst>
              <a:ext uri="{FF2B5EF4-FFF2-40B4-BE49-F238E27FC236}">
                <a16:creationId xmlns:a16="http://schemas.microsoft.com/office/drawing/2014/main" id="{5B389571-C702-7193-6E6B-892251DFD8EF}"/>
              </a:ext>
            </a:extLst>
          </p:cNvPr>
          <p:cNvSpPr>
            <a:spLocks noChangeShapeType="1"/>
          </p:cNvSpPr>
          <p:nvPr/>
        </p:nvSpPr>
        <p:spPr bwMode="auto">
          <a:xfrm>
            <a:off x="5561013" y="2667000"/>
            <a:ext cx="228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hlink"/>
                  </a:outerShdw>
                </a:effectLst>
              </a14:hiddenEffects>
            </a:ext>
          </a:extLst>
        </p:spPr>
        <p:txBody>
          <a:bodyPr lIns="92075" tIns="46038" rIns="92075" bIns="46038" anchor="ctr">
            <a:spAutoFit/>
          </a:bodyPr>
          <a:lstStyle/>
          <a:p>
            <a:endParaRPr lang="en-US" dirty="0"/>
          </a:p>
        </p:txBody>
      </p:sp>
      <p:sp>
        <p:nvSpPr>
          <p:cNvPr id="39947" name="Rectangle 10">
            <a:extLst>
              <a:ext uri="{FF2B5EF4-FFF2-40B4-BE49-F238E27FC236}">
                <a16:creationId xmlns:a16="http://schemas.microsoft.com/office/drawing/2014/main" id="{1F9CDB81-8636-09BB-D6FA-896567822587}"/>
              </a:ext>
            </a:extLst>
          </p:cNvPr>
          <p:cNvSpPr>
            <a:spLocks noChangeArrowheads="1"/>
          </p:cNvSpPr>
          <p:nvPr/>
        </p:nvSpPr>
        <p:spPr bwMode="auto">
          <a:xfrm>
            <a:off x="5486400" y="2159000"/>
            <a:ext cx="379413"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hlink"/>
                  </a:outerShdw>
                </a:effectLst>
              </a14:hiddenEffects>
            </a:ext>
          </a:extLst>
        </p:spPr>
        <p:txBody>
          <a:bodyPr wrap="none"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Symbol" panose="05050102010706020507" pitchFamily="18" charset="2"/>
              </a:rPr>
              <a:t>l</a:t>
            </a:r>
          </a:p>
        </p:txBody>
      </p:sp>
      <p:sp>
        <p:nvSpPr>
          <p:cNvPr id="39948" name="Line 11">
            <a:extLst>
              <a:ext uri="{FF2B5EF4-FFF2-40B4-BE49-F238E27FC236}">
                <a16:creationId xmlns:a16="http://schemas.microsoft.com/office/drawing/2014/main" id="{C284AB1E-AB74-2A5D-4E8F-249CA1272A80}"/>
              </a:ext>
            </a:extLst>
          </p:cNvPr>
          <p:cNvSpPr>
            <a:spLocks noChangeShapeType="1"/>
          </p:cNvSpPr>
          <p:nvPr/>
        </p:nvSpPr>
        <p:spPr bwMode="auto">
          <a:xfrm>
            <a:off x="5675313" y="1790700"/>
            <a:ext cx="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hlink"/>
                  </a:outerShdw>
                </a:effectLst>
              </a14:hiddenEffects>
            </a:ext>
          </a:extLst>
        </p:spPr>
        <p:txBody>
          <a:bodyPr lIns="92075" tIns="46038" rIns="92075" bIns="46038" anchor="ctr">
            <a:spAutoFit/>
          </a:bodyPr>
          <a:lstStyle/>
          <a:p>
            <a:endParaRPr lang="en-US" dirty="0"/>
          </a:p>
        </p:txBody>
      </p:sp>
      <p:sp>
        <p:nvSpPr>
          <p:cNvPr id="39949" name="Line 12">
            <a:extLst>
              <a:ext uri="{FF2B5EF4-FFF2-40B4-BE49-F238E27FC236}">
                <a16:creationId xmlns:a16="http://schemas.microsoft.com/office/drawing/2014/main" id="{82D45000-A097-76B9-299A-5555E96660D2}"/>
              </a:ext>
            </a:extLst>
          </p:cNvPr>
          <p:cNvSpPr>
            <a:spLocks noChangeShapeType="1"/>
          </p:cNvSpPr>
          <p:nvPr/>
        </p:nvSpPr>
        <p:spPr bwMode="auto">
          <a:xfrm flipV="1">
            <a:off x="5675313" y="2743200"/>
            <a:ext cx="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hlink"/>
                  </a:outerShdw>
                </a:effectLst>
              </a14:hiddenEffects>
            </a:ext>
          </a:extLst>
        </p:spPr>
        <p:txBody>
          <a:bodyPr lIns="92075" tIns="46038" rIns="92075" bIns="46038" anchor="ctr">
            <a:spAutoFit/>
          </a:bodyPr>
          <a:lstStyle/>
          <a:p>
            <a:endParaRPr lang="en-US" dirty="0"/>
          </a:p>
        </p:txBody>
      </p:sp>
      <p:sp>
        <p:nvSpPr>
          <p:cNvPr id="2" name="TextBox 1">
            <a:extLst>
              <a:ext uri="{FF2B5EF4-FFF2-40B4-BE49-F238E27FC236}">
                <a16:creationId xmlns:a16="http://schemas.microsoft.com/office/drawing/2014/main" id="{B97909B3-9EE2-F9CF-8F44-BB4B5820B525}"/>
              </a:ext>
            </a:extLst>
          </p:cNvPr>
          <p:cNvSpPr txBox="1"/>
          <p:nvPr/>
        </p:nvSpPr>
        <p:spPr>
          <a:xfrm>
            <a:off x="3237483" y="5614793"/>
            <a:ext cx="5821850" cy="461665"/>
          </a:xfrm>
          <a:prstGeom prst="rect">
            <a:avLst/>
          </a:prstGeom>
          <a:noFill/>
        </p:spPr>
        <p:txBody>
          <a:bodyPr wrap="none" rtlCol="0">
            <a:spAutoFit/>
          </a:bodyPr>
          <a:lstStyle/>
          <a:p>
            <a:r>
              <a:rPr lang="en-US" sz="1200" dirty="0"/>
              <a:t>M. Kaneshige and J.E. Shepherd. Detonation database. Technical Report FM97-8, </a:t>
            </a:r>
          </a:p>
          <a:p>
            <a:r>
              <a:rPr lang="en-US" sz="1200" dirty="0"/>
              <a:t>Graduate Aeronautical Laboratories, California Institute of Technology, July 1997</a:t>
            </a:r>
          </a:p>
        </p:txBody>
      </p:sp>
      <p:sp>
        <p:nvSpPr>
          <p:cNvPr id="3" name="Date Placeholder 2">
            <a:extLst>
              <a:ext uri="{FF2B5EF4-FFF2-40B4-BE49-F238E27FC236}">
                <a16:creationId xmlns:a16="http://schemas.microsoft.com/office/drawing/2014/main" id="{BFD64C6F-75AA-25BF-BB1C-F6DA284FD41C}"/>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845B-BCAD-7F7D-4166-389EC3325004}"/>
              </a:ext>
            </a:extLst>
          </p:cNvPr>
          <p:cNvSpPr>
            <a:spLocks noGrp="1"/>
          </p:cNvSpPr>
          <p:nvPr>
            <p:ph type="title"/>
          </p:nvPr>
        </p:nvSpPr>
        <p:spPr/>
        <p:txBody>
          <a:bodyPr/>
          <a:lstStyle/>
          <a:p>
            <a:r>
              <a:rPr lang="en-US" dirty="0"/>
              <a:t>Crucial role of chemical reaction</a:t>
            </a:r>
          </a:p>
        </p:txBody>
      </p:sp>
      <p:sp>
        <p:nvSpPr>
          <p:cNvPr id="3" name="Date Placeholder 2">
            <a:extLst>
              <a:ext uri="{FF2B5EF4-FFF2-40B4-BE49-F238E27FC236}">
                <a16:creationId xmlns:a16="http://schemas.microsoft.com/office/drawing/2014/main" id="{999B5762-85A0-D4AF-777E-4CF5C3180CCA}"/>
              </a:ext>
            </a:extLst>
          </p:cNvPr>
          <p:cNvSpPr>
            <a:spLocks noGrp="1"/>
          </p:cNvSpPr>
          <p:nvPr>
            <p:ph type="dt" sz="half" idx="10"/>
          </p:nvPr>
        </p:nvSpPr>
        <p:spPr/>
        <p:txBody>
          <a:bodyPr/>
          <a:lstStyle/>
          <a:p>
            <a:pPr>
              <a:defRPr/>
            </a:pPr>
            <a:r>
              <a:rPr lang="en-US" altLang="en-US"/>
              <a:t>10/4/2023</a:t>
            </a:r>
            <a:endParaRPr lang="en-US" altLang="en-US" dirty="0"/>
          </a:p>
        </p:txBody>
      </p:sp>
      <p:sp>
        <p:nvSpPr>
          <p:cNvPr id="4" name="Slide Number Placeholder 3">
            <a:extLst>
              <a:ext uri="{FF2B5EF4-FFF2-40B4-BE49-F238E27FC236}">
                <a16:creationId xmlns:a16="http://schemas.microsoft.com/office/drawing/2014/main" id="{87A584E4-9A40-DCE1-E6B6-611691EEAA1B}"/>
              </a:ext>
            </a:extLst>
          </p:cNvPr>
          <p:cNvSpPr>
            <a:spLocks noGrp="1"/>
          </p:cNvSpPr>
          <p:nvPr>
            <p:ph type="sldNum" sz="quarter" idx="12"/>
          </p:nvPr>
        </p:nvSpPr>
        <p:spPr/>
        <p:txBody>
          <a:bodyPr/>
          <a:lstStyle/>
          <a:p>
            <a:fld id="{20AD227F-FEAE-4169-B7F6-86B2E1074B13}" type="slidenum">
              <a:rPr lang="en-US" altLang="en-US" smtClean="0"/>
              <a:pPr/>
              <a:t>21</a:t>
            </a:fld>
            <a:endParaRPr lang="en-US" altLang="en-US" dirty="0"/>
          </a:p>
        </p:txBody>
      </p:sp>
      <p:pic>
        <p:nvPicPr>
          <p:cNvPr id="6" name="Picture 5">
            <a:extLst>
              <a:ext uri="{FF2B5EF4-FFF2-40B4-BE49-F238E27FC236}">
                <a16:creationId xmlns:a16="http://schemas.microsoft.com/office/drawing/2014/main" id="{1875B647-9672-B454-C6DE-08C924116E97}"/>
              </a:ext>
            </a:extLst>
          </p:cNvPr>
          <p:cNvPicPr>
            <a:picLocks noChangeAspect="1"/>
          </p:cNvPicPr>
          <p:nvPr/>
        </p:nvPicPr>
        <p:blipFill>
          <a:blip r:embed="rId2"/>
          <a:stretch>
            <a:fillRect/>
          </a:stretch>
        </p:blipFill>
        <p:spPr>
          <a:xfrm>
            <a:off x="1390891" y="1479509"/>
            <a:ext cx="6667018" cy="4711781"/>
          </a:xfrm>
          <a:prstGeom prst="rect">
            <a:avLst/>
          </a:prstGeom>
        </p:spPr>
      </p:pic>
      <p:sp>
        <p:nvSpPr>
          <p:cNvPr id="7" name="TextBox 6">
            <a:extLst>
              <a:ext uri="{FF2B5EF4-FFF2-40B4-BE49-F238E27FC236}">
                <a16:creationId xmlns:a16="http://schemas.microsoft.com/office/drawing/2014/main" id="{27387766-27DE-C965-E421-025B2C14711A}"/>
              </a:ext>
            </a:extLst>
          </p:cNvPr>
          <p:cNvSpPr txBox="1"/>
          <p:nvPr/>
        </p:nvSpPr>
        <p:spPr>
          <a:xfrm>
            <a:off x="6417733" y="6239933"/>
            <a:ext cx="1478290" cy="307777"/>
          </a:xfrm>
          <a:prstGeom prst="rect">
            <a:avLst/>
          </a:prstGeom>
          <a:noFill/>
        </p:spPr>
        <p:txBody>
          <a:bodyPr wrap="none" rtlCol="0">
            <a:spAutoFit/>
          </a:bodyPr>
          <a:lstStyle/>
          <a:p>
            <a:r>
              <a:rPr lang="en-US" sz="1400" dirty="0"/>
              <a:t>Kaneshige 1999</a:t>
            </a:r>
          </a:p>
        </p:txBody>
      </p:sp>
    </p:spTree>
    <p:extLst>
      <p:ext uri="{BB962C8B-B14F-4D97-AF65-F5344CB8AC3E}">
        <p14:creationId xmlns:p14="http://schemas.microsoft.com/office/powerpoint/2010/main" val="3953293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a:extLst>
              <a:ext uri="{FF2B5EF4-FFF2-40B4-BE49-F238E27FC236}">
                <a16:creationId xmlns:a16="http://schemas.microsoft.com/office/drawing/2014/main" id="{C512F7AC-14DB-3858-E391-F87DF80D6479}"/>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082612-B54E-4454-8D65-D967DD4D5981}" type="slidenum">
              <a:rPr lang="en-US" altLang="en-US"/>
              <a:pPr/>
              <a:t>22</a:t>
            </a:fld>
            <a:endParaRPr lang="en-US" altLang="en-US" dirty="0"/>
          </a:p>
        </p:txBody>
      </p:sp>
      <p:pic>
        <p:nvPicPr>
          <p:cNvPr id="41987" name="Picture 2">
            <a:extLst>
              <a:ext uri="{FF2B5EF4-FFF2-40B4-BE49-F238E27FC236}">
                <a16:creationId xmlns:a16="http://schemas.microsoft.com/office/drawing/2014/main" id="{818FA9E0-B5AF-C107-B038-DDA9F8834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
            <a:ext cx="7010400"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41988" name="Text Box 3">
            <a:extLst>
              <a:ext uri="{FF2B5EF4-FFF2-40B4-BE49-F238E27FC236}">
                <a16:creationId xmlns:a16="http://schemas.microsoft.com/office/drawing/2014/main" id="{18096CA4-E029-0EE4-DF45-4DF4FE665943}"/>
              </a:ext>
            </a:extLst>
          </p:cNvPr>
          <p:cNvSpPr txBox="1">
            <a:spLocks noChangeArrowheads="1"/>
          </p:cNvSpPr>
          <p:nvPr/>
        </p:nvSpPr>
        <p:spPr bwMode="auto">
          <a:xfrm>
            <a:off x="746125" y="3084513"/>
            <a:ext cx="305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Strehlow 1967 2H</a:t>
            </a:r>
            <a:r>
              <a:rPr lang="en-US" altLang="en-US" baseline="-25000" dirty="0"/>
              <a:t>2</a:t>
            </a:r>
            <a:r>
              <a:rPr lang="en-US" altLang="en-US" dirty="0"/>
              <a:t>+O</a:t>
            </a:r>
            <a:r>
              <a:rPr lang="en-US" altLang="en-US" baseline="-25000" dirty="0"/>
              <a:t>2</a:t>
            </a:r>
            <a:r>
              <a:rPr lang="en-US" altLang="en-US" dirty="0"/>
              <a:t>+7Ar</a:t>
            </a:r>
          </a:p>
        </p:txBody>
      </p:sp>
      <p:pic>
        <p:nvPicPr>
          <p:cNvPr id="41989" name="Picture 4">
            <a:extLst>
              <a:ext uri="{FF2B5EF4-FFF2-40B4-BE49-F238E27FC236}">
                <a16:creationId xmlns:a16="http://schemas.microsoft.com/office/drawing/2014/main" id="{5581B353-908E-2E12-EC45-F7C36AFA4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0"/>
            <a:ext cx="8342313"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41990" name="Text Box 5">
            <a:extLst>
              <a:ext uri="{FF2B5EF4-FFF2-40B4-BE49-F238E27FC236}">
                <a16:creationId xmlns:a16="http://schemas.microsoft.com/office/drawing/2014/main" id="{7D9702E7-246A-03A4-E688-0626866A1A14}"/>
              </a:ext>
            </a:extLst>
          </p:cNvPr>
          <p:cNvSpPr txBox="1">
            <a:spLocks noChangeArrowheads="1"/>
          </p:cNvSpPr>
          <p:nvPr/>
        </p:nvSpPr>
        <p:spPr bwMode="auto">
          <a:xfrm>
            <a:off x="593725" y="5218113"/>
            <a:ext cx="640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Gamezo et al 1999 E/RT = 7.4   DY/Dt = -A(1-y) exp(-E/RT)   </a:t>
            </a:r>
          </a:p>
        </p:txBody>
      </p:sp>
      <p:sp>
        <p:nvSpPr>
          <p:cNvPr id="2" name="Date Placeholder 1">
            <a:extLst>
              <a:ext uri="{FF2B5EF4-FFF2-40B4-BE49-F238E27FC236}">
                <a16:creationId xmlns:a16="http://schemas.microsoft.com/office/drawing/2014/main" id="{C061686F-E0A6-FE6A-3154-A50456EFF069}"/>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a:extLst>
              <a:ext uri="{FF2B5EF4-FFF2-40B4-BE49-F238E27FC236}">
                <a16:creationId xmlns:a16="http://schemas.microsoft.com/office/drawing/2014/main" id="{B77B69BF-46B0-915F-7E4A-5504564898C0}"/>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B0E40B-5A96-48A6-8A25-41E2905DEA2C}" type="slidenum">
              <a:rPr lang="en-US" altLang="en-US"/>
              <a:pPr/>
              <a:t>23</a:t>
            </a:fld>
            <a:endParaRPr lang="en-US" altLang="en-US" dirty="0"/>
          </a:p>
        </p:txBody>
      </p:sp>
      <p:pic>
        <p:nvPicPr>
          <p:cNvPr id="43011" name="Picture 2">
            <a:extLst>
              <a:ext uri="{FF2B5EF4-FFF2-40B4-BE49-F238E27FC236}">
                <a16:creationId xmlns:a16="http://schemas.microsoft.com/office/drawing/2014/main" id="{4DA520E5-B516-A436-A180-4D3E679FA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7013"/>
            <a:ext cx="5100638" cy="647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43012" name="Picture 3" descr="f_2h2-o2-17ar_therm">
            <a:extLst>
              <a:ext uri="{FF2B5EF4-FFF2-40B4-BE49-F238E27FC236}">
                <a16:creationId xmlns:a16="http://schemas.microsoft.com/office/drawing/2014/main" id="{906889B9-00FF-3D01-9ED8-2D193F27C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85725"/>
            <a:ext cx="27432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4">
            <a:extLst>
              <a:ext uri="{FF2B5EF4-FFF2-40B4-BE49-F238E27FC236}">
                <a16:creationId xmlns:a16="http://schemas.microsoft.com/office/drawing/2014/main" id="{ED277E7C-559A-D15C-EC00-355683910912}"/>
              </a:ext>
            </a:extLst>
          </p:cNvPr>
          <p:cNvSpPr>
            <a:spLocks noChangeArrowheads="1"/>
          </p:cNvSpPr>
          <p:nvPr/>
        </p:nvSpPr>
        <p:spPr bwMode="auto">
          <a:xfrm>
            <a:off x="3581400" y="2971800"/>
            <a:ext cx="15856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2H</a:t>
            </a:r>
            <a:r>
              <a:rPr lang="en-US" altLang="en-US" baseline="-25000" dirty="0"/>
              <a:t>2</a:t>
            </a:r>
            <a:r>
              <a:rPr lang="en-US" altLang="en-US" dirty="0"/>
              <a:t>+O</a:t>
            </a:r>
            <a:r>
              <a:rPr lang="en-US" altLang="en-US" baseline="-25000" dirty="0"/>
              <a:t>2</a:t>
            </a:r>
            <a:r>
              <a:rPr lang="en-US" altLang="en-US" dirty="0"/>
              <a:t>+12Ar</a:t>
            </a:r>
          </a:p>
        </p:txBody>
      </p:sp>
      <p:sp>
        <p:nvSpPr>
          <p:cNvPr id="43014" name="Rectangle 5">
            <a:extLst>
              <a:ext uri="{FF2B5EF4-FFF2-40B4-BE49-F238E27FC236}">
                <a16:creationId xmlns:a16="http://schemas.microsoft.com/office/drawing/2014/main" id="{029D58D4-B4E3-C893-4DB1-19DCC4DD9A45}"/>
              </a:ext>
            </a:extLst>
          </p:cNvPr>
          <p:cNvSpPr>
            <a:spLocks noChangeArrowheads="1"/>
          </p:cNvSpPr>
          <p:nvPr/>
        </p:nvSpPr>
        <p:spPr bwMode="auto">
          <a:xfrm>
            <a:off x="3600450" y="1371600"/>
            <a:ext cx="15856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2H</a:t>
            </a:r>
            <a:r>
              <a:rPr lang="en-US" altLang="en-US" baseline="-25000" dirty="0"/>
              <a:t>2</a:t>
            </a:r>
            <a:r>
              <a:rPr lang="en-US" altLang="en-US" dirty="0"/>
              <a:t>+O</a:t>
            </a:r>
            <a:r>
              <a:rPr lang="en-US" altLang="en-US" baseline="-25000" dirty="0"/>
              <a:t>2</a:t>
            </a:r>
            <a:r>
              <a:rPr lang="en-US" altLang="en-US" dirty="0"/>
              <a:t>+17Ar</a:t>
            </a:r>
          </a:p>
        </p:txBody>
      </p:sp>
      <p:sp>
        <p:nvSpPr>
          <p:cNvPr id="43015" name="Rectangle 6">
            <a:extLst>
              <a:ext uri="{FF2B5EF4-FFF2-40B4-BE49-F238E27FC236}">
                <a16:creationId xmlns:a16="http://schemas.microsoft.com/office/drawing/2014/main" id="{D55C24E8-D95B-D923-3532-D577A79EB8A7}"/>
              </a:ext>
            </a:extLst>
          </p:cNvPr>
          <p:cNvSpPr>
            <a:spLocks noChangeArrowheads="1"/>
          </p:cNvSpPr>
          <p:nvPr/>
        </p:nvSpPr>
        <p:spPr bwMode="auto">
          <a:xfrm>
            <a:off x="3308350" y="4662488"/>
            <a:ext cx="18373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H</a:t>
            </a:r>
            <a:r>
              <a:rPr lang="en-US" altLang="en-US" baseline="-25000" dirty="0"/>
              <a:t>2</a:t>
            </a:r>
            <a:r>
              <a:rPr lang="en-US" altLang="en-US" dirty="0"/>
              <a:t>+N</a:t>
            </a:r>
            <a:r>
              <a:rPr lang="en-US" altLang="en-US" baseline="-25000" dirty="0"/>
              <a:t>2</a:t>
            </a:r>
            <a:r>
              <a:rPr lang="en-US" altLang="en-US" dirty="0"/>
              <a:t>O+1.33N</a:t>
            </a:r>
            <a:r>
              <a:rPr lang="en-US" altLang="en-US" baseline="-25000" dirty="0"/>
              <a:t>2</a:t>
            </a:r>
          </a:p>
        </p:txBody>
      </p:sp>
      <p:sp>
        <p:nvSpPr>
          <p:cNvPr id="43016" name="Rectangle 7">
            <a:extLst>
              <a:ext uri="{FF2B5EF4-FFF2-40B4-BE49-F238E27FC236}">
                <a16:creationId xmlns:a16="http://schemas.microsoft.com/office/drawing/2014/main" id="{048B343E-FB35-297C-7EF9-F91A8C1C5E2A}"/>
              </a:ext>
            </a:extLst>
          </p:cNvPr>
          <p:cNvSpPr>
            <a:spLocks noChangeArrowheads="1"/>
          </p:cNvSpPr>
          <p:nvPr/>
        </p:nvSpPr>
        <p:spPr bwMode="auto">
          <a:xfrm>
            <a:off x="3352800" y="6248400"/>
            <a:ext cx="17732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C</a:t>
            </a:r>
            <a:r>
              <a:rPr lang="en-US" altLang="en-US" baseline="-25000" dirty="0"/>
              <a:t>3</a:t>
            </a:r>
            <a:r>
              <a:rPr lang="en-US" altLang="en-US" dirty="0"/>
              <a:t>H</a:t>
            </a:r>
            <a:r>
              <a:rPr lang="en-US" altLang="en-US" baseline="-25000" dirty="0"/>
              <a:t>8</a:t>
            </a:r>
            <a:r>
              <a:rPr lang="en-US" altLang="en-US" dirty="0"/>
              <a:t>+5O</a:t>
            </a:r>
            <a:r>
              <a:rPr lang="en-US" altLang="en-US" baseline="-25000" dirty="0"/>
              <a:t>2</a:t>
            </a:r>
            <a:r>
              <a:rPr lang="en-US" altLang="en-US" dirty="0"/>
              <a:t>+9N</a:t>
            </a:r>
            <a:r>
              <a:rPr lang="en-US" altLang="en-US" baseline="-25000" dirty="0"/>
              <a:t>2</a:t>
            </a:r>
          </a:p>
        </p:txBody>
      </p:sp>
      <p:pic>
        <p:nvPicPr>
          <p:cNvPr id="43017" name="Picture 8" descr="f_h2-n2o-2n2_therm">
            <a:extLst>
              <a:ext uri="{FF2B5EF4-FFF2-40B4-BE49-F238E27FC236}">
                <a16:creationId xmlns:a16="http://schemas.microsoft.com/office/drawing/2014/main" id="{59AA52FD-BDBB-1875-C05D-46ADAEFB7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133600"/>
            <a:ext cx="28956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9" descr="f_c2h4-3o2-9n2_therm">
            <a:extLst>
              <a:ext uri="{FF2B5EF4-FFF2-40B4-BE49-F238E27FC236}">
                <a16:creationId xmlns:a16="http://schemas.microsoft.com/office/drawing/2014/main" id="{CCD681BC-7928-CC73-AC8C-AE9B2A05C4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470400"/>
            <a:ext cx="27432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Text Box 10">
            <a:extLst>
              <a:ext uri="{FF2B5EF4-FFF2-40B4-BE49-F238E27FC236}">
                <a16:creationId xmlns:a16="http://schemas.microsoft.com/office/drawing/2014/main" id="{82847808-2546-50B4-052A-79A86A150304}"/>
              </a:ext>
            </a:extLst>
          </p:cNvPr>
          <p:cNvSpPr txBox="1">
            <a:spLocks noChangeArrowheads="1"/>
          </p:cNvSpPr>
          <p:nvPr/>
        </p:nvSpPr>
        <p:spPr bwMode="auto">
          <a:xfrm>
            <a:off x="7646458" y="0"/>
            <a:ext cx="1130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t>Austin 2003</a:t>
            </a:r>
          </a:p>
        </p:txBody>
      </p:sp>
      <p:sp>
        <p:nvSpPr>
          <p:cNvPr id="2" name="Date Placeholder 1">
            <a:extLst>
              <a:ext uri="{FF2B5EF4-FFF2-40B4-BE49-F238E27FC236}">
                <a16:creationId xmlns:a16="http://schemas.microsoft.com/office/drawing/2014/main" id="{5AF2186B-1239-51D2-1E72-6FE0D446455A}"/>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0D2BB8-53CC-E20C-1942-01BC2E9DE5F5}"/>
              </a:ext>
            </a:extLst>
          </p:cNvPr>
          <p:cNvSpPr>
            <a:spLocks noGrp="1"/>
          </p:cNvSpPr>
          <p:nvPr>
            <p:ph type="title"/>
          </p:nvPr>
        </p:nvSpPr>
        <p:spPr/>
        <p:txBody>
          <a:bodyPr/>
          <a:lstStyle/>
          <a:p>
            <a:r>
              <a:rPr lang="en-US" dirty="0"/>
              <a:t>Initiation</a:t>
            </a:r>
          </a:p>
        </p:txBody>
      </p:sp>
      <p:sp>
        <p:nvSpPr>
          <p:cNvPr id="4" name="Content Placeholder 3">
            <a:extLst>
              <a:ext uri="{FF2B5EF4-FFF2-40B4-BE49-F238E27FC236}">
                <a16:creationId xmlns:a16="http://schemas.microsoft.com/office/drawing/2014/main" id="{F3F3E215-86E4-32E4-CC16-5CD4E429BBF9}"/>
              </a:ext>
            </a:extLst>
          </p:cNvPr>
          <p:cNvSpPr>
            <a:spLocks noGrp="1"/>
          </p:cNvSpPr>
          <p:nvPr>
            <p:ph idx="1"/>
          </p:nvPr>
        </p:nvSpPr>
        <p:spPr>
          <a:xfrm>
            <a:off x="540328" y="1386444"/>
            <a:ext cx="8229600" cy="4525963"/>
          </a:xfrm>
        </p:spPr>
        <p:txBody>
          <a:bodyPr/>
          <a:lstStyle/>
          <a:p>
            <a:r>
              <a:rPr lang="en-US" dirty="0"/>
              <a:t>Indirect:  Sparks, heat </a:t>
            </a:r>
            <a:r>
              <a:rPr lang="en-US" dirty="0">
                <a:sym typeface="Wingdings" panose="05000000000000000000" pitchFamily="2" charset="2"/>
              </a:rPr>
              <a:t> flames  turbulence  acceleration  localized explosions  transition from deflagration to detonation.</a:t>
            </a:r>
          </a:p>
          <a:p>
            <a:r>
              <a:rPr lang="en-US" dirty="0">
                <a:sym typeface="Wingdings" panose="05000000000000000000" pitchFamily="2" charset="2"/>
              </a:rPr>
              <a:t>Direct:  laser or electrical breakdown, high explosives or sensitive mixture detonation, </a:t>
            </a:r>
            <a:r>
              <a:rPr lang="en-US" dirty="0">
                <a:solidFill>
                  <a:srgbClr val="FF0000"/>
                </a:solidFill>
                <a:sym typeface="Wingdings" panose="05000000000000000000" pitchFamily="2" charset="2"/>
              </a:rPr>
              <a:t>high speed projectiles</a:t>
            </a:r>
            <a:r>
              <a:rPr lang="en-US" dirty="0">
                <a:sym typeface="Wingdings" panose="05000000000000000000" pitchFamily="2" charset="2"/>
              </a:rPr>
              <a:t>:  Strong shock waves rapid initiation of combustion coupling directly to shock wave.</a:t>
            </a:r>
            <a:endParaRPr lang="en-US" dirty="0"/>
          </a:p>
        </p:txBody>
      </p:sp>
      <p:sp>
        <p:nvSpPr>
          <p:cNvPr id="2" name="Slide Number Placeholder 1">
            <a:extLst>
              <a:ext uri="{FF2B5EF4-FFF2-40B4-BE49-F238E27FC236}">
                <a16:creationId xmlns:a16="http://schemas.microsoft.com/office/drawing/2014/main" id="{4092EB91-5B04-ECB6-C7F7-1165A6F126D3}"/>
              </a:ext>
            </a:extLst>
          </p:cNvPr>
          <p:cNvSpPr>
            <a:spLocks noGrp="1"/>
          </p:cNvSpPr>
          <p:nvPr>
            <p:ph type="sldNum" sz="quarter" idx="12"/>
          </p:nvPr>
        </p:nvSpPr>
        <p:spPr/>
        <p:txBody>
          <a:bodyPr/>
          <a:lstStyle/>
          <a:p>
            <a:fld id="{202479D7-967E-40F6-9B1B-F793EDEBE740}" type="slidenum">
              <a:rPr lang="en-US" altLang="en-US" smtClean="0"/>
              <a:pPr/>
              <a:t>24</a:t>
            </a:fld>
            <a:endParaRPr lang="en-US" altLang="en-US" dirty="0"/>
          </a:p>
        </p:txBody>
      </p:sp>
      <p:sp>
        <p:nvSpPr>
          <p:cNvPr id="5" name="Date Placeholder 4">
            <a:extLst>
              <a:ext uri="{FF2B5EF4-FFF2-40B4-BE49-F238E27FC236}">
                <a16:creationId xmlns:a16="http://schemas.microsoft.com/office/drawing/2014/main" id="{2F6948A1-6EA2-9E1F-2E67-29D2F122506A}"/>
              </a:ext>
            </a:extLst>
          </p:cNvPr>
          <p:cNvSpPr>
            <a:spLocks noGrp="1"/>
          </p:cNvSpPr>
          <p:nvPr>
            <p:ph type="dt" sz="half" idx="10"/>
          </p:nvPr>
        </p:nvSpPr>
        <p:spPr/>
        <p:txBody>
          <a:bodyPr/>
          <a:lstStyle/>
          <a:p>
            <a:pPr>
              <a:defRPr/>
            </a:pPr>
            <a:r>
              <a:rPr lang="en-US" altLang="en-US"/>
              <a:t>10/4/2023</a:t>
            </a:r>
            <a:endParaRPr lang="en-US" altLang="en-US" dirty="0"/>
          </a:p>
        </p:txBody>
      </p:sp>
    </p:spTree>
    <p:extLst>
      <p:ext uri="{BB962C8B-B14F-4D97-AF65-F5344CB8AC3E}">
        <p14:creationId xmlns:p14="http://schemas.microsoft.com/office/powerpoint/2010/main" val="143800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65E695-C0C2-59F1-6876-FDA9DE0BA536}"/>
              </a:ext>
            </a:extLst>
          </p:cNvPr>
          <p:cNvSpPr>
            <a:spLocks noGrp="1"/>
          </p:cNvSpPr>
          <p:nvPr>
            <p:ph type="title"/>
          </p:nvPr>
        </p:nvSpPr>
        <p:spPr>
          <a:xfrm>
            <a:off x="457200" y="274638"/>
            <a:ext cx="8229600" cy="829767"/>
          </a:xfrm>
        </p:spPr>
        <p:txBody>
          <a:bodyPr/>
          <a:lstStyle/>
          <a:p>
            <a:r>
              <a:rPr lang="en-US" dirty="0"/>
              <a:t>Early Studies with Projectiles</a:t>
            </a:r>
          </a:p>
        </p:txBody>
      </p:sp>
      <p:sp>
        <p:nvSpPr>
          <p:cNvPr id="8" name="Date Placeholder 7">
            <a:extLst>
              <a:ext uri="{FF2B5EF4-FFF2-40B4-BE49-F238E27FC236}">
                <a16:creationId xmlns:a16="http://schemas.microsoft.com/office/drawing/2014/main" id="{5C37B714-C358-A0AC-3437-73230629D516}"/>
              </a:ext>
            </a:extLst>
          </p:cNvPr>
          <p:cNvSpPr>
            <a:spLocks noGrp="1"/>
          </p:cNvSpPr>
          <p:nvPr>
            <p:ph type="dt" sz="half" idx="10"/>
          </p:nvPr>
        </p:nvSpPr>
        <p:spPr/>
        <p:txBody>
          <a:bodyPr/>
          <a:lstStyle/>
          <a:p>
            <a:pPr>
              <a:defRPr/>
            </a:pPr>
            <a:r>
              <a:rPr lang="en-US" altLang="en-US"/>
              <a:t>10/4/2023</a:t>
            </a:r>
            <a:endParaRPr lang="en-US" altLang="en-US" dirty="0"/>
          </a:p>
        </p:txBody>
      </p:sp>
      <p:sp>
        <p:nvSpPr>
          <p:cNvPr id="2" name="Slide Number Placeholder 1">
            <a:extLst>
              <a:ext uri="{FF2B5EF4-FFF2-40B4-BE49-F238E27FC236}">
                <a16:creationId xmlns:a16="http://schemas.microsoft.com/office/drawing/2014/main" id="{8F72FFA6-C108-8AB4-A2C6-07CEEAB4A6CF}"/>
              </a:ext>
            </a:extLst>
          </p:cNvPr>
          <p:cNvSpPr>
            <a:spLocks noGrp="1"/>
          </p:cNvSpPr>
          <p:nvPr>
            <p:ph type="sldNum" sz="quarter" idx="12"/>
          </p:nvPr>
        </p:nvSpPr>
        <p:spPr/>
        <p:txBody>
          <a:bodyPr/>
          <a:lstStyle/>
          <a:p>
            <a:fld id="{202479D7-967E-40F6-9B1B-F793EDEBE740}" type="slidenum">
              <a:rPr lang="en-US" altLang="en-US" smtClean="0"/>
              <a:pPr/>
              <a:t>25</a:t>
            </a:fld>
            <a:endParaRPr lang="en-US" altLang="en-US" dirty="0"/>
          </a:p>
        </p:txBody>
      </p:sp>
      <p:pic>
        <p:nvPicPr>
          <p:cNvPr id="4" name="Picture 3">
            <a:extLst>
              <a:ext uri="{FF2B5EF4-FFF2-40B4-BE49-F238E27FC236}">
                <a16:creationId xmlns:a16="http://schemas.microsoft.com/office/drawing/2014/main" id="{D5F31AEB-7560-39F8-32B1-26C6D443DC2F}"/>
              </a:ext>
            </a:extLst>
          </p:cNvPr>
          <p:cNvPicPr>
            <a:picLocks noChangeAspect="1"/>
          </p:cNvPicPr>
          <p:nvPr/>
        </p:nvPicPr>
        <p:blipFill>
          <a:blip r:embed="rId3"/>
          <a:stretch>
            <a:fillRect/>
          </a:stretch>
        </p:blipFill>
        <p:spPr>
          <a:xfrm rot="5400000">
            <a:off x="1473390" y="777422"/>
            <a:ext cx="2478010" cy="3386699"/>
          </a:xfrm>
          <a:prstGeom prst="rect">
            <a:avLst/>
          </a:prstGeom>
        </p:spPr>
      </p:pic>
      <p:pic>
        <p:nvPicPr>
          <p:cNvPr id="6" name="Picture 5">
            <a:extLst>
              <a:ext uri="{FF2B5EF4-FFF2-40B4-BE49-F238E27FC236}">
                <a16:creationId xmlns:a16="http://schemas.microsoft.com/office/drawing/2014/main" id="{24181BAC-1653-3F76-E35B-DA40E47FAC36}"/>
              </a:ext>
            </a:extLst>
          </p:cNvPr>
          <p:cNvPicPr>
            <a:picLocks noChangeAspect="1"/>
          </p:cNvPicPr>
          <p:nvPr/>
        </p:nvPicPr>
        <p:blipFill>
          <a:blip r:embed="rId4"/>
          <a:stretch>
            <a:fillRect/>
          </a:stretch>
        </p:blipFill>
        <p:spPr>
          <a:xfrm rot="5400000">
            <a:off x="1465414" y="3326643"/>
            <a:ext cx="2493738" cy="3386926"/>
          </a:xfrm>
          <a:prstGeom prst="rect">
            <a:avLst/>
          </a:prstGeom>
        </p:spPr>
      </p:pic>
      <p:sp>
        <p:nvSpPr>
          <p:cNvPr id="7" name="TextBox 6">
            <a:extLst>
              <a:ext uri="{FF2B5EF4-FFF2-40B4-BE49-F238E27FC236}">
                <a16:creationId xmlns:a16="http://schemas.microsoft.com/office/drawing/2014/main" id="{ECA16F72-5BD3-2825-36E5-D65077C62544}"/>
              </a:ext>
            </a:extLst>
          </p:cNvPr>
          <p:cNvSpPr txBox="1"/>
          <p:nvPr/>
        </p:nvSpPr>
        <p:spPr>
          <a:xfrm>
            <a:off x="4936446" y="4593825"/>
            <a:ext cx="3372592" cy="646331"/>
          </a:xfrm>
          <a:prstGeom prst="rect">
            <a:avLst/>
          </a:prstGeom>
          <a:noFill/>
        </p:spPr>
        <p:txBody>
          <a:bodyPr wrap="square" rtlCol="0">
            <a:spAutoFit/>
          </a:bodyPr>
          <a:lstStyle/>
          <a:p>
            <a:r>
              <a:rPr lang="en-US" dirty="0"/>
              <a:t>H</a:t>
            </a:r>
            <a:r>
              <a:rPr lang="en-US" baseline="-25000" dirty="0"/>
              <a:t>2</a:t>
            </a:r>
            <a:r>
              <a:rPr lang="en-US" dirty="0"/>
              <a:t>-Air, 0.34 atm 2605 m/s 15 mm sphere-cylinder</a:t>
            </a:r>
          </a:p>
        </p:txBody>
      </p:sp>
      <p:sp>
        <p:nvSpPr>
          <p:cNvPr id="10" name="TextBox 9">
            <a:extLst>
              <a:ext uri="{FF2B5EF4-FFF2-40B4-BE49-F238E27FC236}">
                <a16:creationId xmlns:a16="http://schemas.microsoft.com/office/drawing/2014/main" id="{5982525D-9DD6-C20D-3792-AF8B698348E2}"/>
              </a:ext>
            </a:extLst>
          </p:cNvPr>
          <p:cNvSpPr txBox="1"/>
          <p:nvPr/>
        </p:nvSpPr>
        <p:spPr>
          <a:xfrm>
            <a:off x="4898359" y="2053415"/>
            <a:ext cx="3372592" cy="646331"/>
          </a:xfrm>
          <a:prstGeom prst="rect">
            <a:avLst/>
          </a:prstGeom>
          <a:noFill/>
        </p:spPr>
        <p:txBody>
          <a:bodyPr wrap="square" rtlCol="0">
            <a:spAutoFit/>
          </a:bodyPr>
          <a:lstStyle/>
          <a:p>
            <a:r>
              <a:rPr lang="en-US" dirty="0"/>
              <a:t>H</a:t>
            </a:r>
            <a:r>
              <a:rPr lang="en-US" baseline="-25000" dirty="0"/>
              <a:t>2</a:t>
            </a:r>
            <a:r>
              <a:rPr lang="en-US" dirty="0"/>
              <a:t>-Air, 0.34 atm 2029 m/s 15 mm sphere-cylinder</a:t>
            </a:r>
          </a:p>
        </p:txBody>
      </p:sp>
      <p:sp>
        <p:nvSpPr>
          <p:cNvPr id="3" name="TextBox 2">
            <a:extLst>
              <a:ext uri="{FF2B5EF4-FFF2-40B4-BE49-F238E27FC236}">
                <a16:creationId xmlns:a16="http://schemas.microsoft.com/office/drawing/2014/main" id="{62CE2894-3FFE-470E-A60F-39DAA30F3714}"/>
              </a:ext>
            </a:extLst>
          </p:cNvPr>
          <p:cNvSpPr txBox="1"/>
          <p:nvPr/>
        </p:nvSpPr>
        <p:spPr>
          <a:xfrm>
            <a:off x="4928260" y="6210795"/>
            <a:ext cx="3086358" cy="276999"/>
          </a:xfrm>
          <a:prstGeom prst="rect">
            <a:avLst/>
          </a:prstGeom>
          <a:noFill/>
        </p:spPr>
        <p:txBody>
          <a:bodyPr wrap="none" rtlCol="0">
            <a:spAutoFit/>
          </a:bodyPr>
          <a:lstStyle/>
          <a:p>
            <a:r>
              <a:rPr lang="en-US" sz="1200" dirty="0"/>
              <a:t>Lehr, 1972, Acta Astronautica 17, 589-597.</a:t>
            </a:r>
          </a:p>
        </p:txBody>
      </p:sp>
    </p:spTree>
    <p:extLst>
      <p:ext uri="{BB962C8B-B14F-4D97-AF65-F5344CB8AC3E}">
        <p14:creationId xmlns:p14="http://schemas.microsoft.com/office/powerpoint/2010/main" val="335399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89921B-950B-C66F-21D1-A88F3ACEF246}"/>
              </a:ext>
            </a:extLst>
          </p:cNvPr>
          <p:cNvSpPr>
            <a:spLocks noGrp="1"/>
          </p:cNvSpPr>
          <p:nvPr>
            <p:ph type="title"/>
          </p:nvPr>
        </p:nvSpPr>
        <p:spPr/>
        <p:txBody>
          <a:bodyPr/>
          <a:lstStyle/>
          <a:p>
            <a:r>
              <a:rPr lang="en-US" dirty="0"/>
              <a:t>Detonations?</a:t>
            </a:r>
          </a:p>
        </p:txBody>
      </p:sp>
      <p:sp>
        <p:nvSpPr>
          <p:cNvPr id="14" name="Text Placeholder 13">
            <a:extLst>
              <a:ext uri="{FF2B5EF4-FFF2-40B4-BE49-F238E27FC236}">
                <a16:creationId xmlns:a16="http://schemas.microsoft.com/office/drawing/2014/main" id="{4D016534-E121-3173-F9C7-2498B6866437}"/>
              </a:ext>
            </a:extLst>
          </p:cNvPr>
          <p:cNvSpPr>
            <a:spLocks noGrp="1"/>
          </p:cNvSpPr>
          <p:nvPr>
            <p:ph type="body" idx="1"/>
          </p:nvPr>
        </p:nvSpPr>
        <p:spPr/>
        <p:txBody>
          <a:bodyPr/>
          <a:lstStyle/>
          <a:p>
            <a:r>
              <a:rPr lang="en-US" dirty="0"/>
              <a:t>We expected this:</a:t>
            </a:r>
          </a:p>
        </p:txBody>
      </p:sp>
      <p:sp>
        <p:nvSpPr>
          <p:cNvPr id="15" name="Content Placeholder 14">
            <a:extLst>
              <a:ext uri="{FF2B5EF4-FFF2-40B4-BE49-F238E27FC236}">
                <a16:creationId xmlns:a16="http://schemas.microsoft.com/office/drawing/2014/main" id="{A3D1AD31-1B4C-D115-8DC9-8EB1FA3FE770}"/>
              </a:ext>
            </a:extLst>
          </p:cNvPr>
          <p:cNvSpPr>
            <a:spLocks noGrp="1"/>
          </p:cNvSpPr>
          <p:nvPr>
            <p:ph sz="half" idx="2"/>
          </p:nvPr>
        </p:nvSpPr>
        <p:spPr/>
        <p:txBody>
          <a:bodyPr/>
          <a:lstStyle/>
          <a:p>
            <a:r>
              <a:rPr lang="en-US" sz="2800" dirty="0"/>
              <a:t>Oblique detonation</a:t>
            </a:r>
          </a:p>
        </p:txBody>
      </p:sp>
      <p:sp>
        <p:nvSpPr>
          <p:cNvPr id="16" name="Text Placeholder 15">
            <a:extLst>
              <a:ext uri="{FF2B5EF4-FFF2-40B4-BE49-F238E27FC236}">
                <a16:creationId xmlns:a16="http://schemas.microsoft.com/office/drawing/2014/main" id="{6C853506-516D-1517-2A89-FE7E47CD079C}"/>
              </a:ext>
            </a:extLst>
          </p:cNvPr>
          <p:cNvSpPr>
            <a:spLocks noGrp="1"/>
          </p:cNvSpPr>
          <p:nvPr>
            <p:ph type="body" sz="quarter" idx="3"/>
          </p:nvPr>
        </p:nvSpPr>
        <p:spPr/>
        <p:txBody>
          <a:bodyPr/>
          <a:lstStyle/>
          <a:p>
            <a:r>
              <a:rPr lang="en-US" dirty="0"/>
              <a:t>But Lehr found this:</a:t>
            </a:r>
          </a:p>
        </p:txBody>
      </p:sp>
      <p:sp>
        <p:nvSpPr>
          <p:cNvPr id="17" name="Content Placeholder 16">
            <a:extLst>
              <a:ext uri="{FF2B5EF4-FFF2-40B4-BE49-F238E27FC236}">
                <a16:creationId xmlns:a16="http://schemas.microsoft.com/office/drawing/2014/main" id="{E543FB46-B537-025C-0328-2303CFBE5F49}"/>
              </a:ext>
            </a:extLst>
          </p:cNvPr>
          <p:cNvSpPr>
            <a:spLocks noGrp="1"/>
          </p:cNvSpPr>
          <p:nvPr>
            <p:ph sz="quarter" idx="4"/>
          </p:nvPr>
        </p:nvSpPr>
        <p:spPr/>
        <p:txBody>
          <a:bodyPr/>
          <a:lstStyle/>
          <a:p>
            <a:r>
              <a:rPr lang="en-US" sz="2400" dirty="0"/>
              <a:t>Decaying shock wave</a:t>
            </a:r>
          </a:p>
        </p:txBody>
      </p:sp>
      <p:sp>
        <p:nvSpPr>
          <p:cNvPr id="9" name="Date Placeholder 8">
            <a:extLst>
              <a:ext uri="{FF2B5EF4-FFF2-40B4-BE49-F238E27FC236}">
                <a16:creationId xmlns:a16="http://schemas.microsoft.com/office/drawing/2014/main" id="{2BCB613F-95B0-150D-7252-1F3F18E7105E}"/>
              </a:ext>
            </a:extLst>
          </p:cNvPr>
          <p:cNvSpPr>
            <a:spLocks noGrp="1"/>
          </p:cNvSpPr>
          <p:nvPr>
            <p:ph type="dt" sz="half" idx="10"/>
          </p:nvPr>
        </p:nvSpPr>
        <p:spPr/>
        <p:txBody>
          <a:bodyPr/>
          <a:lstStyle/>
          <a:p>
            <a:pPr>
              <a:defRPr/>
            </a:pPr>
            <a:r>
              <a:rPr lang="en-US" altLang="en-US"/>
              <a:t>10/4/2023</a:t>
            </a:r>
            <a:endParaRPr lang="en-US" altLang="en-US" dirty="0"/>
          </a:p>
        </p:txBody>
      </p:sp>
      <p:sp>
        <p:nvSpPr>
          <p:cNvPr id="2" name="Slide Number Placeholder 1">
            <a:extLst>
              <a:ext uri="{FF2B5EF4-FFF2-40B4-BE49-F238E27FC236}">
                <a16:creationId xmlns:a16="http://schemas.microsoft.com/office/drawing/2014/main" id="{88EDF1C3-913D-E6BC-2D70-3EB02A6BE336}"/>
              </a:ext>
            </a:extLst>
          </p:cNvPr>
          <p:cNvSpPr>
            <a:spLocks noGrp="1"/>
          </p:cNvSpPr>
          <p:nvPr>
            <p:ph type="sldNum" sz="quarter" idx="12"/>
          </p:nvPr>
        </p:nvSpPr>
        <p:spPr/>
        <p:txBody>
          <a:bodyPr/>
          <a:lstStyle/>
          <a:p>
            <a:fld id="{202479D7-967E-40F6-9B1B-F793EDEBE740}" type="slidenum">
              <a:rPr lang="en-US" altLang="en-US" smtClean="0"/>
              <a:pPr/>
              <a:t>26</a:t>
            </a:fld>
            <a:endParaRPr lang="en-US" altLang="en-US" dirty="0"/>
          </a:p>
        </p:txBody>
      </p:sp>
      <p:pic>
        <p:nvPicPr>
          <p:cNvPr id="11" name="Picture 10">
            <a:extLst>
              <a:ext uri="{FF2B5EF4-FFF2-40B4-BE49-F238E27FC236}">
                <a16:creationId xmlns:a16="http://schemas.microsoft.com/office/drawing/2014/main" id="{4B25736A-65A4-C4AF-F1ED-1B54DB528D5B}"/>
              </a:ext>
            </a:extLst>
          </p:cNvPr>
          <p:cNvPicPr>
            <a:picLocks noChangeAspect="1"/>
          </p:cNvPicPr>
          <p:nvPr/>
        </p:nvPicPr>
        <p:blipFill>
          <a:blip r:embed="rId2"/>
          <a:stretch>
            <a:fillRect/>
          </a:stretch>
        </p:blipFill>
        <p:spPr>
          <a:xfrm>
            <a:off x="1208730" y="3051372"/>
            <a:ext cx="2092612" cy="2455335"/>
          </a:xfrm>
          <a:prstGeom prst="rect">
            <a:avLst/>
          </a:prstGeom>
        </p:spPr>
      </p:pic>
      <p:pic>
        <p:nvPicPr>
          <p:cNvPr id="13" name="Picture 12">
            <a:extLst>
              <a:ext uri="{FF2B5EF4-FFF2-40B4-BE49-F238E27FC236}">
                <a16:creationId xmlns:a16="http://schemas.microsoft.com/office/drawing/2014/main" id="{B521CD09-9EBA-D1A9-9CEE-F723447981E3}"/>
              </a:ext>
            </a:extLst>
          </p:cNvPr>
          <p:cNvPicPr>
            <a:picLocks noChangeAspect="1"/>
          </p:cNvPicPr>
          <p:nvPr/>
        </p:nvPicPr>
        <p:blipFill>
          <a:blip r:embed="rId3"/>
          <a:stretch>
            <a:fillRect/>
          </a:stretch>
        </p:blipFill>
        <p:spPr>
          <a:xfrm>
            <a:off x="5240477" y="3170711"/>
            <a:ext cx="2410140" cy="2196935"/>
          </a:xfrm>
          <a:prstGeom prst="rect">
            <a:avLst/>
          </a:prstGeom>
        </p:spPr>
      </p:pic>
      <p:sp>
        <p:nvSpPr>
          <p:cNvPr id="18" name="TextBox 17">
            <a:extLst>
              <a:ext uri="{FF2B5EF4-FFF2-40B4-BE49-F238E27FC236}">
                <a16:creationId xmlns:a16="http://schemas.microsoft.com/office/drawing/2014/main" id="{A5445B95-21D4-1249-213A-C4245FDE6E06}"/>
              </a:ext>
            </a:extLst>
          </p:cNvPr>
          <p:cNvSpPr txBox="1"/>
          <p:nvPr/>
        </p:nvSpPr>
        <p:spPr>
          <a:xfrm>
            <a:off x="2517963" y="5854535"/>
            <a:ext cx="3813865" cy="369332"/>
          </a:xfrm>
          <a:prstGeom prst="rect">
            <a:avLst/>
          </a:prstGeom>
          <a:noFill/>
        </p:spPr>
        <p:txBody>
          <a:bodyPr wrap="none" rtlCol="0">
            <a:spAutoFit/>
          </a:bodyPr>
          <a:lstStyle/>
          <a:p>
            <a:r>
              <a:rPr lang="en-US" dirty="0">
                <a:solidFill>
                  <a:srgbClr val="FF0000"/>
                </a:solidFill>
              </a:rPr>
              <a:t>Why?  Where are the detonations? </a:t>
            </a:r>
          </a:p>
        </p:txBody>
      </p:sp>
      <p:sp>
        <p:nvSpPr>
          <p:cNvPr id="4" name="TextBox 3">
            <a:extLst>
              <a:ext uri="{FF2B5EF4-FFF2-40B4-BE49-F238E27FC236}">
                <a16:creationId xmlns:a16="http://schemas.microsoft.com/office/drawing/2014/main" id="{9BA864E3-0571-E7A9-7ABB-65FEB42178C4}"/>
              </a:ext>
            </a:extLst>
          </p:cNvPr>
          <p:cNvSpPr txBox="1"/>
          <p:nvPr/>
        </p:nvSpPr>
        <p:spPr>
          <a:xfrm>
            <a:off x="6626431" y="5925787"/>
            <a:ext cx="1762021" cy="369332"/>
          </a:xfrm>
          <a:prstGeom prst="rect">
            <a:avLst/>
          </a:prstGeom>
          <a:noFill/>
        </p:spPr>
        <p:txBody>
          <a:bodyPr wrap="none" rtlCol="0">
            <a:spAutoFit/>
          </a:bodyPr>
          <a:lstStyle/>
          <a:p>
            <a:r>
              <a:rPr lang="en-US" dirty="0"/>
              <a:t>Shepherd 1994</a:t>
            </a:r>
          </a:p>
        </p:txBody>
      </p:sp>
    </p:spTree>
    <p:extLst>
      <p:ext uri="{BB962C8B-B14F-4D97-AF65-F5344CB8AC3E}">
        <p14:creationId xmlns:p14="http://schemas.microsoft.com/office/powerpoint/2010/main" val="4020312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5FA5B30-5590-EC02-2235-60B869C1AE64}"/>
              </a:ext>
            </a:extLst>
          </p:cNvPr>
          <p:cNvPicPr>
            <a:picLocks noChangeAspect="1"/>
          </p:cNvPicPr>
          <p:nvPr/>
        </p:nvPicPr>
        <p:blipFill>
          <a:blip r:embed="rId2"/>
          <a:stretch>
            <a:fillRect/>
          </a:stretch>
        </p:blipFill>
        <p:spPr>
          <a:xfrm>
            <a:off x="4694768" y="3691084"/>
            <a:ext cx="3475566" cy="2634869"/>
          </a:xfrm>
          <a:prstGeom prst="rect">
            <a:avLst/>
          </a:prstGeom>
        </p:spPr>
      </p:pic>
      <p:sp>
        <p:nvSpPr>
          <p:cNvPr id="9" name="Title 8">
            <a:extLst>
              <a:ext uri="{FF2B5EF4-FFF2-40B4-BE49-F238E27FC236}">
                <a16:creationId xmlns:a16="http://schemas.microsoft.com/office/drawing/2014/main" id="{12B259EE-EA6E-8E76-76D0-130220B321A5}"/>
              </a:ext>
            </a:extLst>
          </p:cNvPr>
          <p:cNvSpPr>
            <a:spLocks noGrp="1"/>
          </p:cNvSpPr>
          <p:nvPr>
            <p:ph type="title"/>
          </p:nvPr>
        </p:nvSpPr>
        <p:spPr/>
        <p:txBody>
          <a:bodyPr/>
          <a:lstStyle/>
          <a:p>
            <a:r>
              <a:rPr lang="en-US" dirty="0"/>
              <a:t>Quest for explanation</a:t>
            </a:r>
          </a:p>
        </p:txBody>
      </p:sp>
      <p:sp>
        <p:nvSpPr>
          <p:cNvPr id="10" name="Content Placeholder 9">
            <a:extLst>
              <a:ext uri="{FF2B5EF4-FFF2-40B4-BE49-F238E27FC236}">
                <a16:creationId xmlns:a16="http://schemas.microsoft.com/office/drawing/2014/main" id="{8CFF58C0-1E12-F499-961A-ADFF782826B3}"/>
              </a:ext>
            </a:extLst>
          </p:cNvPr>
          <p:cNvSpPr>
            <a:spLocks noGrp="1"/>
          </p:cNvSpPr>
          <p:nvPr>
            <p:ph idx="1"/>
          </p:nvPr>
        </p:nvSpPr>
        <p:spPr/>
        <p:txBody>
          <a:bodyPr/>
          <a:lstStyle/>
          <a:p>
            <a:r>
              <a:rPr lang="en-US" dirty="0"/>
              <a:t>Projectile too slow?</a:t>
            </a:r>
          </a:p>
          <a:p>
            <a:pPr lvl="1"/>
            <a:r>
              <a:rPr lang="en-US" dirty="0"/>
              <a:t>No,  U &gt; U</a:t>
            </a:r>
            <a:r>
              <a:rPr lang="en-US" baseline="-25000" dirty="0"/>
              <a:t>CJ</a:t>
            </a:r>
            <a:r>
              <a:rPr lang="en-US" dirty="0"/>
              <a:t>  (1944 m/s)</a:t>
            </a:r>
          </a:p>
          <a:p>
            <a:pPr lvl="1"/>
            <a:r>
              <a:rPr lang="en-US" dirty="0"/>
              <a:t>Solutions for wave angle </a:t>
            </a:r>
            <a:r>
              <a:rPr lang="en-US" dirty="0">
                <a:latin typeface="Symbol" panose="05050102010706020507" pitchFamily="18" charset="2"/>
              </a:rPr>
              <a:t>b</a:t>
            </a:r>
            <a:r>
              <a:rPr lang="en-US" dirty="0"/>
              <a:t> possible for wide range  of  flow deflection </a:t>
            </a:r>
            <a:r>
              <a:rPr lang="en-US" dirty="0">
                <a:latin typeface="Symbol" panose="05050102010706020507" pitchFamily="18" charset="2"/>
              </a:rPr>
              <a:t>q </a:t>
            </a:r>
            <a:r>
              <a:rPr lang="en-US" dirty="0"/>
              <a:t>angles</a:t>
            </a:r>
            <a:endParaRPr lang="en-US" dirty="0">
              <a:latin typeface="Symbol" panose="05050102010706020507" pitchFamily="18" charset="2"/>
            </a:endParaRPr>
          </a:p>
          <a:p>
            <a:pPr marL="0" indent="0">
              <a:buNone/>
            </a:pPr>
            <a:endParaRPr lang="en-US" dirty="0"/>
          </a:p>
        </p:txBody>
      </p:sp>
      <p:sp>
        <p:nvSpPr>
          <p:cNvPr id="7" name="Date Placeholder 6">
            <a:extLst>
              <a:ext uri="{FF2B5EF4-FFF2-40B4-BE49-F238E27FC236}">
                <a16:creationId xmlns:a16="http://schemas.microsoft.com/office/drawing/2014/main" id="{D4820F8D-D93F-D718-C791-6B7E2C77614F}"/>
              </a:ext>
            </a:extLst>
          </p:cNvPr>
          <p:cNvSpPr>
            <a:spLocks noGrp="1"/>
          </p:cNvSpPr>
          <p:nvPr>
            <p:ph type="dt" sz="half" idx="10"/>
          </p:nvPr>
        </p:nvSpPr>
        <p:spPr/>
        <p:txBody>
          <a:bodyPr/>
          <a:lstStyle/>
          <a:p>
            <a:pPr>
              <a:defRPr/>
            </a:pPr>
            <a:r>
              <a:rPr lang="en-US" altLang="en-US"/>
              <a:t>10/4/2023</a:t>
            </a:r>
            <a:endParaRPr lang="en-US" altLang="en-US" dirty="0"/>
          </a:p>
        </p:txBody>
      </p:sp>
      <p:sp>
        <p:nvSpPr>
          <p:cNvPr id="8" name="Slide Number Placeholder 7">
            <a:extLst>
              <a:ext uri="{FF2B5EF4-FFF2-40B4-BE49-F238E27FC236}">
                <a16:creationId xmlns:a16="http://schemas.microsoft.com/office/drawing/2014/main" id="{D36DD096-6231-6FA5-E290-3B3D90524AEB}"/>
              </a:ext>
            </a:extLst>
          </p:cNvPr>
          <p:cNvSpPr>
            <a:spLocks noGrp="1"/>
          </p:cNvSpPr>
          <p:nvPr>
            <p:ph type="sldNum" sz="quarter" idx="12"/>
          </p:nvPr>
        </p:nvSpPr>
        <p:spPr/>
        <p:txBody>
          <a:bodyPr/>
          <a:lstStyle/>
          <a:p>
            <a:fld id="{9C9F4C2C-B96C-42CD-80D4-CCC3B3FD88FD}" type="slidenum">
              <a:rPr lang="en-US" altLang="en-US" smtClean="0"/>
              <a:pPr/>
              <a:t>27</a:t>
            </a:fld>
            <a:endParaRPr lang="en-US" altLang="en-US" dirty="0"/>
          </a:p>
        </p:txBody>
      </p:sp>
      <p:pic>
        <p:nvPicPr>
          <p:cNvPr id="3" name="Picture 2">
            <a:extLst>
              <a:ext uri="{FF2B5EF4-FFF2-40B4-BE49-F238E27FC236}">
                <a16:creationId xmlns:a16="http://schemas.microsoft.com/office/drawing/2014/main" id="{C80BD23F-C528-6EC2-EC9D-84D45C0C1B41}"/>
              </a:ext>
            </a:extLst>
          </p:cNvPr>
          <p:cNvPicPr>
            <a:picLocks noChangeAspect="1"/>
          </p:cNvPicPr>
          <p:nvPr/>
        </p:nvPicPr>
        <p:blipFill>
          <a:blip r:embed="rId3"/>
          <a:stretch>
            <a:fillRect/>
          </a:stretch>
        </p:blipFill>
        <p:spPr>
          <a:xfrm>
            <a:off x="5650100" y="1121752"/>
            <a:ext cx="3063915" cy="1633758"/>
          </a:xfrm>
          <a:prstGeom prst="rect">
            <a:avLst/>
          </a:prstGeom>
        </p:spPr>
      </p:pic>
      <p:pic>
        <p:nvPicPr>
          <p:cNvPr id="13" name="Picture 12">
            <a:extLst>
              <a:ext uri="{FF2B5EF4-FFF2-40B4-BE49-F238E27FC236}">
                <a16:creationId xmlns:a16="http://schemas.microsoft.com/office/drawing/2014/main" id="{86070145-D283-BA9C-BE4A-02F9DE653F12}"/>
              </a:ext>
            </a:extLst>
          </p:cNvPr>
          <p:cNvPicPr>
            <a:picLocks noChangeAspect="1"/>
          </p:cNvPicPr>
          <p:nvPr/>
        </p:nvPicPr>
        <p:blipFill>
          <a:blip r:embed="rId4"/>
          <a:stretch>
            <a:fillRect/>
          </a:stretch>
        </p:blipFill>
        <p:spPr>
          <a:xfrm>
            <a:off x="605226" y="3666507"/>
            <a:ext cx="3491761" cy="2647147"/>
          </a:xfrm>
          <a:prstGeom prst="rect">
            <a:avLst/>
          </a:prstGeom>
        </p:spPr>
      </p:pic>
      <p:sp>
        <p:nvSpPr>
          <p:cNvPr id="14" name="Oval 13">
            <a:extLst>
              <a:ext uri="{FF2B5EF4-FFF2-40B4-BE49-F238E27FC236}">
                <a16:creationId xmlns:a16="http://schemas.microsoft.com/office/drawing/2014/main" id="{6679E9CE-2160-27C4-693F-E4C84A89923D}"/>
              </a:ext>
            </a:extLst>
          </p:cNvPr>
          <p:cNvSpPr/>
          <p:nvPr/>
        </p:nvSpPr>
        <p:spPr bwMode="auto">
          <a:xfrm>
            <a:off x="2066309" y="5450771"/>
            <a:ext cx="95001" cy="9500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7" name="TextBox 16">
            <a:extLst>
              <a:ext uri="{FF2B5EF4-FFF2-40B4-BE49-F238E27FC236}">
                <a16:creationId xmlns:a16="http://schemas.microsoft.com/office/drawing/2014/main" id="{CF10DA1E-158B-0CEF-1047-01D92363A271}"/>
              </a:ext>
            </a:extLst>
          </p:cNvPr>
          <p:cNvSpPr txBox="1"/>
          <p:nvPr/>
        </p:nvSpPr>
        <p:spPr>
          <a:xfrm>
            <a:off x="1752600" y="5384800"/>
            <a:ext cx="357790" cy="261610"/>
          </a:xfrm>
          <a:prstGeom prst="rect">
            <a:avLst/>
          </a:prstGeom>
          <a:noFill/>
        </p:spPr>
        <p:txBody>
          <a:bodyPr wrap="none" rtlCol="0">
            <a:spAutoFit/>
          </a:bodyPr>
          <a:lstStyle/>
          <a:p>
            <a:r>
              <a:rPr lang="en-US" sz="1100" dirty="0"/>
              <a:t>CJ</a:t>
            </a:r>
          </a:p>
        </p:txBody>
      </p:sp>
      <p:sp>
        <p:nvSpPr>
          <p:cNvPr id="18" name="Oval 17">
            <a:extLst>
              <a:ext uri="{FF2B5EF4-FFF2-40B4-BE49-F238E27FC236}">
                <a16:creationId xmlns:a16="http://schemas.microsoft.com/office/drawing/2014/main" id="{E9D7CDEF-4076-B5D6-2B69-02113734F01A}"/>
              </a:ext>
            </a:extLst>
          </p:cNvPr>
          <p:cNvSpPr/>
          <p:nvPr/>
        </p:nvSpPr>
        <p:spPr bwMode="auto">
          <a:xfrm>
            <a:off x="6130309" y="5129038"/>
            <a:ext cx="95001" cy="95004"/>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9" name="TextBox 18">
            <a:extLst>
              <a:ext uri="{FF2B5EF4-FFF2-40B4-BE49-F238E27FC236}">
                <a16:creationId xmlns:a16="http://schemas.microsoft.com/office/drawing/2014/main" id="{A56A12BA-D187-B113-D3F1-5DCE6DD9B461}"/>
              </a:ext>
            </a:extLst>
          </p:cNvPr>
          <p:cNvSpPr txBox="1"/>
          <p:nvPr/>
        </p:nvSpPr>
        <p:spPr>
          <a:xfrm>
            <a:off x="5774266" y="5071534"/>
            <a:ext cx="357790" cy="261610"/>
          </a:xfrm>
          <a:prstGeom prst="rect">
            <a:avLst/>
          </a:prstGeom>
          <a:noFill/>
        </p:spPr>
        <p:txBody>
          <a:bodyPr wrap="none" rtlCol="0">
            <a:spAutoFit/>
          </a:bodyPr>
          <a:lstStyle/>
          <a:p>
            <a:r>
              <a:rPr lang="en-US" sz="1100" dirty="0"/>
              <a:t>CJ</a:t>
            </a:r>
          </a:p>
        </p:txBody>
      </p:sp>
      <p:sp>
        <p:nvSpPr>
          <p:cNvPr id="22" name="TextBox 21">
            <a:extLst>
              <a:ext uri="{FF2B5EF4-FFF2-40B4-BE49-F238E27FC236}">
                <a16:creationId xmlns:a16="http://schemas.microsoft.com/office/drawing/2014/main" id="{4C474878-828C-2467-5800-A9C864AF8724}"/>
              </a:ext>
            </a:extLst>
          </p:cNvPr>
          <p:cNvSpPr txBox="1"/>
          <p:nvPr/>
        </p:nvSpPr>
        <p:spPr>
          <a:xfrm>
            <a:off x="3107267" y="5393268"/>
            <a:ext cx="355600" cy="261610"/>
          </a:xfrm>
          <a:prstGeom prst="rect">
            <a:avLst/>
          </a:prstGeom>
          <a:noFill/>
        </p:spPr>
        <p:txBody>
          <a:bodyPr wrap="square" rtlCol="0">
            <a:spAutoFit/>
          </a:bodyPr>
          <a:lstStyle/>
          <a:p>
            <a:r>
              <a:rPr lang="en-US" sz="1100" dirty="0"/>
              <a:t>vN</a:t>
            </a:r>
          </a:p>
        </p:txBody>
      </p:sp>
      <p:sp>
        <p:nvSpPr>
          <p:cNvPr id="23" name="Oval 22">
            <a:extLst>
              <a:ext uri="{FF2B5EF4-FFF2-40B4-BE49-F238E27FC236}">
                <a16:creationId xmlns:a16="http://schemas.microsoft.com/office/drawing/2014/main" id="{4D2D81E1-F45E-3B59-3146-C8F26FC183F6}"/>
              </a:ext>
            </a:extLst>
          </p:cNvPr>
          <p:cNvSpPr/>
          <p:nvPr/>
        </p:nvSpPr>
        <p:spPr bwMode="auto">
          <a:xfrm>
            <a:off x="3031509" y="5476171"/>
            <a:ext cx="95001" cy="95004"/>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4" name="Oval 23">
            <a:extLst>
              <a:ext uri="{FF2B5EF4-FFF2-40B4-BE49-F238E27FC236}">
                <a16:creationId xmlns:a16="http://schemas.microsoft.com/office/drawing/2014/main" id="{CD1B5646-B5C9-E4B2-A4DB-2211BF6745EE}"/>
              </a:ext>
            </a:extLst>
          </p:cNvPr>
          <p:cNvSpPr/>
          <p:nvPr/>
        </p:nvSpPr>
        <p:spPr bwMode="auto">
          <a:xfrm>
            <a:off x="7146309" y="4714171"/>
            <a:ext cx="95001" cy="95004"/>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5" name="TextBox 24">
            <a:extLst>
              <a:ext uri="{FF2B5EF4-FFF2-40B4-BE49-F238E27FC236}">
                <a16:creationId xmlns:a16="http://schemas.microsoft.com/office/drawing/2014/main" id="{A7403965-3844-C613-C528-B5713FAEA2BB}"/>
              </a:ext>
            </a:extLst>
          </p:cNvPr>
          <p:cNvSpPr txBox="1"/>
          <p:nvPr/>
        </p:nvSpPr>
        <p:spPr>
          <a:xfrm>
            <a:off x="7213600" y="4622801"/>
            <a:ext cx="355600" cy="261610"/>
          </a:xfrm>
          <a:prstGeom prst="rect">
            <a:avLst/>
          </a:prstGeom>
          <a:noFill/>
        </p:spPr>
        <p:txBody>
          <a:bodyPr wrap="square" rtlCol="0">
            <a:spAutoFit/>
          </a:bodyPr>
          <a:lstStyle/>
          <a:p>
            <a:r>
              <a:rPr lang="en-US" sz="1100" dirty="0"/>
              <a:t>vN</a:t>
            </a:r>
          </a:p>
        </p:txBody>
      </p:sp>
    </p:spTree>
    <p:extLst>
      <p:ext uri="{BB962C8B-B14F-4D97-AF65-F5344CB8AC3E}">
        <p14:creationId xmlns:p14="http://schemas.microsoft.com/office/powerpoint/2010/main" val="3482528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37D4F-6F16-03C4-BD1A-E1AF54E59E27}"/>
              </a:ext>
            </a:extLst>
          </p:cNvPr>
          <p:cNvSpPr>
            <a:spLocks noGrp="1"/>
          </p:cNvSpPr>
          <p:nvPr>
            <p:ph type="title"/>
          </p:nvPr>
        </p:nvSpPr>
        <p:spPr/>
        <p:txBody>
          <a:bodyPr/>
          <a:lstStyle/>
          <a:p>
            <a:r>
              <a:rPr lang="en-US" dirty="0"/>
              <a:t>Questing further</a:t>
            </a:r>
          </a:p>
        </p:txBody>
      </p:sp>
      <p:sp>
        <p:nvSpPr>
          <p:cNvPr id="3" name="Content Placeholder 2">
            <a:extLst>
              <a:ext uri="{FF2B5EF4-FFF2-40B4-BE49-F238E27FC236}">
                <a16:creationId xmlns:a16="http://schemas.microsoft.com/office/drawing/2014/main" id="{AB63A31D-C916-532E-358B-0B0A5207B87A}"/>
              </a:ext>
            </a:extLst>
          </p:cNvPr>
          <p:cNvSpPr>
            <a:spLocks noGrp="1"/>
          </p:cNvSpPr>
          <p:nvPr>
            <p:ph idx="1"/>
          </p:nvPr>
        </p:nvSpPr>
        <p:spPr>
          <a:xfrm>
            <a:off x="380999" y="1354667"/>
            <a:ext cx="8466667" cy="4525963"/>
          </a:xfrm>
        </p:spPr>
        <p:txBody>
          <a:bodyPr/>
          <a:lstStyle/>
          <a:p>
            <a:r>
              <a:rPr lang="en-US" dirty="0"/>
              <a:t>Projectile too small?  </a:t>
            </a:r>
          </a:p>
          <a:p>
            <a:pPr lvl="1"/>
            <a:r>
              <a:rPr lang="en-US" dirty="0"/>
              <a:t>Nominal reaction time is 1.6 ms compared to flow time (d/V)  of  10 to 20 </a:t>
            </a:r>
            <a:r>
              <a:rPr lang="en-US" dirty="0">
                <a:latin typeface="Symbol" panose="05050102010706020507" pitchFamily="18" charset="2"/>
              </a:rPr>
              <a:t>m</a:t>
            </a:r>
            <a:r>
              <a:rPr lang="en-US" dirty="0"/>
              <a:t>s.</a:t>
            </a:r>
          </a:p>
          <a:p>
            <a:r>
              <a:rPr lang="en-US" dirty="0"/>
              <a:t>Ideas:</a:t>
            </a:r>
          </a:p>
          <a:p>
            <a:pPr lvl="1"/>
            <a:r>
              <a:rPr lang="en-US" dirty="0"/>
              <a:t>Hypersonics:  Influence of shock and associated streamline curvature on reaction rate (Hornung,  JFM, 1976)  causes “freezing”  </a:t>
            </a:r>
          </a:p>
          <a:p>
            <a:pPr lvl="1"/>
            <a:r>
              <a:rPr lang="en-US" dirty="0"/>
              <a:t>Detonation: Relative size of reaction zone thickness  (or cell size)  compared to projectile dimensions </a:t>
            </a:r>
          </a:p>
          <a:p>
            <a:endParaRPr lang="en-US" dirty="0"/>
          </a:p>
        </p:txBody>
      </p:sp>
      <p:sp>
        <p:nvSpPr>
          <p:cNvPr id="4" name="Date Placeholder 3">
            <a:extLst>
              <a:ext uri="{FF2B5EF4-FFF2-40B4-BE49-F238E27FC236}">
                <a16:creationId xmlns:a16="http://schemas.microsoft.com/office/drawing/2014/main" id="{C291CBF1-1BB9-77FC-3C98-441964456575}"/>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72EBD415-7232-B3E5-F5F6-544DC5A4DEFC}"/>
              </a:ext>
            </a:extLst>
          </p:cNvPr>
          <p:cNvSpPr>
            <a:spLocks noGrp="1"/>
          </p:cNvSpPr>
          <p:nvPr>
            <p:ph type="sldNum" sz="quarter" idx="12"/>
          </p:nvPr>
        </p:nvSpPr>
        <p:spPr/>
        <p:txBody>
          <a:bodyPr/>
          <a:lstStyle/>
          <a:p>
            <a:fld id="{7C3431B6-8D5E-4BA4-8978-65BC94866C41}" type="slidenum">
              <a:rPr lang="en-US" altLang="en-US" smtClean="0"/>
              <a:pPr/>
              <a:t>28</a:t>
            </a:fld>
            <a:endParaRPr lang="en-US" altLang="en-US" dirty="0"/>
          </a:p>
        </p:txBody>
      </p:sp>
    </p:spTree>
    <p:extLst>
      <p:ext uri="{BB962C8B-B14F-4D97-AF65-F5344CB8AC3E}">
        <p14:creationId xmlns:p14="http://schemas.microsoft.com/office/powerpoint/2010/main" val="1302301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0E95-6946-9C4B-344E-F3E363069885}"/>
              </a:ext>
            </a:extLst>
          </p:cNvPr>
          <p:cNvSpPr>
            <a:spLocks noGrp="1"/>
          </p:cNvSpPr>
          <p:nvPr>
            <p:ph type="title"/>
          </p:nvPr>
        </p:nvSpPr>
        <p:spPr/>
        <p:txBody>
          <a:bodyPr/>
          <a:lstStyle/>
          <a:p>
            <a:r>
              <a:rPr lang="en-US" dirty="0"/>
              <a:t>How to sort this out? </a:t>
            </a:r>
          </a:p>
        </p:txBody>
      </p:sp>
      <p:sp>
        <p:nvSpPr>
          <p:cNvPr id="3" name="Content Placeholder 2">
            <a:extLst>
              <a:ext uri="{FF2B5EF4-FFF2-40B4-BE49-F238E27FC236}">
                <a16:creationId xmlns:a16="http://schemas.microsoft.com/office/drawing/2014/main" id="{28509E2D-DA0E-77DA-BD97-62E102C8D8DA}"/>
              </a:ext>
            </a:extLst>
          </p:cNvPr>
          <p:cNvSpPr>
            <a:spLocks noGrp="1"/>
          </p:cNvSpPr>
          <p:nvPr>
            <p:ph idx="1"/>
          </p:nvPr>
        </p:nvSpPr>
        <p:spPr>
          <a:xfrm>
            <a:off x="76200" y="1786468"/>
            <a:ext cx="4631266" cy="3572934"/>
          </a:xfrm>
        </p:spPr>
        <p:txBody>
          <a:bodyPr/>
          <a:lstStyle/>
          <a:p>
            <a:pPr marL="0" indent="0">
              <a:buNone/>
            </a:pPr>
            <a:r>
              <a:rPr lang="en-US" sz="2800" dirty="0"/>
              <a:t>"The problem cannot be solved by the philosopher in his armchair, but the knowledge involved was gathered only by someone at some time soiling his hands with direct contact." Percy W. Bridgman</a:t>
            </a:r>
          </a:p>
        </p:txBody>
      </p:sp>
      <p:sp>
        <p:nvSpPr>
          <p:cNvPr id="4" name="Date Placeholder 3">
            <a:extLst>
              <a:ext uri="{FF2B5EF4-FFF2-40B4-BE49-F238E27FC236}">
                <a16:creationId xmlns:a16="http://schemas.microsoft.com/office/drawing/2014/main" id="{DD7D9F35-A19E-8076-6C95-170306CF1175}"/>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561E6DC6-C09F-D016-C70A-5C387C7B9EE1}"/>
              </a:ext>
            </a:extLst>
          </p:cNvPr>
          <p:cNvSpPr>
            <a:spLocks noGrp="1"/>
          </p:cNvSpPr>
          <p:nvPr>
            <p:ph type="sldNum" sz="quarter" idx="12"/>
          </p:nvPr>
        </p:nvSpPr>
        <p:spPr/>
        <p:txBody>
          <a:bodyPr/>
          <a:lstStyle/>
          <a:p>
            <a:fld id="{7C3431B6-8D5E-4BA4-8978-65BC94866C41}" type="slidenum">
              <a:rPr lang="en-US" altLang="en-US" smtClean="0"/>
              <a:pPr/>
              <a:t>29</a:t>
            </a:fld>
            <a:endParaRPr lang="en-US" altLang="en-US" dirty="0"/>
          </a:p>
        </p:txBody>
      </p:sp>
      <p:pic>
        <p:nvPicPr>
          <p:cNvPr id="6" name="Picture 5">
            <a:extLst>
              <a:ext uri="{FF2B5EF4-FFF2-40B4-BE49-F238E27FC236}">
                <a16:creationId xmlns:a16="http://schemas.microsoft.com/office/drawing/2014/main" id="{B82F4257-ADC3-30C9-0A70-CA026D94C72A}"/>
              </a:ext>
            </a:extLst>
          </p:cNvPr>
          <p:cNvPicPr>
            <a:picLocks noChangeAspect="1"/>
          </p:cNvPicPr>
          <p:nvPr/>
        </p:nvPicPr>
        <p:blipFill>
          <a:blip r:embed="rId2"/>
          <a:stretch>
            <a:fillRect/>
          </a:stretch>
        </p:blipFill>
        <p:spPr>
          <a:xfrm>
            <a:off x="4682435" y="1871133"/>
            <a:ext cx="4376897" cy="3344334"/>
          </a:xfrm>
          <a:prstGeom prst="rect">
            <a:avLst/>
          </a:prstGeom>
        </p:spPr>
      </p:pic>
    </p:spTree>
    <p:extLst>
      <p:ext uri="{BB962C8B-B14F-4D97-AF65-F5344CB8AC3E}">
        <p14:creationId xmlns:p14="http://schemas.microsoft.com/office/powerpoint/2010/main" val="1077769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EAF5-3068-ACD4-F68E-D5D19EA96DCB}"/>
              </a:ext>
            </a:extLst>
          </p:cNvPr>
          <p:cNvSpPr>
            <a:spLocks noGrp="1"/>
          </p:cNvSpPr>
          <p:nvPr>
            <p:ph type="title"/>
          </p:nvPr>
        </p:nvSpPr>
        <p:spPr/>
        <p:txBody>
          <a:bodyPr/>
          <a:lstStyle/>
          <a:p>
            <a:r>
              <a:rPr lang="en-US" dirty="0"/>
              <a:t>Preliminaries</a:t>
            </a:r>
          </a:p>
        </p:txBody>
      </p:sp>
      <p:sp>
        <p:nvSpPr>
          <p:cNvPr id="3" name="Content Placeholder 2">
            <a:extLst>
              <a:ext uri="{FF2B5EF4-FFF2-40B4-BE49-F238E27FC236}">
                <a16:creationId xmlns:a16="http://schemas.microsoft.com/office/drawing/2014/main" id="{EB6174DF-8FAE-A227-3388-E87F5AF170EE}"/>
              </a:ext>
            </a:extLst>
          </p:cNvPr>
          <p:cNvSpPr>
            <a:spLocks noGrp="1"/>
          </p:cNvSpPr>
          <p:nvPr>
            <p:ph idx="1"/>
          </p:nvPr>
        </p:nvSpPr>
        <p:spPr>
          <a:xfrm>
            <a:off x="419100" y="1363902"/>
            <a:ext cx="8229600" cy="2618509"/>
          </a:xfrm>
        </p:spPr>
        <p:txBody>
          <a:bodyPr/>
          <a:lstStyle/>
          <a:p>
            <a:pPr marL="0" indent="0">
              <a:buNone/>
            </a:pPr>
            <a:r>
              <a:rPr lang="en-US" sz="4000" dirty="0"/>
              <a:t>"Research is frequently the process of moving old bones from one graveyard to another" </a:t>
            </a:r>
          </a:p>
          <a:p>
            <a:pPr marL="0" indent="0">
              <a:buNone/>
            </a:pPr>
            <a:r>
              <a:rPr lang="en-US" sz="4000" dirty="0"/>
              <a:t>- J. Frank Dobie</a:t>
            </a:r>
          </a:p>
        </p:txBody>
      </p:sp>
      <p:sp>
        <p:nvSpPr>
          <p:cNvPr id="4" name="Slide Number Placeholder 3">
            <a:extLst>
              <a:ext uri="{FF2B5EF4-FFF2-40B4-BE49-F238E27FC236}">
                <a16:creationId xmlns:a16="http://schemas.microsoft.com/office/drawing/2014/main" id="{A5D66059-7400-3D9D-6CB9-6CD83928E6FA}"/>
              </a:ext>
            </a:extLst>
          </p:cNvPr>
          <p:cNvSpPr>
            <a:spLocks noGrp="1"/>
          </p:cNvSpPr>
          <p:nvPr>
            <p:ph type="sldNum" sz="quarter" idx="12"/>
          </p:nvPr>
        </p:nvSpPr>
        <p:spPr/>
        <p:txBody>
          <a:bodyPr/>
          <a:lstStyle/>
          <a:p>
            <a:fld id="{7C3431B6-8D5E-4BA4-8978-65BC94866C41}" type="slidenum">
              <a:rPr lang="en-US" altLang="en-US" smtClean="0"/>
              <a:pPr/>
              <a:t>3</a:t>
            </a:fld>
            <a:endParaRPr lang="en-US" altLang="en-US" dirty="0"/>
          </a:p>
        </p:txBody>
      </p:sp>
      <p:sp>
        <p:nvSpPr>
          <p:cNvPr id="5" name="Date Placeholder 4">
            <a:extLst>
              <a:ext uri="{FF2B5EF4-FFF2-40B4-BE49-F238E27FC236}">
                <a16:creationId xmlns:a16="http://schemas.microsoft.com/office/drawing/2014/main" id="{1D3AEBFC-D47D-7B6E-B8D4-99A086010C41}"/>
              </a:ext>
            </a:extLst>
          </p:cNvPr>
          <p:cNvSpPr>
            <a:spLocks noGrp="1"/>
          </p:cNvSpPr>
          <p:nvPr>
            <p:ph type="dt" sz="half" idx="10"/>
          </p:nvPr>
        </p:nvSpPr>
        <p:spPr/>
        <p:txBody>
          <a:bodyPr/>
          <a:lstStyle/>
          <a:p>
            <a:pPr>
              <a:defRPr/>
            </a:pPr>
            <a:r>
              <a:rPr lang="en-US" altLang="en-US"/>
              <a:t>10/4/2023</a:t>
            </a:r>
            <a:endParaRPr lang="en-US" altLang="en-US" dirty="0"/>
          </a:p>
        </p:txBody>
      </p:sp>
      <p:pic>
        <p:nvPicPr>
          <p:cNvPr id="6" name="Picture 5">
            <a:extLst>
              <a:ext uri="{FF2B5EF4-FFF2-40B4-BE49-F238E27FC236}">
                <a16:creationId xmlns:a16="http://schemas.microsoft.com/office/drawing/2014/main" id="{D26C0EC1-2952-4470-4A4F-92F2F4380955}"/>
              </a:ext>
            </a:extLst>
          </p:cNvPr>
          <p:cNvPicPr>
            <a:picLocks noChangeAspect="1"/>
          </p:cNvPicPr>
          <p:nvPr/>
        </p:nvPicPr>
        <p:blipFill>
          <a:blip r:embed="rId2"/>
          <a:stretch>
            <a:fillRect/>
          </a:stretch>
        </p:blipFill>
        <p:spPr>
          <a:xfrm>
            <a:off x="4453468" y="3276600"/>
            <a:ext cx="4216398" cy="2810932"/>
          </a:xfrm>
          <a:prstGeom prst="rect">
            <a:avLst/>
          </a:prstGeom>
        </p:spPr>
      </p:pic>
    </p:spTree>
    <p:extLst>
      <p:ext uri="{BB962C8B-B14F-4D97-AF65-F5344CB8AC3E}">
        <p14:creationId xmlns:p14="http://schemas.microsoft.com/office/powerpoint/2010/main" val="2786433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3720528-A883-E6A4-572F-64FE07074CB7}"/>
              </a:ext>
            </a:extLst>
          </p:cNvPr>
          <p:cNvSpPr>
            <a:spLocks noGrp="1"/>
          </p:cNvSpPr>
          <p:nvPr>
            <p:ph type="title"/>
          </p:nvPr>
        </p:nvSpPr>
        <p:spPr>
          <a:xfrm>
            <a:off x="457200" y="274638"/>
            <a:ext cx="4978400" cy="1143000"/>
          </a:xfrm>
        </p:spPr>
        <p:txBody>
          <a:bodyPr/>
          <a:lstStyle/>
          <a:p>
            <a:r>
              <a:rPr lang="en-US" dirty="0"/>
              <a:t>T5 Shock Tunnel</a:t>
            </a:r>
          </a:p>
        </p:txBody>
      </p:sp>
      <p:sp>
        <p:nvSpPr>
          <p:cNvPr id="4" name="Date Placeholder 3">
            <a:extLst>
              <a:ext uri="{FF2B5EF4-FFF2-40B4-BE49-F238E27FC236}">
                <a16:creationId xmlns:a16="http://schemas.microsoft.com/office/drawing/2014/main" id="{E9CDDC7C-0841-C641-C56A-E1F8726F5F3F}"/>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4B96AE06-80BF-DC81-19C6-76B7C854AABD}"/>
              </a:ext>
            </a:extLst>
          </p:cNvPr>
          <p:cNvSpPr>
            <a:spLocks noGrp="1"/>
          </p:cNvSpPr>
          <p:nvPr>
            <p:ph type="sldNum" sz="quarter" idx="12"/>
          </p:nvPr>
        </p:nvSpPr>
        <p:spPr/>
        <p:txBody>
          <a:bodyPr/>
          <a:lstStyle/>
          <a:p>
            <a:fld id="{7C3431B6-8D5E-4BA4-8978-65BC94866C41}" type="slidenum">
              <a:rPr lang="en-US" altLang="en-US" smtClean="0"/>
              <a:pPr/>
              <a:t>30</a:t>
            </a:fld>
            <a:endParaRPr lang="en-US" altLang="en-US" dirty="0"/>
          </a:p>
        </p:txBody>
      </p:sp>
      <p:pic>
        <p:nvPicPr>
          <p:cNvPr id="8" name="Picture 7">
            <a:extLst>
              <a:ext uri="{FF2B5EF4-FFF2-40B4-BE49-F238E27FC236}">
                <a16:creationId xmlns:a16="http://schemas.microsoft.com/office/drawing/2014/main" id="{2D239764-49A9-7AEF-6891-70EB534ED989}"/>
              </a:ext>
            </a:extLst>
          </p:cNvPr>
          <p:cNvPicPr>
            <a:picLocks noChangeAspect="1"/>
          </p:cNvPicPr>
          <p:nvPr/>
        </p:nvPicPr>
        <p:blipFill>
          <a:blip r:embed="rId2"/>
          <a:stretch>
            <a:fillRect/>
          </a:stretch>
        </p:blipFill>
        <p:spPr>
          <a:xfrm>
            <a:off x="198966" y="1269782"/>
            <a:ext cx="9047248" cy="5029636"/>
          </a:xfrm>
          <a:prstGeom prst="rect">
            <a:avLst/>
          </a:prstGeom>
        </p:spPr>
      </p:pic>
      <p:pic>
        <p:nvPicPr>
          <p:cNvPr id="10" name="Picture 9">
            <a:extLst>
              <a:ext uri="{FF2B5EF4-FFF2-40B4-BE49-F238E27FC236}">
                <a16:creationId xmlns:a16="http://schemas.microsoft.com/office/drawing/2014/main" id="{94734ED0-53F7-749B-5AC4-9FE280B38D9E}"/>
              </a:ext>
            </a:extLst>
          </p:cNvPr>
          <p:cNvPicPr>
            <a:picLocks noChangeAspect="1"/>
          </p:cNvPicPr>
          <p:nvPr/>
        </p:nvPicPr>
        <p:blipFill>
          <a:blip r:embed="rId3"/>
          <a:stretch>
            <a:fillRect/>
          </a:stretch>
        </p:blipFill>
        <p:spPr>
          <a:xfrm>
            <a:off x="6045200" y="0"/>
            <a:ext cx="3098800" cy="2073017"/>
          </a:xfrm>
          <a:prstGeom prst="rect">
            <a:avLst/>
          </a:prstGeom>
        </p:spPr>
      </p:pic>
    </p:spTree>
    <p:extLst>
      <p:ext uri="{BB962C8B-B14F-4D97-AF65-F5344CB8AC3E}">
        <p14:creationId xmlns:p14="http://schemas.microsoft.com/office/powerpoint/2010/main" val="3314043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9D9CD-AC2F-F4B0-9D56-5E5A50CF69F8}"/>
              </a:ext>
            </a:extLst>
          </p:cNvPr>
          <p:cNvSpPr>
            <a:spLocks noGrp="1"/>
          </p:cNvSpPr>
          <p:nvPr>
            <p:ph type="dt" sz="half" idx="10"/>
          </p:nvPr>
        </p:nvSpPr>
        <p:spPr/>
        <p:txBody>
          <a:bodyPr/>
          <a:lstStyle/>
          <a:p>
            <a:pPr>
              <a:defRPr/>
            </a:pPr>
            <a:r>
              <a:rPr lang="en-US" altLang="en-US"/>
              <a:t>10/4/2023</a:t>
            </a:r>
            <a:endParaRPr lang="en-US" altLang="en-US" dirty="0"/>
          </a:p>
        </p:txBody>
      </p:sp>
      <p:sp>
        <p:nvSpPr>
          <p:cNvPr id="3" name="Slide Number Placeholder 2">
            <a:extLst>
              <a:ext uri="{FF2B5EF4-FFF2-40B4-BE49-F238E27FC236}">
                <a16:creationId xmlns:a16="http://schemas.microsoft.com/office/drawing/2014/main" id="{CDA663AB-2966-3DA3-68ED-6AD085BBFFBE}"/>
              </a:ext>
            </a:extLst>
          </p:cNvPr>
          <p:cNvSpPr>
            <a:spLocks noGrp="1"/>
          </p:cNvSpPr>
          <p:nvPr>
            <p:ph type="sldNum" sz="quarter" idx="12"/>
          </p:nvPr>
        </p:nvSpPr>
        <p:spPr/>
        <p:txBody>
          <a:bodyPr/>
          <a:lstStyle/>
          <a:p>
            <a:fld id="{202479D7-967E-40F6-9B1B-F793EDEBE740}" type="slidenum">
              <a:rPr lang="en-US" altLang="en-US" smtClean="0"/>
              <a:pPr/>
              <a:t>31</a:t>
            </a:fld>
            <a:endParaRPr lang="en-US" altLang="en-US" dirty="0"/>
          </a:p>
        </p:txBody>
      </p:sp>
      <p:pic>
        <p:nvPicPr>
          <p:cNvPr id="4" name="Picture 3">
            <a:extLst>
              <a:ext uri="{FF2B5EF4-FFF2-40B4-BE49-F238E27FC236}">
                <a16:creationId xmlns:a16="http://schemas.microsoft.com/office/drawing/2014/main" id="{4A010CA6-FD7A-A8B5-DA43-2D1EF5722CB5}"/>
              </a:ext>
            </a:extLst>
          </p:cNvPr>
          <p:cNvPicPr>
            <a:picLocks noChangeAspect="1"/>
          </p:cNvPicPr>
          <p:nvPr/>
        </p:nvPicPr>
        <p:blipFill>
          <a:blip r:embed="rId2"/>
          <a:stretch>
            <a:fillRect/>
          </a:stretch>
        </p:blipFill>
        <p:spPr>
          <a:xfrm>
            <a:off x="5452533" y="3125262"/>
            <a:ext cx="3367375" cy="2698024"/>
          </a:xfrm>
          <a:prstGeom prst="rect">
            <a:avLst/>
          </a:prstGeom>
        </p:spPr>
      </p:pic>
      <p:pic>
        <p:nvPicPr>
          <p:cNvPr id="6" name="Picture 5">
            <a:extLst>
              <a:ext uri="{FF2B5EF4-FFF2-40B4-BE49-F238E27FC236}">
                <a16:creationId xmlns:a16="http://schemas.microsoft.com/office/drawing/2014/main" id="{1D798C8B-DA40-B4D9-25E5-044474C9081D}"/>
              </a:ext>
            </a:extLst>
          </p:cNvPr>
          <p:cNvPicPr>
            <a:picLocks noChangeAspect="1"/>
          </p:cNvPicPr>
          <p:nvPr/>
        </p:nvPicPr>
        <p:blipFill>
          <a:blip r:embed="rId3"/>
          <a:stretch>
            <a:fillRect/>
          </a:stretch>
        </p:blipFill>
        <p:spPr>
          <a:xfrm>
            <a:off x="0" y="433401"/>
            <a:ext cx="9144000" cy="2418263"/>
          </a:xfrm>
          <a:prstGeom prst="rect">
            <a:avLst/>
          </a:prstGeom>
        </p:spPr>
      </p:pic>
      <p:sp>
        <p:nvSpPr>
          <p:cNvPr id="7" name="TextBox 6">
            <a:extLst>
              <a:ext uri="{FF2B5EF4-FFF2-40B4-BE49-F238E27FC236}">
                <a16:creationId xmlns:a16="http://schemas.microsoft.com/office/drawing/2014/main" id="{F8475323-D7B0-2C70-DDDF-E4B02E5CDB55}"/>
              </a:ext>
            </a:extLst>
          </p:cNvPr>
          <p:cNvSpPr txBox="1"/>
          <p:nvPr/>
        </p:nvSpPr>
        <p:spPr>
          <a:xfrm>
            <a:off x="846667" y="3259665"/>
            <a:ext cx="3454792" cy="2492990"/>
          </a:xfrm>
          <a:prstGeom prst="rect">
            <a:avLst/>
          </a:prstGeom>
          <a:noFill/>
        </p:spPr>
        <p:txBody>
          <a:bodyPr wrap="none" rtlCol="0">
            <a:spAutoFit/>
          </a:bodyPr>
          <a:lstStyle/>
          <a:p>
            <a:r>
              <a:rPr lang="en-US" dirty="0"/>
              <a:t>25 mm diameter nylon projectile</a:t>
            </a:r>
          </a:p>
          <a:p>
            <a:endParaRPr lang="en-US" dirty="0"/>
          </a:p>
          <a:p>
            <a:r>
              <a:rPr lang="en-US" dirty="0"/>
              <a:t>V</a:t>
            </a:r>
            <a:r>
              <a:rPr lang="en-US" baseline="-25000" dirty="0"/>
              <a:t>p</a:t>
            </a:r>
            <a:r>
              <a:rPr lang="en-US" dirty="0"/>
              <a:t>  = 2200 to 2600 m/s</a:t>
            </a:r>
          </a:p>
          <a:p>
            <a:endParaRPr lang="en-US" dirty="0"/>
          </a:p>
          <a:p>
            <a:r>
              <a:rPr lang="en-US" dirty="0"/>
              <a:t>2H</a:t>
            </a:r>
            <a:r>
              <a:rPr lang="en-US" baseline="-25000" dirty="0"/>
              <a:t>2</a:t>
            </a:r>
            <a:r>
              <a:rPr lang="en-US" dirty="0"/>
              <a:t> + O</a:t>
            </a:r>
            <a:r>
              <a:rPr lang="en-US" baseline="-25000" dirty="0"/>
              <a:t>2</a:t>
            </a:r>
            <a:r>
              <a:rPr lang="en-US" dirty="0"/>
              <a:t> + nN</a:t>
            </a:r>
            <a:r>
              <a:rPr lang="en-US" baseline="-25000" dirty="0"/>
              <a:t>2</a:t>
            </a:r>
            <a:r>
              <a:rPr lang="en-US" dirty="0"/>
              <a:t>,   1 &lt; n &lt; 3.76</a:t>
            </a:r>
            <a:endParaRPr lang="en-US" baseline="-25000" dirty="0"/>
          </a:p>
          <a:p>
            <a:endParaRPr lang="en-US" baseline="-25000" dirty="0"/>
          </a:p>
          <a:p>
            <a:r>
              <a:rPr lang="en-US" dirty="0"/>
              <a:t>C</a:t>
            </a:r>
            <a:r>
              <a:rPr lang="en-US" baseline="-25000" dirty="0"/>
              <a:t>2</a:t>
            </a:r>
            <a:r>
              <a:rPr lang="en-US" dirty="0"/>
              <a:t>H</a:t>
            </a:r>
            <a:r>
              <a:rPr lang="en-US" baseline="-25000" dirty="0"/>
              <a:t>4</a:t>
            </a:r>
            <a:r>
              <a:rPr lang="en-US" dirty="0"/>
              <a:t> + 3O</a:t>
            </a:r>
            <a:r>
              <a:rPr lang="en-US" baseline="-25000" dirty="0"/>
              <a:t>2</a:t>
            </a:r>
            <a:r>
              <a:rPr lang="en-US" dirty="0"/>
              <a:t> + mN</a:t>
            </a:r>
            <a:r>
              <a:rPr lang="en-US" baseline="-25000" dirty="0"/>
              <a:t>2</a:t>
            </a:r>
            <a:r>
              <a:rPr lang="en-US" dirty="0"/>
              <a:t>, m = 5</a:t>
            </a:r>
          </a:p>
          <a:p>
            <a:endParaRPr lang="en-US" dirty="0"/>
          </a:p>
          <a:p>
            <a:r>
              <a:rPr lang="en-US" dirty="0"/>
              <a:t>C</a:t>
            </a:r>
            <a:r>
              <a:rPr lang="en-US" baseline="-25000" dirty="0"/>
              <a:t>2</a:t>
            </a:r>
            <a:r>
              <a:rPr lang="en-US" dirty="0"/>
              <a:t>H</a:t>
            </a:r>
            <a:r>
              <a:rPr lang="en-US" baseline="-25000" dirty="0"/>
              <a:t>2</a:t>
            </a:r>
            <a:r>
              <a:rPr lang="en-US" dirty="0"/>
              <a:t> + 2.5O</a:t>
            </a:r>
            <a:r>
              <a:rPr lang="en-US" baseline="-25000" dirty="0"/>
              <a:t>2</a:t>
            </a:r>
            <a:r>
              <a:rPr lang="en-US" dirty="0"/>
              <a:t> + mN</a:t>
            </a:r>
            <a:r>
              <a:rPr lang="en-US" baseline="-25000" dirty="0"/>
              <a:t>2</a:t>
            </a:r>
            <a:r>
              <a:rPr lang="en-US" dirty="0"/>
              <a:t>, m = 9.4</a:t>
            </a:r>
          </a:p>
        </p:txBody>
      </p:sp>
      <p:sp>
        <p:nvSpPr>
          <p:cNvPr id="8" name="Oval 7">
            <a:extLst>
              <a:ext uri="{FF2B5EF4-FFF2-40B4-BE49-F238E27FC236}">
                <a16:creationId xmlns:a16="http://schemas.microsoft.com/office/drawing/2014/main" id="{03ECC541-5A97-3FF6-B6E8-CB50650BFF85}"/>
              </a:ext>
            </a:extLst>
          </p:cNvPr>
          <p:cNvSpPr/>
          <p:nvPr/>
        </p:nvSpPr>
        <p:spPr bwMode="auto">
          <a:xfrm>
            <a:off x="626534" y="1481667"/>
            <a:ext cx="59267" cy="67733"/>
          </a:xfrm>
          <a:prstGeom prst="ellipse">
            <a:avLst/>
          </a:prstGeom>
          <a:solidFill>
            <a:schemeClr val="tx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9" name="Freeform: Shape 8">
            <a:extLst>
              <a:ext uri="{FF2B5EF4-FFF2-40B4-BE49-F238E27FC236}">
                <a16:creationId xmlns:a16="http://schemas.microsoft.com/office/drawing/2014/main" id="{37EC4861-B889-81D0-A280-39D9436813E2}"/>
              </a:ext>
            </a:extLst>
          </p:cNvPr>
          <p:cNvSpPr/>
          <p:nvPr/>
        </p:nvSpPr>
        <p:spPr bwMode="auto">
          <a:xfrm>
            <a:off x="330200" y="1549400"/>
            <a:ext cx="629534" cy="1879599"/>
          </a:xfrm>
          <a:custGeom>
            <a:avLst/>
            <a:gdLst>
              <a:gd name="connsiteX0" fmla="*/ 432319 w 526694"/>
              <a:gd name="connsiteY0" fmla="*/ 1862666 h 1862666"/>
              <a:gd name="connsiteX1" fmla="*/ 519 w 526694"/>
              <a:gd name="connsiteY1" fmla="*/ 1219200 h 1862666"/>
              <a:gd name="connsiteX2" fmla="*/ 508519 w 526694"/>
              <a:gd name="connsiteY2" fmla="*/ 575733 h 1862666"/>
              <a:gd name="connsiteX3" fmla="*/ 364586 w 526694"/>
              <a:gd name="connsiteY3" fmla="*/ 0 h 1862666"/>
              <a:gd name="connsiteX0" fmla="*/ 433725 w 528100"/>
              <a:gd name="connsiteY0" fmla="*/ 1862666 h 1862666"/>
              <a:gd name="connsiteX1" fmla="*/ 1925 w 528100"/>
              <a:gd name="connsiteY1" fmla="*/ 1219200 h 1862666"/>
              <a:gd name="connsiteX2" fmla="*/ 509925 w 528100"/>
              <a:gd name="connsiteY2" fmla="*/ 575733 h 1862666"/>
              <a:gd name="connsiteX3" fmla="*/ 365992 w 528100"/>
              <a:gd name="connsiteY3" fmla="*/ 0 h 1862666"/>
              <a:gd name="connsiteX0" fmla="*/ 433725 w 522533"/>
              <a:gd name="connsiteY0" fmla="*/ 1879599 h 1879599"/>
              <a:gd name="connsiteX1" fmla="*/ 1925 w 522533"/>
              <a:gd name="connsiteY1" fmla="*/ 1236133 h 1879599"/>
              <a:gd name="connsiteX2" fmla="*/ 509925 w 522533"/>
              <a:gd name="connsiteY2" fmla="*/ 592666 h 1879599"/>
              <a:gd name="connsiteX3" fmla="*/ 295716 w 522533"/>
              <a:gd name="connsiteY3" fmla="*/ 0 h 1879599"/>
            </a:gdLst>
            <a:ahLst/>
            <a:cxnLst>
              <a:cxn ang="0">
                <a:pos x="connsiteX0" y="connsiteY0"/>
              </a:cxn>
              <a:cxn ang="0">
                <a:pos x="connsiteX1" y="connsiteY1"/>
              </a:cxn>
              <a:cxn ang="0">
                <a:pos x="connsiteX2" y="connsiteY2"/>
              </a:cxn>
              <a:cxn ang="0">
                <a:pos x="connsiteX3" y="connsiteY3"/>
              </a:cxn>
            </a:cxnLst>
            <a:rect l="l" t="t" r="r" b="b"/>
            <a:pathLst>
              <a:path w="522533" h="1879599">
                <a:moveTo>
                  <a:pt x="433725" y="1879599"/>
                </a:moveTo>
                <a:cubicBezTo>
                  <a:pt x="29244" y="1859843"/>
                  <a:pt x="-10775" y="1450622"/>
                  <a:pt x="1925" y="1236133"/>
                </a:cubicBezTo>
                <a:cubicBezTo>
                  <a:pt x="14625" y="1021644"/>
                  <a:pt x="449247" y="795866"/>
                  <a:pt x="509925" y="592666"/>
                </a:cubicBezTo>
                <a:cubicBezTo>
                  <a:pt x="570603" y="389466"/>
                  <a:pt x="398021" y="186266"/>
                  <a:pt x="295716" y="0"/>
                </a:cubicBezTo>
              </a:path>
            </a:pathLst>
          </a:custGeom>
          <a:noFill/>
          <a:ln w="9525" cap="flat" cmpd="sng" algn="ctr">
            <a:solidFill>
              <a:schemeClr val="tx1"/>
            </a:solidFill>
            <a:prstDash val="solid"/>
            <a:round/>
            <a:headEnd type="none" w="med" len="med"/>
            <a:tailEnd type="stealth" w="med" len="lg"/>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4826429F-C979-E80D-06B9-EDD36538EAFA}"/>
              </a:ext>
            </a:extLst>
          </p:cNvPr>
          <p:cNvSpPr txBox="1"/>
          <p:nvPr/>
        </p:nvSpPr>
        <p:spPr>
          <a:xfrm>
            <a:off x="3937001" y="5925235"/>
            <a:ext cx="5071531" cy="276999"/>
          </a:xfrm>
          <a:prstGeom prst="rect">
            <a:avLst/>
          </a:prstGeom>
          <a:noFill/>
        </p:spPr>
        <p:txBody>
          <a:bodyPr wrap="square">
            <a:spAutoFit/>
          </a:bodyPr>
          <a:lstStyle/>
          <a:p>
            <a:r>
              <a:rPr lang="en-US" sz="1200" dirty="0"/>
              <a:t>J. Bélanger, M. Kaneshige, and J.E. Shepherd. 1995, Kaneshige 1999.</a:t>
            </a:r>
          </a:p>
        </p:txBody>
      </p:sp>
    </p:spTree>
    <p:extLst>
      <p:ext uri="{BB962C8B-B14F-4D97-AF65-F5344CB8AC3E}">
        <p14:creationId xmlns:p14="http://schemas.microsoft.com/office/powerpoint/2010/main" val="537499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BF33B88-36A3-41A2-1307-AFBD1BA0D5EF}"/>
              </a:ext>
            </a:extLst>
          </p:cNvPr>
          <p:cNvSpPr>
            <a:spLocks noGrp="1"/>
          </p:cNvSpPr>
          <p:nvPr>
            <p:ph type="title"/>
          </p:nvPr>
        </p:nvSpPr>
        <p:spPr>
          <a:xfrm>
            <a:off x="406400" y="164571"/>
            <a:ext cx="7730067" cy="428095"/>
          </a:xfrm>
        </p:spPr>
        <p:txBody>
          <a:bodyPr/>
          <a:lstStyle/>
          <a:p>
            <a:r>
              <a:rPr lang="en-US" dirty="0"/>
              <a:t>2H</a:t>
            </a:r>
            <a:r>
              <a:rPr lang="en-US" baseline="-25000" dirty="0"/>
              <a:t>2</a:t>
            </a:r>
            <a:r>
              <a:rPr lang="en-US" dirty="0"/>
              <a:t> + O</a:t>
            </a:r>
            <a:r>
              <a:rPr lang="en-US" baseline="-25000" dirty="0"/>
              <a:t>2</a:t>
            </a:r>
            <a:r>
              <a:rPr lang="en-US" dirty="0"/>
              <a:t> + 3.76N</a:t>
            </a:r>
            <a:r>
              <a:rPr lang="en-US" baseline="-25000" dirty="0"/>
              <a:t>2</a:t>
            </a:r>
            <a:endParaRPr lang="en-US" dirty="0"/>
          </a:p>
        </p:txBody>
      </p:sp>
      <p:sp>
        <p:nvSpPr>
          <p:cNvPr id="2" name="Date Placeholder 1">
            <a:extLst>
              <a:ext uri="{FF2B5EF4-FFF2-40B4-BE49-F238E27FC236}">
                <a16:creationId xmlns:a16="http://schemas.microsoft.com/office/drawing/2014/main" id="{964B9812-6A8F-717C-297F-E4A7CF95C0BB}"/>
              </a:ext>
            </a:extLst>
          </p:cNvPr>
          <p:cNvSpPr>
            <a:spLocks noGrp="1"/>
          </p:cNvSpPr>
          <p:nvPr>
            <p:ph type="dt" sz="half" idx="10"/>
          </p:nvPr>
        </p:nvSpPr>
        <p:spPr/>
        <p:txBody>
          <a:bodyPr/>
          <a:lstStyle/>
          <a:p>
            <a:pPr>
              <a:defRPr/>
            </a:pPr>
            <a:r>
              <a:rPr lang="en-US" altLang="en-US"/>
              <a:t>10/4/2023</a:t>
            </a:r>
            <a:endParaRPr lang="en-US" altLang="en-US" dirty="0"/>
          </a:p>
        </p:txBody>
      </p:sp>
      <p:sp>
        <p:nvSpPr>
          <p:cNvPr id="3" name="Slide Number Placeholder 2">
            <a:extLst>
              <a:ext uri="{FF2B5EF4-FFF2-40B4-BE49-F238E27FC236}">
                <a16:creationId xmlns:a16="http://schemas.microsoft.com/office/drawing/2014/main" id="{2CEE1BB2-BC77-CDE3-5EFF-7162116BA35F}"/>
              </a:ext>
            </a:extLst>
          </p:cNvPr>
          <p:cNvSpPr>
            <a:spLocks noGrp="1"/>
          </p:cNvSpPr>
          <p:nvPr>
            <p:ph type="sldNum" sz="quarter" idx="12"/>
          </p:nvPr>
        </p:nvSpPr>
        <p:spPr/>
        <p:txBody>
          <a:bodyPr/>
          <a:lstStyle/>
          <a:p>
            <a:fld id="{202479D7-967E-40F6-9B1B-F793EDEBE740}" type="slidenum">
              <a:rPr lang="en-US" altLang="en-US" smtClean="0"/>
              <a:pPr/>
              <a:t>32</a:t>
            </a:fld>
            <a:endParaRPr lang="en-US" altLang="en-US" dirty="0"/>
          </a:p>
        </p:txBody>
      </p:sp>
      <p:pic>
        <p:nvPicPr>
          <p:cNvPr id="5" name="Picture 4">
            <a:extLst>
              <a:ext uri="{FF2B5EF4-FFF2-40B4-BE49-F238E27FC236}">
                <a16:creationId xmlns:a16="http://schemas.microsoft.com/office/drawing/2014/main" id="{A05AF6A5-D682-2EA8-0F4A-70D43A053273}"/>
              </a:ext>
            </a:extLst>
          </p:cNvPr>
          <p:cNvPicPr>
            <a:picLocks noChangeAspect="1"/>
          </p:cNvPicPr>
          <p:nvPr/>
        </p:nvPicPr>
        <p:blipFill>
          <a:blip r:embed="rId2"/>
          <a:stretch>
            <a:fillRect/>
          </a:stretch>
        </p:blipFill>
        <p:spPr>
          <a:xfrm>
            <a:off x="1047081" y="810003"/>
            <a:ext cx="2593586" cy="2358794"/>
          </a:xfrm>
          <a:prstGeom prst="rect">
            <a:avLst/>
          </a:prstGeom>
        </p:spPr>
      </p:pic>
      <p:sp>
        <p:nvSpPr>
          <p:cNvPr id="6" name="TextBox 5">
            <a:extLst>
              <a:ext uri="{FF2B5EF4-FFF2-40B4-BE49-F238E27FC236}">
                <a16:creationId xmlns:a16="http://schemas.microsoft.com/office/drawing/2014/main" id="{EBB570E7-2AAD-05EB-0F64-147C2B64B81F}"/>
              </a:ext>
            </a:extLst>
          </p:cNvPr>
          <p:cNvSpPr txBox="1"/>
          <p:nvPr/>
        </p:nvSpPr>
        <p:spPr>
          <a:xfrm>
            <a:off x="1447800" y="3183466"/>
            <a:ext cx="1967270" cy="369332"/>
          </a:xfrm>
          <a:prstGeom prst="rect">
            <a:avLst/>
          </a:prstGeom>
          <a:noFill/>
        </p:spPr>
        <p:txBody>
          <a:bodyPr wrap="none" rtlCol="0">
            <a:spAutoFit/>
          </a:bodyPr>
          <a:lstStyle/>
          <a:p>
            <a:r>
              <a:rPr lang="en-US" dirty="0"/>
              <a:t>0.1 bar, 2300 m/s</a:t>
            </a:r>
          </a:p>
        </p:txBody>
      </p:sp>
      <p:pic>
        <p:nvPicPr>
          <p:cNvPr id="8" name="Picture 7">
            <a:extLst>
              <a:ext uri="{FF2B5EF4-FFF2-40B4-BE49-F238E27FC236}">
                <a16:creationId xmlns:a16="http://schemas.microsoft.com/office/drawing/2014/main" id="{C4E17340-5DDA-A565-FF4B-08F327071EF6}"/>
              </a:ext>
            </a:extLst>
          </p:cNvPr>
          <p:cNvPicPr>
            <a:picLocks noChangeAspect="1"/>
          </p:cNvPicPr>
          <p:nvPr/>
        </p:nvPicPr>
        <p:blipFill>
          <a:blip r:embed="rId3"/>
          <a:stretch>
            <a:fillRect/>
          </a:stretch>
        </p:blipFill>
        <p:spPr>
          <a:xfrm>
            <a:off x="4533900" y="812800"/>
            <a:ext cx="2678112" cy="2400753"/>
          </a:xfrm>
          <a:prstGeom prst="rect">
            <a:avLst/>
          </a:prstGeom>
        </p:spPr>
      </p:pic>
      <p:sp>
        <p:nvSpPr>
          <p:cNvPr id="9" name="TextBox 8">
            <a:extLst>
              <a:ext uri="{FF2B5EF4-FFF2-40B4-BE49-F238E27FC236}">
                <a16:creationId xmlns:a16="http://schemas.microsoft.com/office/drawing/2014/main" id="{81352DCA-8523-38BC-3535-EFB6836B505E}"/>
              </a:ext>
            </a:extLst>
          </p:cNvPr>
          <p:cNvSpPr txBox="1"/>
          <p:nvPr/>
        </p:nvSpPr>
        <p:spPr>
          <a:xfrm>
            <a:off x="4834466" y="3176601"/>
            <a:ext cx="2095510" cy="369332"/>
          </a:xfrm>
          <a:prstGeom prst="rect">
            <a:avLst/>
          </a:prstGeom>
          <a:noFill/>
        </p:spPr>
        <p:txBody>
          <a:bodyPr wrap="none" rtlCol="0">
            <a:spAutoFit/>
          </a:bodyPr>
          <a:lstStyle/>
          <a:p>
            <a:r>
              <a:rPr lang="en-US" dirty="0"/>
              <a:t>0.42 bar, 2430 m/s</a:t>
            </a:r>
          </a:p>
        </p:txBody>
      </p:sp>
      <p:sp>
        <p:nvSpPr>
          <p:cNvPr id="12" name="TextBox 11">
            <a:extLst>
              <a:ext uri="{FF2B5EF4-FFF2-40B4-BE49-F238E27FC236}">
                <a16:creationId xmlns:a16="http://schemas.microsoft.com/office/drawing/2014/main" id="{D06848A4-F0E8-7118-6AFD-EEB7C08BE626}"/>
              </a:ext>
            </a:extLst>
          </p:cNvPr>
          <p:cNvSpPr txBox="1"/>
          <p:nvPr/>
        </p:nvSpPr>
        <p:spPr>
          <a:xfrm>
            <a:off x="4851399" y="6138334"/>
            <a:ext cx="2287870" cy="369332"/>
          </a:xfrm>
          <a:prstGeom prst="rect">
            <a:avLst/>
          </a:prstGeom>
          <a:noFill/>
        </p:spPr>
        <p:txBody>
          <a:bodyPr wrap="none" rtlCol="0">
            <a:spAutoFit/>
          </a:bodyPr>
          <a:lstStyle/>
          <a:p>
            <a:r>
              <a:rPr lang="en-US" dirty="0"/>
              <a:t>1.70 bar, 22680 m/s</a:t>
            </a:r>
          </a:p>
        </p:txBody>
      </p:sp>
      <p:pic>
        <p:nvPicPr>
          <p:cNvPr id="14" name="Picture 13">
            <a:extLst>
              <a:ext uri="{FF2B5EF4-FFF2-40B4-BE49-F238E27FC236}">
                <a16:creationId xmlns:a16="http://schemas.microsoft.com/office/drawing/2014/main" id="{1B88D648-787F-5318-9B61-39B0857ABADB}"/>
              </a:ext>
            </a:extLst>
          </p:cNvPr>
          <p:cNvPicPr>
            <a:picLocks noChangeAspect="1"/>
          </p:cNvPicPr>
          <p:nvPr/>
        </p:nvPicPr>
        <p:blipFill>
          <a:blip r:embed="rId4"/>
          <a:stretch>
            <a:fillRect/>
          </a:stretch>
        </p:blipFill>
        <p:spPr>
          <a:xfrm>
            <a:off x="950914" y="3632199"/>
            <a:ext cx="2655935" cy="2435754"/>
          </a:xfrm>
          <a:prstGeom prst="rect">
            <a:avLst/>
          </a:prstGeom>
        </p:spPr>
      </p:pic>
      <p:sp>
        <p:nvSpPr>
          <p:cNvPr id="15" name="TextBox 14">
            <a:extLst>
              <a:ext uri="{FF2B5EF4-FFF2-40B4-BE49-F238E27FC236}">
                <a16:creationId xmlns:a16="http://schemas.microsoft.com/office/drawing/2014/main" id="{9945F636-4536-C66E-E7BE-6BE6F517DC0A}"/>
              </a:ext>
            </a:extLst>
          </p:cNvPr>
          <p:cNvSpPr txBox="1"/>
          <p:nvPr/>
        </p:nvSpPr>
        <p:spPr>
          <a:xfrm>
            <a:off x="1405466" y="6036733"/>
            <a:ext cx="1967270" cy="369332"/>
          </a:xfrm>
          <a:prstGeom prst="rect">
            <a:avLst/>
          </a:prstGeom>
          <a:noFill/>
        </p:spPr>
        <p:txBody>
          <a:bodyPr wrap="none" rtlCol="0">
            <a:spAutoFit/>
          </a:bodyPr>
          <a:lstStyle/>
          <a:p>
            <a:r>
              <a:rPr lang="en-US" dirty="0"/>
              <a:t>1.0 bar, 2230 m/s</a:t>
            </a:r>
          </a:p>
        </p:txBody>
      </p:sp>
      <p:pic>
        <p:nvPicPr>
          <p:cNvPr id="18" name="Picture 17">
            <a:extLst>
              <a:ext uri="{FF2B5EF4-FFF2-40B4-BE49-F238E27FC236}">
                <a16:creationId xmlns:a16="http://schemas.microsoft.com/office/drawing/2014/main" id="{A54F971D-FF9B-ACA1-D37A-444C8222BE2A}"/>
              </a:ext>
            </a:extLst>
          </p:cNvPr>
          <p:cNvPicPr>
            <a:picLocks noChangeAspect="1"/>
          </p:cNvPicPr>
          <p:nvPr/>
        </p:nvPicPr>
        <p:blipFill>
          <a:blip r:embed="rId5"/>
          <a:stretch>
            <a:fillRect/>
          </a:stretch>
        </p:blipFill>
        <p:spPr>
          <a:xfrm>
            <a:off x="4533900" y="3589866"/>
            <a:ext cx="2703308" cy="2511256"/>
          </a:xfrm>
          <a:prstGeom prst="rect">
            <a:avLst/>
          </a:prstGeom>
          <a:ln w="76200">
            <a:solidFill>
              <a:srgbClr val="FF0000"/>
            </a:solidFill>
          </a:ln>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168F8E3-F491-2072-8557-BE25C503300C}"/>
                  </a:ext>
                </a:extLst>
              </p:cNvPr>
              <p:cNvSpPr txBox="1"/>
              <p:nvPr/>
            </p:nvSpPr>
            <p:spPr>
              <a:xfrm>
                <a:off x="7308617" y="4049604"/>
                <a:ext cx="1767600" cy="14044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𝐶𝐽</m:t>
                          </m:r>
                        </m:sub>
                      </m:sSub>
                      <m:r>
                        <a:rPr lang="en-US" b="0" i="1" smtClean="0">
                          <a:latin typeface="Cambria Math" panose="02040503050406030204" pitchFamily="18" charset="0"/>
                        </a:rPr>
                        <m:t>=60.4 </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59.8&lt;</m:t>
                      </m:r>
                      <m:r>
                        <a:rPr lang="en-US" i="1">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&lt;62.5 </m:t>
                      </m:r>
                    </m:oMath>
                  </m:oMathPara>
                </a14:m>
                <a:endParaRPr lang="en-US"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=4.8 </m:t>
                      </m:r>
                      <m:r>
                        <m:rPr>
                          <m:sty m:val="p"/>
                        </m:rPr>
                        <a:rPr lang="en-US" b="0" i="0" smtClean="0">
                          <a:latin typeface="Cambria Math" panose="02040503050406030204" pitchFamily="18" charset="0"/>
                          <a:ea typeface="Cambria Math" panose="02040503050406030204" pitchFamily="18" charset="0"/>
                        </a:rPr>
                        <m:t>mm</m:t>
                      </m:r>
                      <m:r>
                        <a:rPr lang="en-US" b="0" i="1" smtClean="0">
                          <a:latin typeface="Cambria Math" panose="02040503050406030204" pitchFamily="18" charset="0"/>
                          <a:ea typeface="Cambria Math" panose="02040503050406030204" pitchFamily="18" charset="0"/>
                        </a:rPr>
                        <m:t> </m:t>
                      </m:r>
                    </m:oMath>
                  </m:oMathPara>
                </a14:m>
                <a:endParaRPr lang="en-US"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=0.16 </m:t>
                      </m:r>
                      <m:r>
                        <m:rPr>
                          <m:sty m:val="p"/>
                        </m:rPr>
                        <a:rPr lang="en-US" b="0" i="0" smtClean="0">
                          <a:latin typeface="Cambria Math" panose="02040503050406030204" pitchFamily="18" charset="0"/>
                          <a:ea typeface="Cambria Math" panose="02040503050406030204" pitchFamily="18" charset="0"/>
                        </a:rPr>
                        <m:t>mm</m:t>
                      </m:r>
                    </m:oMath>
                  </m:oMathPara>
                </a14:m>
                <a:endParaRPr lang="en-US" b="0" dirty="0">
                  <a:ea typeface="Cambria Math" panose="02040503050406030204" pitchFamily="18" charset="0"/>
                </a:endParaRPr>
              </a:p>
              <a:p>
                <a:endParaRPr lang="en-US" dirty="0"/>
              </a:p>
            </p:txBody>
          </p:sp>
        </mc:Choice>
        <mc:Fallback xmlns="">
          <p:sp>
            <p:nvSpPr>
              <p:cNvPr id="19" name="TextBox 18">
                <a:extLst>
                  <a:ext uri="{FF2B5EF4-FFF2-40B4-BE49-F238E27FC236}">
                    <a16:creationId xmlns:a16="http://schemas.microsoft.com/office/drawing/2014/main" id="{C168F8E3-F491-2072-8557-BE25C503300C}"/>
                  </a:ext>
                </a:extLst>
              </p:cNvPr>
              <p:cNvSpPr txBox="1">
                <a:spLocks noRot="1" noChangeAspect="1" noMove="1" noResize="1" noEditPoints="1" noAdjustHandles="1" noChangeArrowheads="1" noChangeShapeType="1" noTextEdit="1"/>
              </p:cNvSpPr>
              <p:nvPr/>
            </p:nvSpPr>
            <p:spPr>
              <a:xfrm>
                <a:off x="7308617" y="4049604"/>
                <a:ext cx="1767600" cy="1404423"/>
              </a:xfrm>
              <a:prstGeom prst="rect">
                <a:avLst/>
              </a:prstGeom>
              <a:blipFill>
                <a:blip r:embed="rId6"/>
                <a:stretch>
                  <a:fillRect l="-1379"/>
                </a:stretch>
              </a:blipFill>
            </p:spPr>
            <p:txBody>
              <a:bodyPr/>
              <a:lstStyle/>
              <a:p>
                <a:r>
                  <a:rPr lang="en-US">
                    <a:noFill/>
                  </a:rPr>
                  <a:t> </a:t>
                </a:r>
              </a:p>
            </p:txBody>
          </p:sp>
        </mc:Fallback>
      </mc:AlternateContent>
    </p:spTree>
    <p:extLst>
      <p:ext uri="{BB962C8B-B14F-4D97-AF65-F5344CB8AC3E}">
        <p14:creationId xmlns:p14="http://schemas.microsoft.com/office/powerpoint/2010/main" val="1317350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9A05-9D80-5F48-9ACC-6F1652088294}"/>
              </a:ext>
            </a:extLst>
          </p:cNvPr>
          <p:cNvSpPr>
            <a:spLocks noGrp="1"/>
          </p:cNvSpPr>
          <p:nvPr>
            <p:ph type="title"/>
          </p:nvPr>
        </p:nvSpPr>
        <p:spPr>
          <a:xfrm>
            <a:off x="457199" y="274638"/>
            <a:ext cx="8390467" cy="865393"/>
          </a:xfrm>
        </p:spPr>
        <p:txBody>
          <a:bodyPr/>
          <a:lstStyle/>
          <a:p>
            <a:r>
              <a:rPr lang="en-US" dirty="0"/>
              <a:t>Reaction zone must be very thin!</a:t>
            </a:r>
          </a:p>
        </p:txBody>
      </p:sp>
      <p:sp>
        <p:nvSpPr>
          <p:cNvPr id="3" name="Date Placeholder 2">
            <a:extLst>
              <a:ext uri="{FF2B5EF4-FFF2-40B4-BE49-F238E27FC236}">
                <a16:creationId xmlns:a16="http://schemas.microsoft.com/office/drawing/2014/main" id="{716C1B7C-4662-5A7C-8459-E0E49F4022DE}"/>
              </a:ext>
            </a:extLst>
          </p:cNvPr>
          <p:cNvSpPr>
            <a:spLocks noGrp="1"/>
          </p:cNvSpPr>
          <p:nvPr>
            <p:ph type="dt" sz="half" idx="10"/>
          </p:nvPr>
        </p:nvSpPr>
        <p:spPr/>
        <p:txBody>
          <a:bodyPr/>
          <a:lstStyle/>
          <a:p>
            <a:pPr>
              <a:defRPr/>
            </a:pPr>
            <a:r>
              <a:rPr lang="en-US" altLang="en-US"/>
              <a:t>10/4/2023</a:t>
            </a:r>
            <a:endParaRPr lang="en-US" altLang="en-US" dirty="0"/>
          </a:p>
        </p:txBody>
      </p:sp>
      <p:sp>
        <p:nvSpPr>
          <p:cNvPr id="4" name="Slide Number Placeholder 3">
            <a:extLst>
              <a:ext uri="{FF2B5EF4-FFF2-40B4-BE49-F238E27FC236}">
                <a16:creationId xmlns:a16="http://schemas.microsoft.com/office/drawing/2014/main" id="{1E27A3DA-F783-A4B4-5971-97A6CE86E16B}"/>
              </a:ext>
            </a:extLst>
          </p:cNvPr>
          <p:cNvSpPr>
            <a:spLocks noGrp="1"/>
          </p:cNvSpPr>
          <p:nvPr>
            <p:ph type="sldNum" sz="quarter" idx="12"/>
          </p:nvPr>
        </p:nvSpPr>
        <p:spPr/>
        <p:txBody>
          <a:bodyPr/>
          <a:lstStyle/>
          <a:p>
            <a:fld id="{20AD227F-FEAE-4169-B7F6-86B2E1074B13}" type="slidenum">
              <a:rPr lang="en-US" altLang="en-US" smtClean="0"/>
              <a:pPr/>
              <a:t>33</a:t>
            </a:fld>
            <a:endParaRPr lang="en-US" altLang="en-US" dirty="0"/>
          </a:p>
        </p:txBody>
      </p:sp>
      <p:pic>
        <p:nvPicPr>
          <p:cNvPr id="6" name="Picture 5">
            <a:extLst>
              <a:ext uri="{FF2B5EF4-FFF2-40B4-BE49-F238E27FC236}">
                <a16:creationId xmlns:a16="http://schemas.microsoft.com/office/drawing/2014/main" id="{6633E963-96B8-6077-481A-D026207225D1}"/>
              </a:ext>
            </a:extLst>
          </p:cNvPr>
          <p:cNvPicPr>
            <a:picLocks noChangeAspect="1"/>
          </p:cNvPicPr>
          <p:nvPr/>
        </p:nvPicPr>
        <p:blipFill>
          <a:blip r:embed="rId2"/>
          <a:stretch>
            <a:fillRect/>
          </a:stretch>
        </p:blipFill>
        <p:spPr>
          <a:xfrm>
            <a:off x="4578583" y="2032013"/>
            <a:ext cx="4565417" cy="3193570"/>
          </a:xfrm>
          <a:prstGeom prst="rect">
            <a:avLst/>
          </a:prstGeom>
        </p:spPr>
      </p:pic>
      <p:sp>
        <p:nvSpPr>
          <p:cNvPr id="7" name="TextBox 6">
            <a:extLst>
              <a:ext uri="{FF2B5EF4-FFF2-40B4-BE49-F238E27FC236}">
                <a16:creationId xmlns:a16="http://schemas.microsoft.com/office/drawing/2014/main" id="{650D3942-6531-112A-B01C-C948518FBB19}"/>
              </a:ext>
            </a:extLst>
          </p:cNvPr>
          <p:cNvSpPr txBox="1"/>
          <p:nvPr/>
        </p:nvSpPr>
        <p:spPr>
          <a:xfrm>
            <a:off x="7145867" y="5596467"/>
            <a:ext cx="1851789" cy="369332"/>
          </a:xfrm>
          <a:prstGeom prst="rect">
            <a:avLst/>
          </a:prstGeom>
          <a:noFill/>
        </p:spPr>
        <p:txBody>
          <a:bodyPr wrap="none" rtlCol="0">
            <a:spAutoFit/>
          </a:bodyPr>
          <a:lstStyle/>
          <a:p>
            <a:r>
              <a:rPr lang="en-US" dirty="0"/>
              <a:t>Kaneshige 1999</a:t>
            </a:r>
          </a:p>
        </p:txBody>
      </p:sp>
      <p:pic>
        <p:nvPicPr>
          <p:cNvPr id="9" name="Picture 8">
            <a:extLst>
              <a:ext uri="{FF2B5EF4-FFF2-40B4-BE49-F238E27FC236}">
                <a16:creationId xmlns:a16="http://schemas.microsoft.com/office/drawing/2014/main" id="{B7F4F7C3-C464-EADE-CE89-467EA7B4D39B}"/>
              </a:ext>
            </a:extLst>
          </p:cNvPr>
          <p:cNvPicPr>
            <a:picLocks noChangeAspect="1"/>
          </p:cNvPicPr>
          <p:nvPr/>
        </p:nvPicPr>
        <p:blipFill>
          <a:blip r:embed="rId3"/>
          <a:stretch>
            <a:fillRect/>
          </a:stretch>
        </p:blipFill>
        <p:spPr>
          <a:xfrm>
            <a:off x="0" y="2091265"/>
            <a:ext cx="4533900" cy="3225129"/>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83F5B33-8E4E-E6EF-E31A-91FCBCF38DD7}"/>
                  </a:ext>
                </a:extLst>
              </p:cNvPr>
              <p:cNvSpPr txBox="1"/>
              <p:nvPr/>
            </p:nvSpPr>
            <p:spPr>
              <a:xfrm>
                <a:off x="937930" y="1353568"/>
                <a:ext cx="3721468" cy="3750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i="1" smtClean="0">
                          <a:latin typeface="Cambria Math" panose="02040503050406030204" pitchFamily="18" charset="0"/>
                          <a:ea typeface="Cambria Math" panose="02040503050406030204" pitchFamily="18" charset="0"/>
                        </a:rPr>
                        <m:t>≈30∆,  </m:t>
                      </m:r>
                      <m:f>
                        <m:fPr>
                          <m:type m:val="skw"/>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𝜆</m:t>
                          </m:r>
                        </m:num>
                        <m:den>
                          <m:r>
                            <a:rPr lang="en-US" b="0" i="1" smtClean="0">
                              <a:latin typeface="Cambria Math" panose="02040503050406030204" pitchFamily="18" charset="0"/>
                              <a:ea typeface="Cambria Math" panose="02040503050406030204" pitchFamily="18" charset="0"/>
                            </a:rPr>
                            <m:t>𝑑</m:t>
                          </m:r>
                        </m:den>
                      </m:f>
                      <m:r>
                        <a:rPr lang="en-US" b="0" i="1" smtClean="0">
                          <a:latin typeface="Cambria Math" panose="02040503050406030204" pitchFamily="18" charset="0"/>
                          <a:ea typeface="Cambria Math" panose="02040503050406030204" pitchFamily="18" charset="0"/>
                        </a:rPr>
                        <m:t>≤0.2⇒ ∆≤</m:t>
                      </m:r>
                      <m:f>
                        <m:fPr>
                          <m:type m:val="skw"/>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num>
                        <m:den>
                          <m:r>
                            <a:rPr lang="en-US" b="0" i="1" smtClean="0">
                              <a:latin typeface="Cambria Math" panose="02040503050406030204" pitchFamily="18" charset="0"/>
                              <a:ea typeface="Cambria Math" panose="02040503050406030204" pitchFamily="18" charset="0"/>
                            </a:rPr>
                            <m:t>150</m:t>
                          </m:r>
                        </m:den>
                      </m:f>
                    </m:oMath>
                  </m:oMathPara>
                </a14:m>
                <a:endParaRPr lang="en-US" dirty="0"/>
              </a:p>
            </p:txBody>
          </p:sp>
        </mc:Choice>
        <mc:Fallback xmlns="">
          <p:sp>
            <p:nvSpPr>
              <p:cNvPr id="10" name="TextBox 9">
                <a:extLst>
                  <a:ext uri="{FF2B5EF4-FFF2-40B4-BE49-F238E27FC236}">
                    <a16:creationId xmlns:a16="http://schemas.microsoft.com/office/drawing/2014/main" id="{583F5B33-8E4E-E6EF-E31A-91FCBCF38DD7}"/>
                  </a:ext>
                </a:extLst>
              </p:cNvPr>
              <p:cNvSpPr txBox="1">
                <a:spLocks noRot="1" noChangeAspect="1" noMove="1" noResize="1" noEditPoints="1" noAdjustHandles="1" noChangeArrowheads="1" noChangeShapeType="1" noTextEdit="1"/>
              </p:cNvSpPr>
              <p:nvPr/>
            </p:nvSpPr>
            <p:spPr>
              <a:xfrm>
                <a:off x="937930" y="1353568"/>
                <a:ext cx="3721468" cy="375039"/>
              </a:xfrm>
              <a:prstGeom prst="rect">
                <a:avLst/>
              </a:prstGeom>
              <a:blipFill>
                <a:blip r:embed="rId4"/>
                <a:stretch>
                  <a:fillRect l="-984" t="-153226" r="-12787" b="-23387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396FDFAF-9BDB-DA7F-3E16-E5A492A09962}"/>
              </a:ext>
            </a:extLst>
          </p:cNvPr>
          <p:cNvSpPr txBox="1"/>
          <p:nvPr/>
        </p:nvSpPr>
        <p:spPr>
          <a:xfrm>
            <a:off x="5385460" y="1394752"/>
            <a:ext cx="3224151" cy="369332"/>
          </a:xfrm>
          <a:prstGeom prst="rect">
            <a:avLst/>
          </a:prstGeom>
          <a:noFill/>
        </p:spPr>
        <p:txBody>
          <a:bodyPr wrap="square">
            <a:spAutoFit/>
          </a:bodyPr>
          <a:lstStyle/>
          <a:p>
            <a:r>
              <a:rPr lang="en-US" dirty="0"/>
              <a:t>Why must Δ⁄𝑑 be so small? </a:t>
            </a:r>
          </a:p>
        </p:txBody>
      </p:sp>
    </p:spTree>
    <p:extLst>
      <p:ext uri="{BB962C8B-B14F-4D97-AF65-F5344CB8AC3E}">
        <p14:creationId xmlns:p14="http://schemas.microsoft.com/office/powerpoint/2010/main" val="3298207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A4B8-A4DD-57CC-3141-04B72482B3A4}"/>
              </a:ext>
            </a:extLst>
          </p:cNvPr>
          <p:cNvSpPr>
            <a:spLocks noGrp="1"/>
          </p:cNvSpPr>
          <p:nvPr>
            <p:ph type="title"/>
          </p:nvPr>
        </p:nvSpPr>
        <p:spPr>
          <a:xfrm>
            <a:off x="419100" y="105305"/>
            <a:ext cx="8229600" cy="939724"/>
          </a:xfrm>
        </p:spPr>
        <p:txBody>
          <a:bodyPr/>
          <a:lstStyle/>
          <a:p>
            <a:r>
              <a:rPr lang="en-US" altLang="en-US" baseline="0" dirty="0">
                <a:solidFill>
                  <a:schemeClr val="tx2"/>
                </a:solidFill>
                <a:latin typeface="Arial" panose="020B0604020202020204" pitchFamily="34" charset="0"/>
              </a:rPr>
              <a:t>Reaction Rate Sensitivity to Temperature Changes</a:t>
            </a:r>
            <a:endParaRPr lang="en-US" dirty="0"/>
          </a:p>
        </p:txBody>
      </p:sp>
      <p:pic>
        <p:nvPicPr>
          <p:cNvPr id="189471" name="Picture 31">
            <a:extLst>
              <a:ext uri="{FF2B5EF4-FFF2-40B4-BE49-F238E27FC236}">
                <a16:creationId xmlns:a16="http://schemas.microsoft.com/office/drawing/2014/main" id="{1D5D3A9C-F574-96F0-A07C-904555D5CD2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80433" y="1967971"/>
            <a:ext cx="4968727" cy="4043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7">
            <a:extLst>
              <a:ext uri="{FF2B5EF4-FFF2-40B4-BE49-F238E27FC236}">
                <a16:creationId xmlns:a16="http://schemas.microsoft.com/office/drawing/2014/main" id="{E7CFF89C-9D8C-20B1-AF9E-DBB3D349F071}"/>
              </a:ext>
            </a:extLst>
          </p:cNvPr>
          <p:cNvSpPr>
            <a:spLocks noGrp="1"/>
          </p:cNvSpPr>
          <p:nvPr>
            <p:ph type="sldNum" sz="quarter" idx="12"/>
          </p:nvPr>
        </p:nvSpPr>
        <p:spPr/>
        <p:txBody>
          <a:bodyPr/>
          <a:lstStyle/>
          <a:p>
            <a:fld id="{A17ABC50-AA74-47C1-8C18-3033F184D87E}" type="slidenum">
              <a:rPr lang="en-US" altLang="zh-CN"/>
              <a:pPr/>
              <a:t>34</a:t>
            </a:fld>
            <a:endParaRPr lang="en-US" altLang="zh-CN" dirty="0"/>
          </a:p>
        </p:txBody>
      </p:sp>
      <p:sp>
        <p:nvSpPr>
          <p:cNvPr id="189453" name="Rectangle 13">
            <a:extLst>
              <a:ext uri="{FF2B5EF4-FFF2-40B4-BE49-F238E27FC236}">
                <a16:creationId xmlns:a16="http://schemas.microsoft.com/office/drawing/2014/main" id="{AC22DDE2-852E-A0C1-9AAD-D7DEE27D45A1}"/>
              </a:ext>
            </a:extLst>
          </p:cNvPr>
          <p:cNvSpPr>
            <a:spLocks noGrp="1" noChangeArrowheads="1"/>
          </p:cNvSpPr>
          <p:nvPr>
            <p:ph type="body" sz="half" idx="4294967295"/>
          </p:nvPr>
        </p:nvSpPr>
        <p:spPr>
          <a:xfrm>
            <a:off x="412282" y="1382221"/>
            <a:ext cx="5765800" cy="441853"/>
          </a:xfrm>
          <a:noFill/>
          <a:ln/>
        </p:spPr>
        <p:txBody>
          <a:bodyPr/>
          <a:lstStyle/>
          <a:p>
            <a:pPr>
              <a:buFontTx/>
              <a:buNone/>
            </a:pPr>
            <a:r>
              <a:rPr lang="en-US" altLang="en-US" sz="1800" dirty="0">
                <a:latin typeface="Arial" panose="020B0604020202020204" pitchFamily="34" charset="0"/>
              </a:rPr>
              <a:t>Temperature sensitivity measured by activation energy</a:t>
            </a:r>
          </a:p>
        </p:txBody>
      </p:sp>
      <p:pic>
        <p:nvPicPr>
          <p:cNvPr id="189452" name="Picture 12">
            <a:extLst>
              <a:ext uri="{FF2B5EF4-FFF2-40B4-BE49-F238E27FC236}">
                <a16:creationId xmlns:a16="http://schemas.microsoft.com/office/drawing/2014/main" id="{4D65D886-7643-3031-89B0-9DD4DD5CB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378075"/>
            <a:ext cx="4000500" cy="3646488"/>
          </a:xfrm>
          <a:prstGeom prst="rect">
            <a:avLst/>
          </a:prstGeom>
          <a:noFill/>
          <a:extLst>
            <a:ext uri="{909E8E84-426E-40DD-AFC4-6F175D3DCCD1}">
              <a14:hiddenFill xmlns:a14="http://schemas.microsoft.com/office/drawing/2010/main">
                <a:solidFill>
                  <a:srgbClr val="FFFFFF"/>
                </a:solidFill>
              </a14:hiddenFill>
            </a:ext>
          </a:extLst>
        </p:spPr>
      </p:pic>
      <p:sp>
        <p:nvSpPr>
          <p:cNvPr id="189445" name="Text Box 5">
            <a:extLst>
              <a:ext uri="{FF2B5EF4-FFF2-40B4-BE49-F238E27FC236}">
                <a16:creationId xmlns:a16="http://schemas.microsoft.com/office/drawing/2014/main" id="{F9223096-E0F2-B54D-E8A8-E96B02079201}"/>
              </a:ext>
            </a:extLst>
          </p:cNvPr>
          <p:cNvSpPr txBox="1">
            <a:spLocks noChangeArrowheads="1"/>
          </p:cNvSpPr>
          <p:nvPr/>
        </p:nvSpPr>
        <p:spPr bwMode="auto">
          <a:xfrm>
            <a:off x="2692400" y="6191251"/>
            <a:ext cx="39878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kumimoji="0" lang="en-US" altLang="en-US" sz="1600" b="0" baseline="0" dirty="0">
                <a:latin typeface="Arial" panose="020B0604020202020204" pitchFamily="34" charset="0"/>
              </a:rPr>
              <a:t>Stoichiometric H</a:t>
            </a:r>
            <a:r>
              <a:rPr kumimoji="0" lang="en-US" altLang="en-US" sz="1600" b="0" baseline="-25000" dirty="0">
                <a:latin typeface="Arial" panose="020B0604020202020204" pitchFamily="34" charset="0"/>
              </a:rPr>
              <a:t>2</a:t>
            </a:r>
            <a:r>
              <a:rPr kumimoji="0" lang="en-US" altLang="en-US" sz="1600" b="0" baseline="0" dirty="0">
                <a:latin typeface="Arial" panose="020B0604020202020204" pitchFamily="34" charset="0"/>
              </a:rPr>
              <a:t>-Air, Browne et al 2005</a:t>
            </a:r>
          </a:p>
        </p:txBody>
      </p:sp>
      <p:sp>
        <p:nvSpPr>
          <p:cNvPr id="5" name="TextBox 4">
            <a:extLst>
              <a:ext uri="{FF2B5EF4-FFF2-40B4-BE49-F238E27FC236}">
                <a16:creationId xmlns:a16="http://schemas.microsoft.com/office/drawing/2014/main" id="{AF6C5F27-4B5D-9B35-F58B-386E0310B262}"/>
              </a:ext>
            </a:extLst>
          </p:cNvPr>
          <p:cNvSpPr txBox="1"/>
          <p:nvPr/>
        </p:nvSpPr>
        <p:spPr>
          <a:xfrm>
            <a:off x="1234017" y="2029367"/>
            <a:ext cx="1758950" cy="369332"/>
          </a:xfrm>
          <a:prstGeom prst="rect">
            <a:avLst/>
          </a:prstGeom>
          <a:noFill/>
        </p:spPr>
        <p:txBody>
          <a:bodyPr wrap="square">
            <a:spAutoFit/>
          </a:bodyPr>
          <a:lstStyle/>
          <a:p>
            <a:pPr eaLnBrk="0" hangingPunct="0">
              <a:spcBef>
                <a:spcPct val="20000"/>
              </a:spcBef>
            </a:pPr>
            <a:r>
              <a:rPr kumimoji="0" lang="en-US" altLang="en-US" sz="1800" b="0" baseline="0" dirty="0">
                <a:latin typeface="Arial" panose="020B0604020202020204" pitchFamily="34" charset="0"/>
              </a:rPr>
              <a:t>Induction Time </a:t>
            </a:r>
          </a:p>
        </p:txBody>
      </p:sp>
      <p:sp>
        <p:nvSpPr>
          <p:cNvPr id="7" name="TextBox 6">
            <a:extLst>
              <a:ext uri="{FF2B5EF4-FFF2-40B4-BE49-F238E27FC236}">
                <a16:creationId xmlns:a16="http://schemas.microsoft.com/office/drawing/2014/main" id="{0F2E7755-B763-6CDF-00DB-7D1A0967F049}"/>
              </a:ext>
            </a:extLst>
          </p:cNvPr>
          <p:cNvSpPr txBox="1"/>
          <p:nvPr/>
        </p:nvSpPr>
        <p:spPr>
          <a:xfrm>
            <a:off x="1115483" y="4323834"/>
            <a:ext cx="2106083" cy="369332"/>
          </a:xfrm>
          <a:prstGeom prst="rect">
            <a:avLst/>
          </a:prstGeom>
          <a:noFill/>
        </p:spPr>
        <p:txBody>
          <a:bodyPr wrap="square">
            <a:spAutoFit/>
          </a:bodyPr>
          <a:lstStyle/>
          <a:p>
            <a:r>
              <a:rPr kumimoji="0" lang="en-US" altLang="en-US" sz="1800" b="0" baseline="0" dirty="0">
                <a:latin typeface="Arial" panose="020B0604020202020204" pitchFamily="34" charset="0"/>
              </a:rPr>
              <a:t>Energy Pulse Time</a:t>
            </a: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D9268A3-E8A6-A9B7-40A5-626B0B7178F4}"/>
                  </a:ext>
                </a:extLst>
              </p:cNvPr>
              <p:cNvSpPr txBox="1"/>
              <p:nvPr/>
            </p:nvSpPr>
            <p:spPr>
              <a:xfrm>
                <a:off x="6418612" y="1347848"/>
                <a:ext cx="1817229"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𝜗</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𝑎</m:t>
                              </m:r>
                            </m:sub>
                          </m:sSub>
                        </m:num>
                        <m:den>
                          <m:r>
                            <a:rPr lang="en-US" b="0" i="1" smtClean="0">
                              <a:latin typeface="Cambria Math" panose="02040503050406030204" pitchFamily="18" charset="0"/>
                            </a:rPr>
                            <m:t>𝑅𝑇</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𝑇</m:t>
                          </m:r>
                        </m:num>
                        <m:den>
                          <m:r>
                            <a:rPr lang="en-US" b="0" i="1" smtClean="0">
                              <a:latin typeface="Cambria Math" panose="02040503050406030204" pitchFamily="18" charset="0"/>
                              <a:ea typeface="Cambria Math" panose="02040503050406030204" pitchFamily="18" charset="0"/>
                            </a:rPr>
                            <m:t>𝜏</m:t>
                          </m:r>
                        </m:den>
                      </m:f>
                      <m:f>
                        <m:fPr>
                          <m:ctrlPr>
                            <a:rPr lang="en-US" b="0" i="1" smtClean="0">
                              <a:latin typeface="Cambria Math" panose="02040503050406030204" pitchFamily="18" charset="0"/>
                            </a:rPr>
                          </m:ctrlPr>
                        </m:fPr>
                        <m:num>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𝜏</m:t>
                          </m:r>
                        </m:num>
                        <m:den>
                          <m:r>
                            <a:rPr lang="en-US" b="0" i="1" smtClean="0">
                              <a:latin typeface="Cambria Math" panose="02040503050406030204" pitchFamily="18" charset="0"/>
                            </a:rPr>
                            <m:t>𝑑𝑇</m:t>
                          </m:r>
                        </m:den>
                      </m:f>
                      <m:r>
                        <a:rPr lang="en-US" b="0" i="1" smtClean="0">
                          <a:latin typeface="Cambria Math" panose="02040503050406030204" pitchFamily="18" charset="0"/>
                        </a:rPr>
                        <m:t> </m:t>
                      </m:r>
                    </m:oMath>
                  </m:oMathPara>
                </a14:m>
                <a:endParaRPr lang="en-US" dirty="0"/>
              </a:p>
            </p:txBody>
          </p:sp>
        </mc:Choice>
        <mc:Fallback xmlns="">
          <p:sp>
            <p:nvSpPr>
              <p:cNvPr id="8" name="TextBox 7">
                <a:extLst>
                  <a:ext uri="{FF2B5EF4-FFF2-40B4-BE49-F238E27FC236}">
                    <a16:creationId xmlns:a16="http://schemas.microsoft.com/office/drawing/2014/main" id="{AD9268A3-E8A6-A9B7-40A5-626B0B7178F4}"/>
                  </a:ext>
                </a:extLst>
              </p:cNvPr>
              <p:cNvSpPr txBox="1">
                <a:spLocks noRot="1" noChangeAspect="1" noMove="1" noResize="1" noEditPoints="1" noAdjustHandles="1" noChangeArrowheads="1" noChangeShapeType="1" noTextEdit="1"/>
              </p:cNvSpPr>
              <p:nvPr/>
            </p:nvSpPr>
            <p:spPr>
              <a:xfrm>
                <a:off x="6418612" y="1347848"/>
                <a:ext cx="1817229" cy="525978"/>
              </a:xfrm>
              <a:prstGeom prst="rect">
                <a:avLst/>
              </a:prstGeom>
              <a:blipFill>
                <a:blip r:embed="rId5"/>
                <a:stretch>
                  <a:fillRect/>
                </a:stretch>
              </a:blipFill>
            </p:spPr>
            <p:txBody>
              <a:bodyPr/>
              <a:lstStyle/>
              <a:p>
                <a:r>
                  <a:rPr lang="en-US">
                    <a:noFill/>
                  </a:rPr>
                  <a:t> </a:t>
                </a:r>
              </a:p>
            </p:txBody>
          </p:sp>
        </mc:Fallback>
      </mc:AlternateContent>
      <p:sp>
        <p:nvSpPr>
          <p:cNvPr id="9" name="Date Placeholder 8">
            <a:extLst>
              <a:ext uri="{FF2B5EF4-FFF2-40B4-BE49-F238E27FC236}">
                <a16:creationId xmlns:a16="http://schemas.microsoft.com/office/drawing/2014/main" id="{7BCD10DC-45C5-5777-2CB4-DB1C20A2BF50}"/>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4D4C8-DB95-59DD-7154-61A683A2BAE7}"/>
              </a:ext>
            </a:extLst>
          </p:cNvPr>
          <p:cNvSpPr>
            <a:spLocks noGrp="1"/>
          </p:cNvSpPr>
          <p:nvPr>
            <p:ph type="title"/>
          </p:nvPr>
        </p:nvSpPr>
        <p:spPr>
          <a:xfrm>
            <a:off x="457200" y="274638"/>
            <a:ext cx="8229600" cy="826029"/>
          </a:xfrm>
        </p:spPr>
        <p:txBody>
          <a:bodyPr/>
          <a:lstStyle/>
          <a:p>
            <a:r>
              <a:rPr lang="en-US" sz="4000" dirty="0"/>
              <a:t>Nondimensional Figures of Merit</a:t>
            </a:r>
          </a:p>
        </p:txBody>
      </p:sp>
      <p:sp>
        <p:nvSpPr>
          <p:cNvPr id="4" name="Slide Number Placeholder 6">
            <a:extLst>
              <a:ext uri="{FF2B5EF4-FFF2-40B4-BE49-F238E27FC236}">
                <a16:creationId xmlns:a16="http://schemas.microsoft.com/office/drawing/2014/main" id="{4B1F0E47-5DE7-AABD-E819-AFAE2A8A8C72}"/>
              </a:ext>
            </a:extLst>
          </p:cNvPr>
          <p:cNvSpPr>
            <a:spLocks noGrp="1"/>
          </p:cNvSpPr>
          <p:nvPr>
            <p:ph type="sldNum" sz="quarter" idx="12"/>
          </p:nvPr>
        </p:nvSpPr>
        <p:spPr/>
        <p:txBody>
          <a:bodyPr/>
          <a:lstStyle/>
          <a:p>
            <a:fld id="{E5C6BD5D-E706-4DA4-B9DF-5C3E71B9C7D8}" type="slidenum">
              <a:rPr lang="en-US" altLang="zh-CN"/>
              <a:pPr/>
              <a:t>35</a:t>
            </a:fld>
            <a:endParaRPr lang="en-US" altLang="zh-CN" dirty="0"/>
          </a:p>
        </p:txBody>
      </p:sp>
      <p:pic>
        <p:nvPicPr>
          <p:cNvPr id="259118" name="Picture 46">
            <a:extLst>
              <a:ext uri="{FF2B5EF4-FFF2-40B4-BE49-F238E27FC236}">
                <a16:creationId xmlns:a16="http://schemas.microsoft.com/office/drawing/2014/main" id="{513C6F83-5717-0923-7FEA-EB8F84706C29}"/>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580063" y="1544638"/>
            <a:ext cx="3563937"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9076" name="Rectangle 4">
            <a:extLst>
              <a:ext uri="{FF2B5EF4-FFF2-40B4-BE49-F238E27FC236}">
                <a16:creationId xmlns:a16="http://schemas.microsoft.com/office/drawing/2014/main" id="{0D1BDD2B-CFC9-47D2-E806-46B1329446DB}"/>
              </a:ext>
            </a:extLst>
          </p:cNvPr>
          <p:cNvSpPr>
            <a:spLocks noChangeArrowheads="1"/>
          </p:cNvSpPr>
          <p:nvPr/>
        </p:nvSpPr>
        <p:spPr bwMode="auto">
          <a:xfrm>
            <a:off x="4516966" y="5763683"/>
            <a:ext cx="3132667"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solidFill>
                  <a:srgbClr val="99CC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0" hangingPunct="0">
              <a:spcBef>
                <a:spcPct val="20000"/>
              </a:spcBef>
              <a:buClr>
                <a:schemeClr val="accent2"/>
              </a:buClr>
              <a:buSzPct val="80000"/>
              <a:buFont typeface="Wingdings" panose="05000000000000000000" pitchFamily="2" charset="2"/>
              <a:buNone/>
            </a:pPr>
            <a:r>
              <a:rPr lang="en-US" altLang="zh-CN" sz="1200" baseline="0" dirty="0">
                <a:latin typeface="Arial" panose="020B0604020202020204" pitchFamily="34" charset="0"/>
              </a:rPr>
              <a:t>Browne et. al,, 2005, Liang et. al, 2006</a:t>
            </a:r>
            <a:endParaRPr lang="zh-CN" altLang="zh-CN" sz="1200" baseline="0" dirty="0">
              <a:latin typeface="Arial" panose="020B0604020202020204" pitchFamily="34" charset="0"/>
            </a:endParaRPr>
          </a:p>
        </p:txBody>
      </p:sp>
      <p:sp>
        <p:nvSpPr>
          <p:cNvPr id="259094" name="Text Box 22">
            <a:extLst>
              <a:ext uri="{FF2B5EF4-FFF2-40B4-BE49-F238E27FC236}">
                <a16:creationId xmlns:a16="http://schemas.microsoft.com/office/drawing/2014/main" id="{49FE31AC-A007-EAAF-8F60-246A8DF1D17B}"/>
              </a:ext>
            </a:extLst>
          </p:cNvPr>
          <p:cNvSpPr txBox="1">
            <a:spLocks noChangeArrowheads="1"/>
          </p:cNvSpPr>
          <p:nvPr/>
        </p:nvSpPr>
        <p:spPr bwMode="auto">
          <a:xfrm>
            <a:off x="745067" y="1159936"/>
            <a:ext cx="2302931" cy="338554"/>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kumimoji="0" lang="en-US" altLang="en-US" sz="1600" b="0" baseline="0" dirty="0">
                <a:solidFill>
                  <a:schemeClr val="accent2"/>
                </a:solidFill>
                <a:latin typeface="Arial" panose="020B0604020202020204" pitchFamily="34" charset="0"/>
              </a:rPr>
              <a:t>Extended second limit</a:t>
            </a:r>
            <a:endParaRPr kumimoji="0" lang="en-US" altLang="en-US" sz="1400" baseline="0" dirty="0">
              <a:solidFill>
                <a:srgbClr val="FF9900"/>
              </a:solidFill>
              <a:latin typeface="Arial" panose="020B0604020202020204" pitchFamily="34" charset="0"/>
            </a:endParaRPr>
          </a:p>
        </p:txBody>
      </p:sp>
      <p:grpSp>
        <p:nvGrpSpPr>
          <p:cNvPr id="259159" name="Group 87">
            <a:extLst>
              <a:ext uri="{FF2B5EF4-FFF2-40B4-BE49-F238E27FC236}">
                <a16:creationId xmlns:a16="http://schemas.microsoft.com/office/drawing/2014/main" id="{C09357B2-3383-B6F8-8C85-FF8DFA888E67}"/>
              </a:ext>
            </a:extLst>
          </p:cNvPr>
          <p:cNvGrpSpPr>
            <a:grpSpLocks/>
          </p:cNvGrpSpPr>
          <p:nvPr/>
        </p:nvGrpSpPr>
        <p:grpSpPr bwMode="auto">
          <a:xfrm>
            <a:off x="667279" y="1904471"/>
            <a:ext cx="3810000" cy="3779837"/>
            <a:chOff x="431" y="1344"/>
            <a:chExt cx="2400" cy="2381"/>
          </a:xfrm>
        </p:grpSpPr>
        <p:pic>
          <p:nvPicPr>
            <p:cNvPr id="259116" name="Picture 44">
              <a:extLst>
                <a:ext uri="{FF2B5EF4-FFF2-40B4-BE49-F238E27FC236}">
                  <a16:creationId xmlns:a16="http://schemas.microsoft.com/office/drawing/2014/main" id="{71A61C42-A5D5-36E4-B3E8-276228A3E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 y="1344"/>
              <a:ext cx="2400" cy="2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9142" name="Oval 70">
              <a:extLst>
                <a:ext uri="{FF2B5EF4-FFF2-40B4-BE49-F238E27FC236}">
                  <a16:creationId xmlns:a16="http://schemas.microsoft.com/office/drawing/2014/main" id="{9CAEC347-9C53-F928-8334-83DA06E258B0}"/>
                </a:ext>
              </a:extLst>
            </p:cNvPr>
            <p:cNvSpPr>
              <a:spLocks noChangeArrowheads="1"/>
            </p:cNvSpPr>
            <p:nvPr/>
          </p:nvSpPr>
          <p:spPr bwMode="auto">
            <a:xfrm>
              <a:off x="1927" y="3067"/>
              <a:ext cx="54" cy="5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9143" name="Oval 71">
              <a:extLst>
                <a:ext uri="{FF2B5EF4-FFF2-40B4-BE49-F238E27FC236}">
                  <a16:creationId xmlns:a16="http://schemas.microsoft.com/office/drawing/2014/main" id="{6B9F543A-6ACD-E640-30B3-E8109D8A1A0B}"/>
                </a:ext>
              </a:extLst>
            </p:cNvPr>
            <p:cNvSpPr>
              <a:spLocks noChangeArrowheads="1"/>
            </p:cNvSpPr>
            <p:nvPr/>
          </p:nvSpPr>
          <p:spPr bwMode="auto">
            <a:xfrm>
              <a:off x="1429" y="2432"/>
              <a:ext cx="54" cy="5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9144" name="Text Box 72">
              <a:extLst>
                <a:ext uri="{FF2B5EF4-FFF2-40B4-BE49-F238E27FC236}">
                  <a16:creationId xmlns:a16="http://schemas.microsoft.com/office/drawing/2014/main" id="{4AE9874F-BB61-5BCF-1F0C-D410CCDEB6E1}"/>
                </a:ext>
              </a:extLst>
            </p:cNvPr>
            <p:cNvSpPr txBox="1">
              <a:spLocks noChangeArrowheads="1"/>
            </p:cNvSpPr>
            <p:nvPr/>
          </p:nvSpPr>
          <p:spPr bwMode="auto">
            <a:xfrm>
              <a:off x="1973" y="3067"/>
              <a:ext cx="331"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dirty="0">
                  <a:latin typeface="Arial" panose="020B0604020202020204" pitchFamily="34" charset="0"/>
                </a:rPr>
                <a:t>U</a:t>
              </a:r>
              <a:r>
                <a:rPr lang="en-US" altLang="en-US" sz="1200" baseline="-25000" dirty="0">
                  <a:latin typeface="Arial" panose="020B0604020202020204" pitchFamily="34" charset="0"/>
                </a:rPr>
                <a:t>CJ</a:t>
              </a:r>
            </a:p>
          </p:txBody>
        </p:sp>
        <p:sp>
          <p:nvSpPr>
            <p:cNvPr id="259145" name="Text Box 73">
              <a:extLst>
                <a:ext uri="{FF2B5EF4-FFF2-40B4-BE49-F238E27FC236}">
                  <a16:creationId xmlns:a16="http://schemas.microsoft.com/office/drawing/2014/main" id="{79CE3BE2-24A1-464E-C134-3DF80E168AA8}"/>
                </a:ext>
              </a:extLst>
            </p:cNvPr>
            <p:cNvSpPr txBox="1">
              <a:spLocks noChangeArrowheads="1"/>
            </p:cNvSpPr>
            <p:nvPr/>
          </p:nvSpPr>
          <p:spPr bwMode="auto">
            <a:xfrm>
              <a:off x="1036" y="2544"/>
              <a:ext cx="48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dirty="0">
                  <a:latin typeface="Arial" panose="020B0604020202020204" pitchFamily="34" charset="0"/>
                </a:rPr>
                <a:t>0.8U</a:t>
              </a:r>
              <a:r>
                <a:rPr lang="en-US" altLang="en-US" sz="1200" baseline="-25000" dirty="0">
                  <a:latin typeface="Arial" panose="020B0604020202020204" pitchFamily="34" charset="0"/>
                </a:rPr>
                <a:t>CJ</a:t>
              </a:r>
            </a:p>
          </p:txBody>
        </p:sp>
        <p:sp>
          <p:nvSpPr>
            <p:cNvPr id="259147" name="Oval 75">
              <a:extLst>
                <a:ext uri="{FF2B5EF4-FFF2-40B4-BE49-F238E27FC236}">
                  <a16:creationId xmlns:a16="http://schemas.microsoft.com/office/drawing/2014/main" id="{8547A594-40BE-3DB9-318A-094EFDFF380C}"/>
                </a:ext>
              </a:extLst>
            </p:cNvPr>
            <p:cNvSpPr>
              <a:spLocks noChangeArrowheads="1"/>
            </p:cNvSpPr>
            <p:nvPr/>
          </p:nvSpPr>
          <p:spPr bwMode="auto">
            <a:xfrm>
              <a:off x="1827" y="2840"/>
              <a:ext cx="54" cy="5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9148" name="Oval 76">
              <a:extLst>
                <a:ext uri="{FF2B5EF4-FFF2-40B4-BE49-F238E27FC236}">
                  <a16:creationId xmlns:a16="http://schemas.microsoft.com/office/drawing/2014/main" id="{90009E73-70D6-CD7D-9A57-476F41FB6ED5}"/>
                </a:ext>
              </a:extLst>
            </p:cNvPr>
            <p:cNvSpPr>
              <a:spLocks noChangeArrowheads="1"/>
            </p:cNvSpPr>
            <p:nvPr/>
          </p:nvSpPr>
          <p:spPr bwMode="auto">
            <a:xfrm>
              <a:off x="1768" y="2727"/>
              <a:ext cx="54" cy="5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9149" name="Oval 77">
              <a:extLst>
                <a:ext uri="{FF2B5EF4-FFF2-40B4-BE49-F238E27FC236}">
                  <a16:creationId xmlns:a16="http://schemas.microsoft.com/office/drawing/2014/main" id="{FEB7E5F9-DB63-6F81-E70A-C95849648EE8}"/>
                </a:ext>
              </a:extLst>
            </p:cNvPr>
            <p:cNvSpPr>
              <a:spLocks noChangeArrowheads="1"/>
            </p:cNvSpPr>
            <p:nvPr/>
          </p:nvSpPr>
          <p:spPr bwMode="auto">
            <a:xfrm>
              <a:off x="1701" y="2614"/>
              <a:ext cx="54" cy="5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9150" name="Oval 78">
              <a:extLst>
                <a:ext uri="{FF2B5EF4-FFF2-40B4-BE49-F238E27FC236}">
                  <a16:creationId xmlns:a16="http://schemas.microsoft.com/office/drawing/2014/main" id="{D87955AC-4082-88BF-416B-6E07FB9701B5}"/>
                </a:ext>
              </a:extLst>
            </p:cNvPr>
            <p:cNvSpPr>
              <a:spLocks noChangeArrowheads="1"/>
            </p:cNvSpPr>
            <p:nvPr/>
          </p:nvSpPr>
          <p:spPr bwMode="auto">
            <a:xfrm>
              <a:off x="1655" y="2523"/>
              <a:ext cx="54" cy="5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9151" name="Oval 79">
              <a:extLst>
                <a:ext uri="{FF2B5EF4-FFF2-40B4-BE49-F238E27FC236}">
                  <a16:creationId xmlns:a16="http://schemas.microsoft.com/office/drawing/2014/main" id="{55287703-018F-04DC-7510-9B230D9A9256}"/>
                </a:ext>
              </a:extLst>
            </p:cNvPr>
            <p:cNvSpPr>
              <a:spLocks noChangeArrowheads="1"/>
            </p:cNvSpPr>
            <p:nvPr/>
          </p:nvSpPr>
          <p:spPr bwMode="auto">
            <a:xfrm>
              <a:off x="1565" y="2432"/>
              <a:ext cx="54" cy="5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9158" name="Oval 86">
              <a:extLst>
                <a:ext uri="{FF2B5EF4-FFF2-40B4-BE49-F238E27FC236}">
                  <a16:creationId xmlns:a16="http://schemas.microsoft.com/office/drawing/2014/main" id="{A3D1C0CD-DBCA-CBF1-6CA6-E51E44B8B83A}"/>
                </a:ext>
              </a:extLst>
            </p:cNvPr>
            <p:cNvSpPr>
              <a:spLocks noChangeArrowheads="1"/>
            </p:cNvSpPr>
            <p:nvPr/>
          </p:nvSpPr>
          <p:spPr bwMode="auto">
            <a:xfrm>
              <a:off x="1874" y="2931"/>
              <a:ext cx="54" cy="5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259095" name="Line 23">
            <a:extLst>
              <a:ext uri="{FF2B5EF4-FFF2-40B4-BE49-F238E27FC236}">
                <a16:creationId xmlns:a16="http://schemas.microsoft.com/office/drawing/2014/main" id="{3320C521-7415-CACA-00FF-8C8912446850}"/>
              </a:ext>
            </a:extLst>
          </p:cNvPr>
          <p:cNvSpPr>
            <a:spLocks noChangeShapeType="1"/>
          </p:cNvSpPr>
          <p:nvPr/>
        </p:nvSpPr>
        <p:spPr bwMode="auto">
          <a:xfrm>
            <a:off x="2034116" y="1472671"/>
            <a:ext cx="792163" cy="1081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3" name="Date Placeholder 2">
            <a:extLst>
              <a:ext uri="{FF2B5EF4-FFF2-40B4-BE49-F238E27FC236}">
                <a16:creationId xmlns:a16="http://schemas.microsoft.com/office/drawing/2014/main" id="{E8F99EDB-1104-ECB9-ED9C-44DA7EFE9648}"/>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EC4C-3771-8862-FD12-17BEB3015EBC}"/>
              </a:ext>
            </a:extLst>
          </p:cNvPr>
          <p:cNvSpPr>
            <a:spLocks noGrp="1"/>
          </p:cNvSpPr>
          <p:nvPr>
            <p:ph type="title"/>
          </p:nvPr>
        </p:nvSpPr>
        <p:spPr>
          <a:xfrm>
            <a:off x="211282" y="108383"/>
            <a:ext cx="8645236" cy="734765"/>
          </a:xfrm>
        </p:spPr>
        <p:txBody>
          <a:bodyPr/>
          <a:lstStyle/>
          <a:p>
            <a:r>
              <a:rPr lang="en-US" sz="3600" dirty="0"/>
              <a:t>Effect of shock curvature</a:t>
            </a:r>
          </a:p>
        </p:txBody>
      </p:sp>
      <p:sp>
        <p:nvSpPr>
          <p:cNvPr id="3" name="Date Placeholder 2">
            <a:extLst>
              <a:ext uri="{FF2B5EF4-FFF2-40B4-BE49-F238E27FC236}">
                <a16:creationId xmlns:a16="http://schemas.microsoft.com/office/drawing/2014/main" id="{F383F3C3-E0D7-29FA-344D-6299D8E0C9FD}"/>
              </a:ext>
            </a:extLst>
          </p:cNvPr>
          <p:cNvSpPr>
            <a:spLocks noGrp="1"/>
          </p:cNvSpPr>
          <p:nvPr>
            <p:ph type="dt" sz="half" idx="10"/>
          </p:nvPr>
        </p:nvSpPr>
        <p:spPr/>
        <p:txBody>
          <a:bodyPr/>
          <a:lstStyle/>
          <a:p>
            <a:pPr>
              <a:defRPr/>
            </a:pPr>
            <a:r>
              <a:rPr lang="en-US" altLang="en-US"/>
              <a:t>10/4/2023</a:t>
            </a:r>
            <a:endParaRPr lang="en-US" altLang="en-US" dirty="0"/>
          </a:p>
        </p:txBody>
      </p:sp>
      <p:sp>
        <p:nvSpPr>
          <p:cNvPr id="4" name="Slide Number Placeholder 3">
            <a:extLst>
              <a:ext uri="{FF2B5EF4-FFF2-40B4-BE49-F238E27FC236}">
                <a16:creationId xmlns:a16="http://schemas.microsoft.com/office/drawing/2014/main" id="{D923B6D9-8D2D-166E-6178-6936491CA63E}"/>
              </a:ext>
            </a:extLst>
          </p:cNvPr>
          <p:cNvSpPr>
            <a:spLocks noGrp="1"/>
          </p:cNvSpPr>
          <p:nvPr>
            <p:ph type="sldNum" sz="quarter" idx="12"/>
          </p:nvPr>
        </p:nvSpPr>
        <p:spPr/>
        <p:txBody>
          <a:bodyPr/>
          <a:lstStyle/>
          <a:p>
            <a:fld id="{20AD227F-FEAE-4169-B7F6-86B2E1074B13}" type="slidenum">
              <a:rPr lang="en-US" altLang="en-US" smtClean="0"/>
              <a:pPr/>
              <a:t>36</a:t>
            </a:fld>
            <a:endParaRPr lang="en-US" altLang="en-US" dirty="0"/>
          </a:p>
        </p:txBody>
      </p:sp>
      <p:pic>
        <p:nvPicPr>
          <p:cNvPr id="5" name="Picture 4">
            <a:extLst>
              <a:ext uri="{FF2B5EF4-FFF2-40B4-BE49-F238E27FC236}">
                <a16:creationId xmlns:a16="http://schemas.microsoft.com/office/drawing/2014/main" id="{A53272C7-61B4-0AD1-F36A-829784F25DF5}"/>
              </a:ext>
            </a:extLst>
          </p:cNvPr>
          <p:cNvPicPr>
            <a:picLocks noChangeAspect="1"/>
          </p:cNvPicPr>
          <p:nvPr/>
        </p:nvPicPr>
        <p:blipFill rotWithShape="1">
          <a:blip r:embed="rId2"/>
          <a:srcRect l="53577" t="21987" r="14904" b="23471"/>
          <a:stretch/>
        </p:blipFill>
        <p:spPr>
          <a:xfrm flipH="1">
            <a:off x="1270002" y="1845734"/>
            <a:ext cx="2011680" cy="2560320"/>
          </a:xfrm>
          <a:prstGeom prst="rect">
            <a:avLst/>
          </a:prstGeom>
        </p:spPr>
      </p:pic>
      <p:sp>
        <p:nvSpPr>
          <p:cNvPr id="6" name="TextBox 5">
            <a:extLst>
              <a:ext uri="{FF2B5EF4-FFF2-40B4-BE49-F238E27FC236}">
                <a16:creationId xmlns:a16="http://schemas.microsoft.com/office/drawing/2014/main" id="{1F8A03C6-A078-FB9B-DDEC-843C5B3A2AAD}"/>
              </a:ext>
            </a:extLst>
          </p:cNvPr>
          <p:cNvSpPr txBox="1"/>
          <p:nvPr/>
        </p:nvSpPr>
        <p:spPr>
          <a:xfrm>
            <a:off x="1312334" y="1371601"/>
            <a:ext cx="1428596" cy="369332"/>
          </a:xfrm>
          <a:prstGeom prst="rect">
            <a:avLst/>
          </a:prstGeom>
          <a:noFill/>
        </p:spPr>
        <p:txBody>
          <a:bodyPr wrap="none" rtlCol="0">
            <a:spAutoFit/>
          </a:bodyPr>
          <a:lstStyle/>
          <a:p>
            <a:r>
              <a:rPr lang="en-US" dirty="0"/>
              <a:t>Shock wave</a:t>
            </a:r>
          </a:p>
        </p:txBody>
      </p:sp>
      <p:sp>
        <p:nvSpPr>
          <p:cNvPr id="7" name="Rectangle 6">
            <a:extLst>
              <a:ext uri="{FF2B5EF4-FFF2-40B4-BE49-F238E27FC236}">
                <a16:creationId xmlns:a16="http://schemas.microsoft.com/office/drawing/2014/main" id="{09DC7A6D-5A25-A65D-9F5D-2B1A06B97DE1}"/>
              </a:ext>
            </a:extLst>
          </p:cNvPr>
          <p:cNvSpPr/>
          <p:nvPr/>
        </p:nvSpPr>
        <p:spPr bwMode="auto">
          <a:xfrm>
            <a:off x="1684866" y="2413000"/>
            <a:ext cx="237067" cy="2540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07774204-1680-F203-E640-7F68C890E53B}"/>
              </a:ext>
            </a:extLst>
          </p:cNvPr>
          <p:cNvPicPr>
            <a:picLocks noChangeAspect="1"/>
          </p:cNvPicPr>
          <p:nvPr/>
        </p:nvPicPr>
        <p:blipFill>
          <a:blip r:embed="rId3"/>
          <a:stretch>
            <a:fillRect/>
          </a:stretch>
        </p:blipFill>
        <p:spPr>
          <a:xfrm>
            <a:off x="5757655" y="1679120"/>
            <a:ext cx="2497346" cy="1682147"/>
          </a:xfrm>
          <a:prstGeom prst="rect">
            <a:avLst/>
          </a:prstGeom>
        </p:spPr>
      </p:pic>
      <p:sp>
        <p:nvSpPr>
          <p:cNvPr id="12" name="TextBox 11">
            <a:extLst>
              <a:ext uri="{FF2B5EF4-FFF2-40B4-BE49-F238E27FC236}">
                <a16:creationId xmlns:a16="http://schemas.microsoft.com/office/drawing/2014/main" id="{2E595B34-25FD-69A1-BA6D-E72F98EDE47F}"/>
              </a:ext>
            </a:extLst>
          </p:cNvPr>
          <p:cNvSpPr txBox="1"/>
          <p:nvPr/>
        </p:nvSpPr>
        <p:spPr>
          <a:xfrm>
            <a:off x="3716868" y="1803400"/>
            <a:ext cx="1800493" cy="369332"/>
          </a:xfrm>
          <a:prstGeom prst="rect">
            <a:avLst/>
          </a:prstGeom>
          <a:noFill/>
        </p:spPr>
        <p:txBody>
          <a:bodyPr wrap="none" rtlCol="0">
            <a:spAutoFit/>
          </a:bodyPr>
          <a:lstStyle/>
          <a:p>
            <a:r>
              <a:rPr lang="en-US" dirty="0"/>
              <a:t>Contact surface</a:t>
            </a:r>
          </a:p>
        </p:txBody>
      </p:sp>
      <p:sp>
        <p:nvSpPr>
          <p:cNvPr id="13" name="Freeform: Shape 12">
            <a:extLst>
              <a:ext uri="{FF2B5EF4-FFF2-40B4-BE49-F238E27FC236}">
                <a16:creationId xmlns:a16="http://schemas.microsoft.com/office/drawing/2014/main" id="{E98313B4-2A14-5201-2DB8-67F99000020E}"/>
              </a:ext>
            </a:extLst>
          </p:cNvPr>
          <p:cNvSpPr/>
          <p:nvPr/>
        </p:nvSpPr>
        <p:spPr bwMode="auto">
          <a:xfrm>
            <a:off x="2683933" y="1557867"/>
            <a:ext cx="399614" cy="245533"/>
          </a:xfrm>
          <a:custGeom>
            <a:avLst/>
            <a:gdLst>
              <a:gd name="connsiteX0" fmla="*/ 0 w 399614"/>
              <a:gd name="connsiteY0" fmla="*/ 0 h 245533"/>
              <a:gd name="connsiteX1" fmla="*/ 397934 w 399614"/>
              <a:gd name="connsiteY1" fmla="*/ 42333 h 245533"/>
              <a:gd name="connsiteX2" fmla="*/ 152400 w 399614"/>
              <a:gd name="connsiteY2" fmla="*/ 245533 h 245533"/>
            </a:gdLst>
            <a:ahLst/>
            <a:cxnLst>
              <a:cxn ang="0">
                <a:pos x="connsiteX0" y="connsiteY0"/>
              </a:cxn>
              <a:cxn ang="0">
                <a:pos x="connsiteX1" y="connsiteY1"/>
              </a:cxn>
              <a:cxn ang="0">
                <a:pos x="connsiteX2" y="connsiteY2"/>
              </a:cxn>
            </a:cxnLst>
            <a:rect l="l" t="t" r="r" b="b"/>
            <a:pathLst>
              <a:path w="399614" h="245533">
                <a:moveTo>
                  <a:pt x="0" y="0"/>
                </a:moveTo>
                <a:cubicBezTo>
                  <a:pt x="186267" y="705"/>
                  <a:pt x="372534" y="1411"/>
                  <a:pt x="397934" y="42333"/>
                </a:cubicBezTo>
                <a:cubicBezTo>
                  <a:pt x="423334" y="83255"/>
                  <a:pt x="152400" y="245533"/>
                  <a:pt x="152400" y="245533"/>
                </a:cubicBezTo>
              </a:path>
            </a:pathLst>
          </a:custGeom>
          <a:ln>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cxnSp>
        <p:nvCxnSpPr>
          <p:cNvPr id="15" name="Straight Arrow Connector 14">
            <a:extLst>
              <a:ext uri="{FF2B5EF4-FFF2-40B4-BE49-F238E27FC236}">
                <a16:creationId xmlns:a16="http://schemas.microsoft.com/office/drawing/2014/main" id="{C8C353B8-C5C4-92F5-1CCE-59DD124AC710}"/>
              </a:ext>
            </a:extLst>
          </p:cNvPr>
          <p:cNvCxnSpPr/>
          <p:nvPr/>
        </p:nvCxnSpPr>
        <p:spPr bwMode="auto">
          <a:xfrm flipH="1">
            <a:off x="3268134" y="1979600"/>
            <a:ext cx="499533"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107763" dir="2700000" algn="ctr" rotWithShape="0">
                    <a:schemeClr val="bg2"/>
                  </a:outerShdw>
                </a:effectLst>
              </a14:hiddenEffects>
            </a:ext>
          </a:extLst>
        </p:spPr>
      </p:cxnSp>
      <p:sp>
        <p:nvSpPr>
          <p:cNvPr id="17" name="Freeform: Shape 16">
            <a:extLst>
              <a:ext uri="{FF2B5EF4-FFF2-40B4-BE49-F238E27FC236}">
                <a16:creationId xmlns:a16="http://schemas.microsoft.com/office/drawing/2014/main" id="{5C296D9E-B76C-7936-4668-A7BF7088325E}"/>
              </a:ext>
            </a:extLst>
          </p:cNvPr>
          <p:cNvSpPr/>
          <p:nvPr/>
        </p:nvSpPr>
        <p:spPr bwMode="auto">
          <a:xfrm>
            <a:off x="1642535" y="1972733"/>
            <a:ext cx="1625600" cy="2294466"/>
          </a:xfrm>
          <a:custGeom>
            <a:avLst/>
            <a:gdLst>
              <a:gd name="connsiteX0" fmla="*/ 1591733 w 1642533"/>
              <a:gd name="connsiteY0" fmla="*/ 0 h 2192867"/>
              <a:gd name="connsiteX1" fmla="*/ 414867 w 1642533"/>
              <a:gd name="connsiteY1" fmla="*/ 347133 h 2192867"/>
              <a:gd name="connsiteX2" fmla="*/ 0 w 1642533"/>
              <a:gd name="connsiteY2" fmla="*/ 1041400 h 2192867"/>
              <a:gd name="connsiteX3" fmla="*/ 728133 w 1642533"/>
              <a:gd name="connsiteY3" fmla="*/ 1947333 h 2192867"/>
              <a:gd name="connsiteX4" fmla="*/ 1642533 w 1642533"/>
              <a:gd name="connsiteY4" fmla="*/ 2192867 h 2192867"/>
              <a:gd name="connsiteX5" fmla="*/ 1591733 w 1642533"/>
              <a:gd name="connsiteY5" fmla="*/ 0 h 2192867"/>
              <a:gd name="connsiteX0" fmla="*/ 1591733 w 1642533"/>
              <a:gd name="connsiteY0" fmla="*/ 0 h 2192867"/>
              <a:gd name="connsiteX1" fmla="*/ 414867 w 1642533"/>
              <a:gd name="connsiteY1" fmla="*/ 347133 h 2192867"/>
              <a:gd name="connsiteX2" fmla="*/ 0 w 1642533"/>
              <a:gd name="connsiteY2" fmla="*/ 1041400 h 2192867"/>
              <a:gd name="connsiteX3" fmla="*/ 728133 w 1642533"/>
              <a:gd name="connsiteY3" fmla="*/ 1947333 h 2192867"/>
              <a:gd name="connsiteX4" fmla="*/ 1642533 w 1642533"/>
              <a:gd name="connsiteY4" fmla="*/ 2192867 h 2192867"/>
              <a:gd name="connsiteX5" fmla="*/ 1591733 w 1642533"/>
              <a:gd name="connsiteY5" fmla="*/ 0 h 2192867"/>
              <a:gd name="connsiteX0" fmla="*/ 1625600 w 1642533"/>
              <a:gd name="connsiteY0" fmla="*/ 0 h 2235201"/>
              <a:gd name="connsiteX1" fmla="*/ 414867 w 1642533"/>
              <a:gd name="connsiteY1" fmla="*/ 389467 h 2235201"/>
              <a:gd name="connsiteX2" fmla="*/ 0 w 1642533"/>
              <a:gd name="connsiteY2" fmla="*/ 1083734 h 2235201"/>
              <a:gd name="connsiteX3" fmla="*/ 728133 w 1642533"/>
              <a:gd name="connsiteY3" fmla="*/ 1989667 h 2235201"/>
              <a:gd name="connsiteX4" fmla="*/ 1642533 w 1642533"/>
              <a:gd name="connsiteY4" fmla="*/ 2235201 h 2235201"/>
              <a:gd name="connsiteX5" fmla="*/ 1625600 w 1642533"/>
              <a:gd name="connsiteY5" fmla="*/ 0 h 2235201"/>
              <a:gd name="connsiteX0" fmla="*/ 1625600 w 1642533"/>
              <a:gd name="connsiteY0" fmla="*/ 0 h 2235201"/>
              <a:gd name="connsiteX1" fmla="*/ 414867 w 1642533"/>
              <a:gd name="connsiteY1" fmla="*/ 389467 h 2235201"/>
              <a:gd name="connsiteX2" fmla="*/ 0 w 1642533"/>
              <a:gd name="connsiteY2" fmla="*/ 1083734 h 2235201"/>
              <a:gd name="connsiteX3" fmla="*/ 728133 w 1642533"/>
              <a:gd name="connsiteY3" fmla="*/ 1989667 h 2235201"/>
              <a:gd name="connsiteX4" fmla="*/ 1642533 w 1642533"/>
              <a:gd name="connsiteY4" fmla="*/ 2235201 h 2235201"/>
              <a:gd name="connsiteX5" fmla="*/ 1625600 w 1642533"/>
              <a:gd name="connsiteY5" fmla="*/ 0 h 2235201"/>
              <a:gd name="connsiteX0" fmla="*/ 1625600 w 1642533"/>
              <a:gd name="connsiteY0" fmla="*/ 0 h 2235201"/>
              <a:gd name="connsiteX1" fmla="*/ 414867 w 1642533"/>
              <a:gd name="connsiteY1" fmla="*/ 389467 h 2235201"/>
              <a:gd name="connsiteX2" fmla="*/ 0 w 1642533"/>
              <a:gd name="connsiteY2" fmla="*/ 1083734 h 2235201"/>
              <a:gd name="connsiteX3" fmla="*/ 728133 w 1642533"/>
              <a:gd name="connsiteY3" fmla="*/ 1989667 h 2235201"/>
              <a:gd name="connsiteX4" fmla="*/ 1642533 w 1642533"/>
              <a:gd name="connsiteY4" fmla="*/ 2235201 h 2235201"/>
              <a:gd name="connsiteX5" fmla="*/ 1625600 w 1642533"/>
              <a:gd name="connsiteY5" fmla="*/ 0 h 2235201"/>
              <a:gd name="connsiteX0" fmla="*/ 1625600 w 1642533"/>
              <a:gd name="connsiteY0" fmla="*/ 0 h 2235201"/>
              <a:gd name="connsiteX1" fmla="*/ 414867 w 1642533"/>
              <a:gd name="connsiteY1" fmla="*/ 389467 h 2235201"/>
              <a:gd name="connsiteX2" fmla="*/ 0 w 1642533"/>
              <a:gd name="connsiteY2" fmla="*/ 1083734 h 2235201"/>
              <a:gd name="connsiteX3" fmla="*/ 728133 w 1642533"/>
              <a:gd name="connsiteY3" fmla="*/ 1989667 h 2235201"/>
              <a:gd name="connsiteX4" fmla="*/ 1642533 w 1642533"/>
              <a:gd name="connsiteY4" fmla="*/ 2235201 h 2235201"/>
              <a:gd name="connsiteX5" fmla="*/ 1625600 w 1642533"/>
              <a:gd name="connsiteY5" fmla="*/ 0 h 2235201"/>
              <a:gd name="connsiteX0" fmla="*/ 1625600 w 1642533"/>
              <a:gd name="connsiteY0" fmla="*/ 0 h 2235201"/>
              <a:gd name="connsiteX1" fmla="*/ 414867 w 1642533"/>
              <a:gd name="connsiteY1" fmla="*/ 389467 h 2235201"/>
              <a:gd name="connsiteX2" fmla="*/ 0 w 1642533"/>
              <a:gd name="connsiteY2" fmla="*/ 1083734 h 2235201"/>
              <a:gd name="connsiteX3" fmla="*/ 728133 w 1642533"/>
              <a:gd name="connsiteY3" fmla="*/ 1989667 h 2235201"/>
              <a:gd name="connsiteX4" fmla="*/ 1642533 w 1642533"/>
              <a:gd name="connsiteY4" fmla="*/ 2235201 h 2235201"/>
              <a:gd name="connsiteX5" fmla="*/ 1625600 w 1642533"/>
              <a:gd name="connsiteY5" fmla="*/ 0 h 2235201"/>
              <a:gd name="connsiteX0" fmla="*/ 1625600 w 1642533"/>
              <a:gd name="connsiteY0" fmla="*/ 0 h 2235201"/>
              <a:gd name="connsiteX1" fmla="*/ 414867 w 1642533"/>
              <a:gd name="connsiteY1" fmla="*/ 389467 h 2235201"/>
              <a:gd name="connsiteX2" fmla="*/ 0 w 1642533"/>
              <a:gd name="connsiteY2" fmla="*/ 1083734 h 2235201"/>
              <a:gd name="connsiteX3" fmla="*/ 728133 w 1642533"/>
              <a:gd name="connsiteY3" fmla="*/ 1989667 h 2235201"/>
              <a:gd name="connsiteX4" fmla="*/ 1642533 w 1642533"/>
              <a:gd name="connsiteY4" fmla="*/ 2235201 h 2235201"/>
              <a:gd name="connsiteX5" fmla="*/ 1625600 w 1642533"/>
              <a:gd name="connsiteY5" fmla="*/ 0 h 2235201"/>
              <a:gd name="connsiteX0" fmla="*/ 1625600 w 1642533"/>
              <a:gd name="connsiteY0" fmla="*/ 0 h 2235201"/>
              <a:gd name="connsiteX1" fmla="*/ 414867 w 1642533"/>
              <a:gd name="connsiteY1" fmla="*/ 389467 h 2235201"/>
              <a:gd name="connsiteX2" fmla="*/ 0 w 1642533"/>
              <a:gd name="connsiteY2" fmla="*/ 1083734 h 2235201"/>
              <a:gd name="connsiteX3" fmla="*/ 728133 w 1642533"/>
              <a:gd name="connsiteY3" fmla="*/ 1989667 h 2235201"/>
              <a:gd name="connsiteX4" fmla="*/ 1642533 w 1642533"/>
              <a:gd name="connsiteY4" fmla="*/ 2235201 h 2235201"/>
              <a:gd name="connsiteX5" fmla="*/ 1625600 w 1642533"/>
              <a:gd name="connsiteY5" fmla="*/ 0 h 2235201"/>
              <a:gd name="connsiteX0" fmla="*/ 1625600 w 1642533"/>
              <a:gd name="connsiteY0" fmla="*/ 0 h 2269068"/>
              <a:gd name="connsiteX1" fmla="*/ 414867 w 1642533"/>
              <a:gd name="connsiteY1" fmla="*/ 389467 h 2269068"/>
              <a:gd name="connsiteX2" fmla="*/ 0 w 1642533"/>
              <a:gd name="connsiteY2" fmla="*/ 1083734 h 2269068"/>
              <a:gd name="connsiteX3" fmla="*/ 728133 w 1642533"/>
              <a:gd name="connsiteY3" fmla="*/ 1989667 h 2269068"/>
              <a:gd name="connsiteX4" fmla="*/ 1642533 w 1642533"/>
              <a:gd name="connsiteY4" fmla="*/ 2269068 h 2269068"/>
              <a:gd name="connsiteX5" fmla="*/ 1625600 w 1642533"/>
              <a:gd name="connsiteY5" fmla="*/ 0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2533" h="2269068">
                <a:moveTo>
                  <a:pt x="1625600" y="0"/>
                </a:moveTo>
                <a:cubicBezTo>
                  <a:pt x="1241778" y="64911"/>
                  <a:pt x="790223" y="189089"/>
                  <a:pt x="414867" y="389467"/>
                </a:cubicBezTo>
                <a:cubicBezTo>
                  <a:pt x="200378" y="570089"/>
                  <a:pt x="11289" y="666045"/>
                  <a:pt x="0" y="1083734"/>
                </a:cubicBezTo>
                <a:cubicBezTo>
                  <a:pt x="39511" y="1538112"/>
                  <a:pt x="197556" y="1789289"/>
                  <a:pt x="728133" y="1989667"/>
                </a:cubicBezTo>
                <a:cubicBezTo>
                  <a:pt x="1092200" y="2139245"/>
                  <a:pt x="1337733" y="2187223"/>
                  <a:pt x="1642533" y="2269068"/>
                </a:cubicBezTo>
                <a:lnTo>
                  <a:pt x="1625600" y="0"/>
                </a:lnTo>
                <a:close/>
              </a:path>
            </a:pathLst>
          </a:custGeom>
          <a:solidFill>
            <a:srgbClr val="FFC000">
              <a:alpha val="2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595E6821-76B0-9910-A642-C732E32C4CF0}"/>
              </a:ext>
            </a:extLst>
          </p:cNvPr>
          <p:cNvSpPr txBox="1"/>
          <p:nvPr/>
        </p:nvSpPr>
        <p:spPr>
          <a:xfrm>
            <a:off x="2269066" y="3606800"/>
            <a:ext cx="1069524" cy="369332"/>
          </a:xfrm>
          <a:prstGeom prst="rect">
            <a:avLst/>
          </a:prstGeom>
          <a:noFill/>
        </p:spPr>
        <p:txBody>
          <a:bodyPr wrap="none" rtlCol="0">
            <a:spAutoFit/>
          </a:bodyPr>
          <a:lstStyle/>
          <a:p>
            <a:r>
              <a:rPr lang="en-US" dirty="0"/>
              <a:t>products</a:t>
            </a:r>
          </a:p>
        </p:txBody>
      </p:sp>
      <p:sp>
        <p:nvSpPr>
          <p:cNvPr id="19" name="TextBox 18">
            <a:extLst>
              <a:ext uri="{FF2B5EF4-FFF2-40B4-BE49-F238E27FC236}">
                <a16:creationId xmlns:a16="http://schemas.microsoft.com/office/drawing/2014/main" id="{432F927C-1D03-EB3C-E212-E6D9A10F62B6}"/>
              </a:ext>
            </a:extLst>
          </p:cNvPr>
          <p:cNvSpPr txBox="1"/>
          <p:nvPr/>
        </p:nvSpPr>
        <p:spPr>
          <a:xfrm>
            <a:off x="1041400" y="4707466"/>
            <a:ext cx="2621230" cy="369332"/>
          </a:xfrm>
          <a:prstGeom prst="rect">
            <a:avLst/>
          </a:prstGeom>
          <a:noFill/>
        </p:spPr>
        <p:txBody>
          <a:bodyPr wrap="none" rtlCol="0">
            <a:spAutoFit/>
          </a:bodyPr>
          <a:lstStyle/>
          <a:p>
            <a:r>
              <a:rPr lang="en-US" dirty="0"/>
              <a:t>Shocked but unreacted</a:t>
            </a:r>
          </a:p>
        </p:txBody>
      </p:sp>
      <p:sp>
        <p:nvSpPr>
          <p:cNvPr id="20" name="Freeform: Shape 19">
            <a:extLst>
              <a:ext uri="{FF2B5EF4-FFF2-40B4-BE49-F238E27FC236}">
                <a16:creationId xmlns:a16="http://schemas.microsoft.com/office/drawing/2014/main" id="{EC9AB875-E7FF-6898-8D1B-B38644526550}"/>
              </a:ext>
            </a:extLst>
          </p:cNvPr>
          <p:cNvSpPr/>
          <p:nvPr/>
        </p:nvSpPr>
        <p:spPr bwMode="auto">
          <a:xfrm rot="19986432" flipV="1">
            <a:off x="3151234" y="4130184"/>
            <a:ext cx="529246" cy="805855"/>
          </a:xfrm>
          <a:custGeom>
            <a:avLst/>
            <a:gdLst>
              <a:gd name="connsiteX0" fmla="*/ 0 w 399614"/>
              <a:gd name="connsiteY0" fmla="*/ 0 h 245533"/>
              <a:gd name="connsiteX1" fmla="*/ 397934 w 399614"/>
              <a:gd name="connsiteY1" fmla="*/ 42333 h 245533"/>
              <a:gd name="connsiteX2" fmla="*/ 152400 w 399614"/>
              <a:gd name="connsiteY2" fmla="*/ 245533 h 245533"/>
              <a:gd name="connsiteX0" fmla="*/ 253623 w 329224"/>
              <a:gd name="connsiteY0" fmla="*/ 0 h 755243"/>
              <a:gd name="connsiteX1" fmla="*/ 245534 w 329224"/>
              <a:gd name="connsiteY1" fmla="*/ 552043 h 755243"/>
              <a:gd name="connsiteX2" fmla="*/ 0 w 329224"/>
              <a:gd name="connsiteY2" fmla="*/ 755243 h 755243"/>
              <a:gd name="connsiteX0" fmla="*/ 253623 w 415895"/>
              <a:gd name="connsiteY0" fmla="*/ 0 h 755243"/>
              <a:gd name="connsiteX1" fmla="*/ 414837 w 415895"/>
              <a:gd name="connsiteY1" fmla="*/ 361752 h 755243"/>
              <a:gd name="connsiteX2" fmla="*/ 0 w 415895"/>
              <a:gd name="connsiteY2" fmla="*/ 755243 h 755243"/>
              <a:gd name="connsiteX0" fmla="*/ 158965 w 415895"/>
              <a:gd name="connsiteY0" fmla="*/ 0 h 754702"/>
              <a:gd name="connsiteX1" fmla="*/ 414837 w 415895"/>
              <a:gd name="connsiteY1" fmla="*/ 361211 h 754702"/>
              <a:gd name="connsiteX2" fmla="*/ 0 w 415895"/>
              <a:gd name="connsiteY2" fmla="*/ 754702 h 754702"/>
              <a:gd name="connsiteX0" fmla="*/ 158965 w 415895"/>
              <a:gd name="connsiteY0" fmla="*/ 3871 h 758573"/>
              <a:gd name="connsiteX1" fmla="*/ 414837 w 415895"/>
              <a:gd name="connsiteY1" fmla="*/ 365082 h 758573"/>
              <a:gd name="connsiteX2" fmla="*/ 0 w 415895"/>
              <a:gd name="connsiteY2" fmla="*/ 758573 h 758573"/>
              <a:gd name="connsiteX0" fmla="*/ 158965 w 158965"/>
              <a:gd name="connsiteY0" fmla="*/ 0 h 754702"/>
              <a:gd name="connsiteX1" fmla="*/ 0 w 158965"/>
              <a:gd name="connsiteY1" fmla="*/ 754702 h 754702"/>
              <a:gd name="connsiteX0" fmla="*/ 158965 w 359304"/>
              <a:gd name="connsiteY0" fmla="*/ 0 h 754702"/>
              <a:gd name="connsiteX1" fmla="*/ 0 w 359304"/>
              <a:gd name="connsiteY1" fmla="*/ 754702 h 754702"/>
              <a:gd name="connsiteX0" fmla="*/ 158965 w 388636"/>
              <a:gd name="connsiteY0" fmla="*/ 0 h 754702"/>
              <a:gd name="connsiteX1" fmla="*/ 0 w 388636"/>
              <a:gd name="connsiteY1" fmla="*/ 754702 h 754702"/>
              <a:gd name="connsiteX0" fmla="*/ 173742 w 399701"/>
              <a:gd name="connsiteY0" fmla="*/ 0 h 819156"/>
              <a:gd name="connsiteX1" fmla="*/ 0 w 399701"/>
              <a:gd name="connsiteY1" fmla="*/ 819156 h 819156"/>
              <a:gd name="connsiteX0" fmla="*/ 344020 w 534101"/>
              <a:gd name="connsiteY0" fmla="*/ 0 h 839063"/>
              <a:gd name="connsiteX1" fmla="*/ 0 w 534101"/>
              <a:gd name="connsiteY1" fmla="*/ 839063 h 839063"/>
              <a:gd name="connsiteX0" fmla="*/ 344020 w 512067"/>
              <a:gd name="connsiteY0" fmla="*/ 0 h 839063"/>
              <a:gd name="connsiteX1" fmla="*/ 0 w 512067"/>
              <a:gd name="connsiteY1" fmla="*/ 839063 h 839063"/>
              <a:gd name="connsiteX0" fmla="*/ 344020 w 653473"/>
              <a:gd name="connsiteY0" fmla="*/ 0 h 839063"/>
              <a:gd name="connsiteX1" fmla="*/ 0 w 653473"/>
              <a:gd name="connsiteY1" fmla="*/ 839063 h 839063"/>
              <a:gd name="connsiteX0" fmla="*/ 344020 w 622837"/>
              <a:gd name="connsiteY0" fmla="*/ 14662 h 853725"/>
              <a:gd name="connsiteX1" fmla="*/ 0 w 622837"/>
              <a:gd name="connsiteY1" fmla="*/ 853725 h 853725"/>
              <a:gd name="connsiteX0" fmla="*/ 147585 w 519949"/>
              <a:gd name="connsiteY0" fmla="*/ 16372 h 774796"/>
              <a:gd name="connsiteX1" fmla="*/ 0 w 519949"/>
              <a:gd name="connsiteY1" fmla="*/ 774796 h 774796"/>
              <a:gd name="connsiteX0" fmla="*/ 147585 w 503292"/>
              <a:gd name="connsiteY0" fmla="*/ 21650 h 780074"/>
              <a:gd name="connsiteX1" fmla="*/ 0 w 503292"/>
              <a:gd name="connsiteY1" fmla="*/ 780074 h 780074"/>
              <a:gd name="connsiteX0" fmla="*/ 200442 w 529246"/>
              <a:gd name="connsiteY0" fmla="*/ 20623 h 805855"/>
              <a:gd name="connsiteX1" fmla="*/ 0 w 529246"/>
              <a:gd name="connsiteY1" fmla="*/ 805855 h 805855"/>
            </a:gdLst>
            <a:ahLst/>
            <a:cxnLst>
              <a:cxn ang="0">
                <a:pos x="connsiteX0" y="connsiteY0"/>
              </a:cxn>
              <a:cxn ang="0">
                <a:pos x="connsiteX1" y="connsiteY1"/>
              </a:cxn>
            </a:cxnLst>
            <a:rect l="l" t="t" r="r" b="b"/>
            <a:pathLst>
              <a:path w="529246" h="805855">
                <a:moveTo>
                  <a:pt x="200442" y="20623"/>
                </a:moveTo>
                <a:cubicBezTo>
                  <a:pt x="584549" y="-101386"/>
                  <a:pt x="759821" y="338202"/>
                  <a:pt x="0" y="805855"/>
                </a:cubicBezTo>
              </a:path>
            </a:pathLst>
          </a:custGeom>
          <a:ln>
            <a:headEnd type="none" w="med" len="med"/>
            <a:tailEnd type="triangl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1" name="TextBox 20">
            <a:extLst>
              <a:ext uri="{FF2B5EF4-FFF2-40B4-BE49-F238E27FC236}">
                <a16:creationId xmlns:a16="http://schemas.microsoft.com/office/drawing/2014/main" id="{8796371D-2FAA-B9B6-A018-DBA0BEB28A13}"/>
              </a:ext>
            </a:extLst>
          </p:cNvPr>
          <p:cNvSpPr txBox="1"/>
          <p:nvPr/>
        </p:nvSpPr>
        <p:spPr>
          <a:xfrm>
            <a:off x="1227666" y="3953933"/>
            <a:ext cx="1133644" cy="369332"/>
          </a:xfrm>
          <a:prstGeom prst="rect">
            <a:avLst/>
          </a:prstGeom>
          <a:noFill/>
        </p:spPr>
        <p:txBody>
          <a:bodyPr wrap="none" rtlCol="0">
            <a:spAutoFit/>
          </a:bodyPr>
          <a:lstStyle/>
          <a:p>
            <a:r>
              <a:rPr lang="en-US" dirty="0">
                <a:solidFill>
                  <a:schemeClr val="bg1"/>
                </a:solidFill>
              </a:rPr>
              <a:t>reactants</a:t>
            </a:r>
          </a:p>
        </p:txBody>
      </p:sp>
      <p:cxnSp>
        <p:nvCxnSpPr>
          <p:cNvPr id="22" name="Straight Arrow Connector 21">
            <a:extLst>
              <a:ext uri="{FF2B5EF4-FFF2-40B4-BE49-F238E27FC236}">
                <a16:creationId xmlns:a16="http://schemas.microsoft.com/office/drawing/2014/main" id="{7753BC01-2B6A-ABAA-1778-AE44E58986FA}"/>
              </a:ext>
            </a:extLst>
          </p:cNvPr>
          <p:cNvCxnSpPr/>
          <p:nvPr/>
        </p:nvCxnSpPr>
        <p:spPr bwMode="auto">
          <a:xfrm flipV="1">
            <a:off x="1134533" y="2523066"/>
            <a:ext cx="702734" cy="11693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107763" dir="2700000" algn="ctr" rotWithShape="0">
                    <a:schemeClr val="bg2"/>
                  </a:outerShdw>
                </a:effectLst>
              </a14:hiddenEffects>
            </a:ext>
          </a:extLst>
        </p:spPr>
      </p:cxnSp>
      <p:sp>
        <p:nvSpPr>
          <p:cNvPr id="24" name="TextBox 23">
            <a:extLst>
              <a:ext uri="{FF2B5EF4-FFF2-40B4-BE49-F238E27FC236}">
                <a16:creationId xmlns:a16="http://schemas.microsoft.com/office/drawing/2014/main" id="{D01329C7-E38A-5FA4-0506-E234B3D99012}"/>
              </a:ext>
            </a:extLst>
          </p:cNvPr>
          <p:cNvSpPr txBox="1"/>
          <p:nvPr/>
        </p:nvSpPr>
        <p:spPr>
          <a:xfrm>
            <a:off x="-101600" y="2150532"/>
            <a:ext cx="1413933" cy="1200329"/>
          </a:xfrm>
          <a:prstGeom prst="rect">
            <a:avLst/>
          </a:prstGeom>
          <a:noFill/>
        </p:spPr>
        <p:txBody>
          <a:bodyPr wrap="square" rtlCol="0">
            <a:spAutoFit/>
          </a:bodyPr>
          <a:lstStyle/>
          <a:p>
            <a:r>
              <a:rPr lang="en-US" dirty="0"/>
              <a:t>Separation of reaction zone from shock </a:t>
            </a:r>
          </a:p>
        </p:txBody>
      </p:sp>
      <p:sp>
        <p:nvSpPr>
          <p:cNvPr id="25" name="TextBox 24">
            <a:extLst>
              <a:ext uri="{FF2B5EF4-FFF2-40B4-BE49-F238E27FC236}">
                <a16:creationId xmlns:a16="http://schemas.microsoft.com/office/drawing/2014/main" id="{27D25DCC-BC77-11E8-AFA0-883651084137}"/>
              </a:ext>
            </a:extLst>
          </p:cNvPr>
          <p:cNvSpPr txBox="1"/>
          <p:nvPr/>
        </p:nvSpPr>
        <p:spPr>
          <a:xfrm>
            <a:off x="3927464" y="3361266"/>
            <a:ext cx="5275803" cy="923330"/>
          </a:xfrm>
          <a:prstGeom prst="rect">
            <a:avLst/>
          </a:prstGeom>
          <a:noFill/>
        </p:spPr>
        <p:txBody>
          <a:bodyPr wrap="none" rtlCol="0">
            <a:spAutoFit/>
          </a:bodyPr>
          <a:lstStyle/>
          <a:p>
            <a:r>
              <a:rPr lang="en-US" dirty="0"/>
              <a:t>2. Curved shock wave creates curved streamlines</a:t>
            </a:r>
          </a:p>
          <a:p>
            <a:r>
              <a:rPr lang="en-US" dirty="0"/>
              <a:t>bounding expanding stream tubes behind shock.</a:t>
            </a:r>
          </a:p>
          <a:p>
            <a:r>
              <a:rPr lang="en-US" dirty="0"/>
              <a:t>Consider 2-D steady flow in </a:t>
            </a:r>
            <a:r>
              <a:rPr lang="en-US" i="1" dirty="0"/>
              <a:t>natural coordinates</a:t>
            </a:r>
            <a:r>
              <a:rPr lang="en-US" dirty="0"/>
              <a:t>: </a:t>
            </a:r>
          </a:p>
        </p:txBody>
      </p:sp>
      <p:cxnSp>
        <p:nvCxnSpPr>
          <p:cNvPr id="27" name="Straight Arrow Connector 26">
            <a:extLst>
              <a:ext uri="{FF2B5EF4-FFF2-40B4-BE49-F238E27FC236}">
                <a16:creationId xmlns:a16="http://schemas.microsoft.com/office/drawing/2014/main" id="{35DC9A91-009F-730E-F7B7-486F0B4746D7}"/>
              </a:ext>
            </a:extLst>
          </p:cNvPr>
          <p:cNvCxnSpPr/>
          <p:nvPr/>
        </p:nvCxnSpPr>
        <p:spPr bwMode="auto">
          <a:xfrm flipV="1">
            <a:off x="8255001" y="2226733"/>
            <a:ext cx="372533" cy="59267"/>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107763" dir="2700000" algn="ctr" rotWithShape="0">
                    <a:schemeClr val="bg2"/>
                  </a:outerShdw>
                </a:effectLst>
              </a14:hiddenEffects>
            </a:ext>
          </a:extLst>
        </p:spPr>
      </p:cxnSp>
      <p:cxnSp>
        <p:nvCxnSpPr>
          <p:cNvPr id="29" name="Straight Arrow Connector 28">
            <a:extLst>
              <a:ext uri="{FF2B5EF4-FFF2-40B4-BE49-F238E27FC236}">
                <a16:creationId xmlns:a16="http://schemas.microsoft.com/office/drawing/2014/main" id="{50FC80A1-B1CE-DD0F-7AF4-0F738CE1F7BE}"/>
              </a:ext>
            </a:extLst>
          </p:cNvPr>
          <p:cNvCxnSpPr/>
          <p:nvPr/>
        </p:nvCxnSpPr>
        <p:spPr bwMode="auto">
          <a:xfrm flipH="1" flipV="1">
            <a:off x="8179858" y="1928283"/>
            <a:ext cx="67734" cy="364068"/>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107763"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EAA419-BCB3-2DD2-DFF6-326DADE81BAC}"/>
                  </a:ext>
                </a:extLst>
              </p:cNvPr>
              <p:cNvSpPr txBox="1"/>
              <p:nvPr/>
            </p:nvSpPr>
            <p:spPr>
              <a:xfrm rot="20909857">
                <a:off x="8630729" y="2089279"/>
                <a:ext cx="116955"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𝑠</m:t>
                      </m:r>
                    </m:oMath>
                  </m:oMathPara>
                </a14:m>
                <a:endParaRPr lang="en-US" sz="1200" dirty="0"/>
              </a:p>
            </p:txBody>
          </p:sp>
        </mc:Choice>
        <mc:Fallback xmlns="">
          <p:sp>
            <p:nvSpPr>
              <p:cNvPr id="35" name="TextBox 34">
                <a:extLst>
                  <a:ext uri="{FF2B5EF4-FFF2-40B4-BE49-F238E27FC236}">
                    <a16:creationId xmlns:a16="http://schemas.microsoft.com/office/drawing/2014/main" id="{A3EAA419-BCB3-2DD2-DFF6-326DADE81BAC}"/>
                  </a:ext>
                </a:extLst>
              </p:cNvPr>
              <p:cNvSpPr txBox="1">
                <a:spLocks noRot="1" noChangeAspect="1" noMove="1" noResize="1" noEditPoints="1" noAdjustHandles="1" noChangeArrowheads="1" noChangeShapeType="1" noTextEdit="1"/>
              </p:cNvSpPr>
              <p:nvPr/>
            </p:nvSpPr>
            <p:spPr>
              <a:xfrm rot="20909857">
                <a:off x="8630729" y="2089279"/>
                <a:ext cx="116955" cy="184666"/>
              </a:xfrm>
              <a:prstGeom prst="rect">
                <a:avLst/>
              </a:prstGeom>
              <a:blipFill>
                <a:blip r:embed="rId5"/>
                <a:stretch>
                  <a:fillRect r="-1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F892B32-2D3F-D277-6A52-6ACC8169F48E}"/>
                  </a:ext>
                </a:extLst>
              </p:cNvPr>
              <p:cNvSpPr txBox="1"/>
              <p:nvPr/>
            </p:nvSpPr>
            <p:spPr>
              <a:xfrm rot="20909857">
                <a:off x="8084007" y="1741617"/>
                <a:ext cx="13407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𝑛</m:t>
                      </m:r>
                    </m:oMath>
                  </m:oMathPara>
                </a14:m>
                <a:endParaRPr lang="en-US" sz="1200" dirty="0"/>
              </a:p>
            </p:txBody>
          </p:sp>
        </mc:Choice>
        <mc:Fallback xmlns="">
          <p:sp>
            <p:nvSpPr>
              <p:cNvPr id="36" name="TextBox 35">
                <a:extLst>
                  <a:ext uri="{FF2B5EF4-FFF2-40B4-BE49-F238E27FC236}">
                    <a16:creationId xmlns:a16="http://schemas.microsoft.com/office/drawing/2014/main" id="{6F892B32-2D3F-D277-6A52-6ACC8169F48E}"/>
                  </a:ext>
                </a:extLst>
              </p:cNvPr>
              <p:cNvSpPr txBox="1">
                <a:spLocks noRot="1" noChangeAspect="1" noMove="1" noResize="1" noEditPoints="1" noAdjustHandles="1" noChangeArrowheads="1" noChangeShapeType="1" noTextEdit="1"/>
              </p:cNvSpPr>
              <p:nvPr/>
            </p:nvSpPr>
            <p:spPr>
              <a:xfrm rot="20909857">
                <a:off x="8084007" y="1741617"/>
                <a:ext cx="134076" cy="184666"/>
              </a:xfrm>
              <a:prstGeom prst="rect">
                <a:avLst/>
              </a:prstGeom>
              <a:blipFill>
                <a:blip r:embed="rId6"/>
                <a:stretch>
                  <a:fillRect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851943E-5431-F73F-5206-425CBCFE085E}"/>
                  </a:ext>
                </a:extLst>
              </p:cNvPr>
              <p:cNvSpPr txBox="1"/>
              <p:nvPr/>
            </p:nvSpPr>
            <p:spPr>
              <a:xfrm>
                <a:off x="8472688" y="2298830"/>
                <a:ext cx="110607"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050" b="0" i="1" smtClean="0">
                          <a:latin typeface="Cambria Math" panose="02040503050406030204" pitchFamily="18" charset="0"/>
                        </a:rPr>
                        <m:t>θ</m:t>
                      </m:r>
                    </m:oMath>
                  </m:oMathPara>
                </a14:m>
                <a:endParaRPr lang="en-US" sz="1050" dirty="0"/>
              </a:p>
            </p:txBody>
          </p:sp>
        </mc:Choice>
        <mc:Fallback xmlns="">
          <p:sp>
            <p:nvSpPr>
              <p:cNvPr id="37" name="TextBox 36">
                <a:extLst>
                  <a:ext uri="{FF2B5EF4-FFF2-40B4-BE49-F238E27FC236}">
                    <a16:creationId xmlns:a16="http://schemas.microsoft.com/office/drawing/2014/main" id="{2851943E-5431-F73F-5206-425CBCFE085E}"/>
                  </a:ext>
                </a:extLst>
              </p:cNvPr>
              <p:cNvSpPr txBox="1">
                <a:spLocks noRot="1" noChangeAspect="1" noMove="1" noResize="1" noEditPoints="1" noAdjustHandles="1" noChangeArrowheads="1" noChangeShapeType="1" noTextEdit="1"/>
              </p:cNvSpPr>
              <p:nvPr/>
            </p:nvSpPr>
            <p:spPr>
              <a:xfrm>
                <a:off x="8472688" y="2298830"/>
                <a:ext cx="110607" cy="161583"/>
              </a:xfrm>
              <a:prstGeom prst="rect">
                <a:avLst/>
              </a:prstGeom>
              <a:blipFill>
                <a:blip r:embed="rId7"/>
                <a:stretch>
                  <a:fillRect l="-33333" r="-27778" b="-11111"/>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245961E3-E50B-91F0-3A33-FE668613C4FA}"/>
              </a:ext>
            </a:extLst>
          </p:cNvPr>
          <p:cNvCxnSpPr/>
          <p:nvPr/>
        </p:nvCxnSpPr>
        <p:spPr bwMode="auto">
          <a:xfrm>
            <a:off x="8258176" y="2305050"/>
            <a:ext cx="319087"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cxnSp>
      <p:sp>
        <p:nvSpPr>
          <p:cNvPr id="42" name="Arc 41">
            <a:extLst>
              <a:ext uri="{FF2B5EF4-FFF2-40B4-BE49-F238E27FC236}">
                <a16:creationId xmlns:a16="http://schemas.microsoft.com/office/drawing/2014/main" id="{B29F6E3E-ADB7-1273-4029-5BB399649319}"/>
              </a:ext>
            </a:extLst>
          </p:cNvPr>
          <p:cNvSpPr/>
          <p:nvPr/>
        </p:nvSpPr>
        <p:spPr bwMode="auto">
          <a:xfrm rot="1046880">
            <a:off x="8468508" y="2252329"/>
            <a:ext cx="49627" cy="102087"/>
          </a:xfrm>
          <a:prstGeom prst="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BA37A90E-E302-878D-1C07-35BCDC6AD1A9}"/>
                  </a:ext>
                </a:extLst>
              </p:cNvPr>
              <p:cNvSpPr txBox="1"/>
              <p:nvPr/>
            </p:nvSpPr>
            <p:spPr>
              <a:xfrm>
                <a:off x="4467225" y="4429125"/>
                <a:ext cx="1705788" cy="5276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𝜌</m:t>
                          </m:r>
                          <m:r>
                            <a:rPr lang="en-US" b="0" i="1" smtClean="0">
                              <a:latin typeface="Cambria Math" panose="02040503050406030204" pitchFamily="18" charset="0"/>
                            </a:rPr>
                            <m:t>𝑢</m:t>
                          </m:r>
                          <m:r>
                            <a:rPr lang="en-US" b="0" i="1" smtClean="0">
                              <a:latin typeface="Cambria Math" panose="02040503050406030204" pitchFamily="18" charset="0"/>
                            </a:rPr>
                            <m:t>)</m:t>
                          </m:r>
                        </m:num>
                        <m:den>
                          <m:r>
                            <a:rPr lang="en-US" i="1" smtClean="0">
                              <a:latin typeface="Cambria Math" panose="02040503050406030204" pitchFamily="18" charset="0"/>
                            </a:rPr>
                            <m:t>𝜕</m:t>
                          </m:r>
                          <m:r>
                            <a:rPr lang="en-US" b="0" i="1" smtClean="0">
                              <a:latin typeface="Cambria Math" panose="02040503050406030204" pitchFamily="18" charset="0"/>
                            </a:rPr>
                            <m:t>𝑠</m:t>
                          </m:r>
                        </m:den>
                      </m:f>
                      <m:r>
                        <a:rPr lang="en-US" b="0" i="1" smtClean="0">
                          <a:latin typeface="Cambria Math" panose="02040503050406030204" pitchFamily="18" charset="0"/>
                        </a:rPr>
                        <m:t>=−</m:t>
                      </m:r>
                      <m:r>
                        <a:rPr lang="en-US" b="0" i="1" smtClean="0">
                          <a:latin typeface="Cambria Math" panose="02040503050406030204" pitchFamily="18" charset="0"/>
                        </a:rPr>
                        <m:t>𝜌</m:t>
                      </m:r>
                      <m:r>
                        <a:rPr lang="en-US" b="0" i="1" smtClean="0">
                          <a:latin typeface="Cambria Math" panose="02040503050406030204" pitchFamily="18" charset="0"/>
                        </a:rPr>
                        <m:t>𝑢</m:t>
                      </m:r>
                      <m:f>
                        <m:fPr>
                          <m:ctrlPr>
                            <a:rPr lang="en-US" b="0" i="1" smtClean="0">
                              <a:latin typeface="Cambria Math" panose="02040503050406030204" pitchFamily="18" charset="0"/>
                            </a:rPr>
                          </m:ctrlPr>
                        </m:fPr>
                        <m:num>
                          <m:r>
                            <a:rPr lang="en-US" b="0" i="1" smtClean="0">
                              <a:latin typeface="Cambria Math" panose="02040503050406030204" pitchFamily="18" charset="0"/>
                            </a:rPr>
                            <m:t>𝜕𝜃</m:t>
                          </m:r>
                        </m:num>
                        <m:den>
                          <m:r>
                            <a:rPr lang="en-US" b="0" i="1" smtClean="0">
                              <a:latin typeface="Cambria Math" panose="02040503050406030204" pitchFamily="18" charset="0"/>
                            </a:rPr>
                            <m:t>𝜕</m:t>
                          </m:r>
                          <m:r>
                            <a:rPr lang="en-US" b="0" i="1" smtClean="0">
                              <a:latin typeface="Cambria Math" panose="02040503050406030204" pitchFamily="18" charset="0"/>
                            </a:rPr>
                            <m:t>𝑛</m:t>
                          </m:r>
                        </m:den>
                      </m:f>
                    </m:oMath>
                  </m:oMathPara>
                </a14:m>
                <a:endParaRPr lang="en-US" dirty="0"/>
              </a:p>
            </p:txBody>
          </p:sp>
        </mc:Choice>
        <mc:Fallback xmlns="">
          <p:sp>
            <p:nvSpPr>
              <p:cNvPr id="43" name="TextBox 42">
                <a:extLst>
                  <a:ext uri="{FF2B5EF4-FFF2-40B4-BE49-F238E27FC236}">
                    <a16:creationId xmlns:a16="http://schemas.microsoft.com/office/drawing/2014/main" id="{BA37A90E-E302-878D-1C07-35BCDC6AD1A9}"/>
                  </a:ext>
                </a:extLst>
              </p:cNvPr>
              <p:cNvSpPr txBox="1">
                <a:spLocks noRot="1" noChangeAspect="1" noMove="1" noResize="1" noEditPoints="1" noAdjustHandles="1" noChangeArrowheads="1" noChangeShapeType="1" noTextEdit="1"/>
              </p:cNvSpPr>
              <p:nvPr/>
            </p:nvSpPr>
            <p:spPr>
              <a:xfrm>
                <a:off x="4467225" y="4429125"/>
                <a:ext cx="1705788" cy="52764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F48BFAF-30D7-5416-BED1-B62A94A630CB}"/>
                  </a:ext>
                </a:extLst>
              </p:cNvPr>
              <p:cNvSpPr txBox="1"/>
              <p:nvPr/>
            </p:nvSpPr>
            <p:spPr>
              <a:xfrm>
                <a:off x="4533900" y="5029200"/>
                <a:ext cx="1427955" cy="526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𝜌</m:t>
                      </m:r>
                      <m:r>
                        <a:rPr lang="en-US" i="1" smtClean="0">
                          <a:latin typeface="Cambria Math" panose="02040503050406030204" pitchFamily="18" charset="0"/>
                        </a:rPr>
                        <m:t>𝑢</m:t>
                      </m:r>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𝑢</m:t>
                          </m:r>
                        </m:num>
                        <m:den>
                          <m:r>
                            <a:rPr lang="en-US" i="1" smtClean="0">
                              <a:latin typeface="Cambria Math" panose="02040503050406030204" pitchFamily="18" charset="0"/>
                            </a:rPr>
                            <m:t>𝜕</m:t>
                          </m:r>
                          <m:r>
                            <a:rPr lang="en-US" b="0" i="1" smtClean="0">
                              <a:latin typeface="Cambria Math" panose="02040503050406030204" pitchFamily="18" charset="0"/>
                            </a:rPr>
                            <m:t>𝑠</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𝑃</m:t>
                          </m:r>
                        </m:num>
                        <m:den>
                          <m:r>
                            <a:rPr lang="en-US" b="0" i="1" smtClean="0">
                              <a:latin typeface="Cambria Math" panose="02040503050406030204" pitchFamily="18" charset="0"/>
                            </a:rPr>
                            <m:t>𝜕</m:t>
                          </m:r>
                          <m:r>
                            <a:rPr lang="en-US" b="0" i="1" smtClean="0">
                              <a:latin typeface="Cambria Math" panose="02040503050406030204" pitchFamily="18" charset="0"/>
                            </a:rPr>
                            <m:t>𝑠</m:t>
                          </m:r>
                        </m:den>
                      </m:f>
                    </m:oMath>
                  </m:oMathPara>
                </a14:m>
                <a:endParaRPr lang="en-US" dirty="0"/>
              </a:p>
            </p:txBody>
          </p:sp>
        </mc:Choice>
        <mc:Fallback xmlns="">
          <p:sp>
            <p:nvSpPr>
              <p:cNvPr id="44" name="TextBox 43">
                <a:extLst>
                  <a:ext uri="{FF2B5EF4-FFF2-40B4-BE49-F238E27FC236}">
                    <a16:creationId xmlns:a16="http://schemas.microsoft.com/office/drawing/2014/main" id="{CF48BFAF-30D7-5416-BED1-B62A94A630CB}"/>
                  </a:ext>
                </a:extLst>
              </p:cNvPr>
              <p:cNvSpPr txBox="1">
                <a:spLocks noRot="1" noChangeAspect="1" noMove="1" noResize="1" noEditPoints="1" noAdjustHandles="1" noChangeArrowheads="1" noChangeShapeType="1" noTextEdit="1"/>
              </p:cNvSpPr>
              <p:nvPr/>
            </p:nvSpPr>
            <p:spPr>
              <a:xfrm>
                <a:off x="4533900" y="5029200"/>
                <a:ext cx="1427955" cy="526747"/>
              </a:xfrm>
              <a:prstGeom prst="rect">
                <a:avLst/>
              </a:prstGeom>
              <a:blipFill>
                <a:blip r:embed="rId9"/>
                <a:stretch>
                  <a:fillRect/>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5096A939-2A1C-27FE-C0EA-E94EB7146AD9}"/>
              </a:ext>
            </a:extLst>
          </p:cNvPr>
          <p:cNvCxnSpPr>
            <a:cxnSpLocks/>
          </p:cNvCxnSpPr>
          <p:nvPr/>
        </p:nvCxnSpPr>
        <p:spPr bwMode="auto">
          <a:xfrm flipV="1">
            <a:off x="8796338" y="2138363"/>
            <a:ext cx="280987" cy="52387"/>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B7865B2D-8373-4691-9097-4C927BBADD82}"/>
                  </a:ext>
                </a:extLst>
              </p:cNvPr>
              <p:cNvSpPr txBox="1"/>
              <p:nvPr/>
            </p:nvSpPr>
            <p:spPr>
              <a:xfrm>
                <a:off x="4467225" y="5772150"/>
                <a:ext cx="1593513" cy="526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𝜌</m:t>
                      </m:r>
                      <m:sSup>
                        <m:sSupPr>
                          <m:ctrlPr>
                            <a:rPr lang="en-US"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2</m:t>
                          </m:r>
                        </m:sup>
                      </m:sSup>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𝜃</m:t>
                          </m:r>
                        </m:num>
                        <m:den>
                          <m:r>
                            <a:rPr lang="en-US" i="1" smtClean="0">
                              <a:latin typeface="Cambria Math" panose="02040503050406030204" pitchFamily="18" charset="0"/>
                            </a:rPr>
                            <m:t>𝜕</m:t>
                          </m:r>
                          <m:r>
                            <a:rPr lang="en-US" b="0" i="1" smtClean="0">
                              <a:latin typeface="Cambria Math" panose="02040503050406030204" pitchFamily="18" charset="0"/>
                            </a:rPr>
                            <m:t>𝑠</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𝑃</m:t>
                          </m:r>
                        </m:num>
                        <m:den>
                          <m:r>
                            <a:rPr lang="en-US" b="0" i="1" smtClean="0">
                              <a:latin typeface="Cambria Math" panose="02040503050406030204" pitchFamily="18" charset="0"/>
                            </a:rPr>
                            <m:t>𝜕</m:t>
                          </m:r>
                          <m:r>
                            <a:rPr lang="en-US" b="0" i="1" smtClean="0">
                              <a:latin typeface="Cambria Math" panose="02040503050406030204" pitchFamily="18" charset="0"/>
                            </a:rPr>
                            <m:t>𝑛</m:t>
                          </m:r>
                        </m:den>
                      </m:f>
                    </m:oMath>
                  </m:oMathPara>
                </a14:m>
                <a:endParaRPr lang="en-US" dirty="0"/>
              </a:p>
            </p:txBody>
          </p:sp>
        </mc:Choice>
        <mc:Fallback xmlns="">
          <p:sp>
            <p:nvSpPr>
              <p:cNvPr id="49" name="TextBox 48">
                <a:extLst>
                  <a:ext uri="{FF2B5EF4-FFF2-40B4-BE49-F238E27FC236}">
                    <a16:creationId xmlns:a16="http://schemas.microsoft.com/office/drawing/2014/main" id="{B7865B2D-8373-4691-9097-4C927BBADD82}"/>
                  </a:ext>
                </a:extLst>
              </p:cNvPr>
              <p:cNvSpPr txBox="1">
                <a:spLocks noRot="1" noChangeAspect="1" noMove="1" noResize="1" noEditPoints="1" noAdjustHandles="1" noChangeArrowheads="1" noChangeShapeType="1" noTextEdit="1"/>
              </p:cNvSpPr>
              <p:nvPr/>
            </p:nvSpPr>
            <p:spPr>
              <a:xfrm>
                <a:off x="4467225" y="5772150"/>
                <a:ext cx="1593513" cy="52674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1F0CAB12-CF7A-68C9-8D6D-A96E797B4BE6}"/>
                  </a:ext>
                </a:extLst>
              </p:cNvPr>
              <p:cNvSpPr txBox="1"/>
              <p:nvPr/>
            </p:nvSpPr>
            <p:spPr>
              <a:xfrm>
                <a:off x="6629400" y="4381500"/>
                <a:ext cx="1670394" cy="555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num>
                        <m:den>
                          <m:r>
                            <a:rPr lang="en-US" i="1" smtClean="0">
                              <a:latin typeface="Cambria Math" panose="02040503050406030204" pitchFamily="18" charset="0"/>
                            </a:rPr>
                            <m:t>𝜕</m:t>
                          </m:r>
                          <m:r>
                            <a:rPr lang="en-US" b="0" i="1" smtClean="0">
                              <a:latin typeface="Cambria Math" panose="02040503050406030204" pitchFamily="18" charset="0"/>
                            </a:rPr>
                            <m:t>𝑠</m:t>
                          </m:r>
                        </m:den>
                      </m:f>
                      <m:r>
                        <a:rPr lang="en-US" b="0" i="1" smtClean="0">
                          <a:latin typeface="Cambria Math" panose="02040503050406030204" pitchFamily="18" charset="0"/>
                        </a:rPr>
                        <m:t>(</m:t>
                      </m:r>
                      <m:r>
                        <a:rPr lang="en-US" b="0" i="1" smtClean="0">
                          <a:latin typeface="Cambria Math" panose="02040503050406030204" pitchFamily="18" charset="0"/>
                        </a:rPr>
                        <m:t>h</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den>
                      </m:f>
                      <m:r>
                        <a:rPr lang="en-US" b="0" i="1" smtClean="0">
                          <a:latin typeface="Cambria Math" panose="02040503050406030204" pitchFamily="18" charset="0"/>
                        </a:rPr>
                        <m:t>)=0</m:t>
                      </m:r>
                    </m:oMath>
                  </m:oMathPara>
                </a14:m>
                <a:endParaRPr lang="en-US" dirty="0"/>
              </a:p>
            </p:txBody>
          </p:sp>
        </mc:Choice>
        <mc:Fallback xmlns="">
          <p:sp>
            <p:nvSpPr>
              <p:cNvPr id="50" name="TextBox 49">
                <a:extLst>
                  <a:ext uri="{FF2B5EF4-FFF2-40B4-BE49-F238E27FC236}">
                    <a16:creationId xmlns:a16="http://schemas.microsoft.com/office/drawing/2014/main" id="{1F0CAB12-CF7A-68C9-8D6D-A96E797B4BE6}"/>
                  </a:ext>
                </a:extLst>
              </p:cNvPr>
              <p:cNvSpPr txBox="1">
                <a:spLocks noRot="1" noChangeAspect="1" noMove="1" noResize="1" noEditPoints="1" noAdjustHandles="1" noChangeArrowheads="1" noChangeShapeType="1" noTextEdit="1"/>
              </p:cNvSpPr>
              <p:nvPr/>
            </p:nvSpPr>
            <p:spPr>
              <a:xfrm>
                <a:off x="6629400" y="4381500"/>
                <a:ext cx="1670394" cy="55585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F6AD2AB-F1E7-1F24-CB85-DB50F773F6C9}"/>
                  </a:ext>
                </a:extLst>
              </p:cNvPr>
              <p:cNvSpPr txBox="1"/>
              <p:nvPr/>
            </p:nvSpPr>
            <p:spPr>
              <a:xfrm>
                <a:off x="6422955" y="5124450"/>
                <a:ext cx="2587695" cy="526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f>
                        <m:fPr>
                          <m:ctrlPr>
                            <a:rPr lang="en-US" i="1" smtClean="0">
                              <a:latin typeface="Cambria Math" panose="02040503050406030204" pitchFamily="18" charset="0"/>
                            </a:rPr>
                          </m:ctrlPr>
                        </m:fPr>
                        <m:num>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𝑘</m:t>
                              </m:r>
                            </m:sub>
                          </m:sSub>
                        </m:num>
                        <m:den>
                          <m:r>
                            <a:rPr lang="en-US" i="1" smtClean="0">
                              <a:latin typeface="Cambria Math" panose="02040503050406030204" pitchFamily="18" charset="0"/>
                            </a:rPr>
                            <m:t>𝜕</m:t>
                          </m:r>
                          <m:r>
                            <a:rPr lang="en-US" b="0" i="1" smtClean="0">
                              <a:latin typeface="Cambria Math" panose="02040503050406030204" pitchFamily="18" charset="0"/>
                            </a:rPr>
                            <m:t>𝑠</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rPr>
                            <m:t>𝑘</m:t>
                          </m:r>
                        </m:sub>
                      </m:sSub>
                      <m:r>
                        <a:rPr lang="en-US" b="0" i="1" smtClean="0">
                          <a:latin typeface="Cambria Math" panose="02040503050406030204" pitchFamily="18" charset="0"/>
                        </a:rPr>
                        <m:t>, </m:t>
                      </m:r>
                      <m:r>
                        <a:rPr lang="en-US" b="0" i="1" smtClean="0">
                          <a:latin typeface="Cambria Math" panose="02040503050406030204" pitchFamily="18" charset="0"/>
                        </a:rPr>
                        <m:t>𝑘</m:t>
                      </m:r>
                      <m:r>
                        <a:rPr lang="en-US" b="0" i="1" smtClean="0">
                          <a:latin typeface="Cambria Math" panose="02040503050406030204" pitchFamily="18" charset="0"/>
                        </a:rPr>
                        <m:t>=1, 2,…,</m:t>
                      </m:r>
                      <m:r>
                        <a:rPr lang="en-US" b="0" i="1" smtClean="0">
                          <a:latin typeface="Cambria Math" panose="02040503050406030204" pitchFamily="18" charset="0"/>
                        </a:rPr>
                        <m:t>𝐾</m:t>
                      </m:r>
                    </m:oMath>
                  </m:oMathPara>
                </a14:m>
                <a:endParaRPr lang="en-US" dirty="0"/>
              </a:p>
            </p:txBody>
          </p:sp>
        </mc:Choice>
        <mc:Fallback xmlns="">
          <p:sp>
            <p:nvSpPr>
              <p:cNvPr id="51" name="TextBox 50">
                <a:extLst>
                  <a:ext uri="{FF2B5EF4-FFF2-40B4-BE49-F238E27FC236}">
                    <a16:creationId xmlns:a16="http://schemas.microsoft.com/office/drawing/2014/main" id="{0F6AD2AB-F1E7-1F24-CB85-DB50F773F6C9}"/>
                  </a:ext>
                </a:extLst>
              </p:cNvPr>
              <p:cNvSpPr txBox="1">
                <a:spLocks noRot="1" noChangeAspect="1" noMove="1" noResize="1" noEditPoints="1" noAdjustHandles="1" noChangeArrowheads="1" noChangeShapeType="1" noTextEdit="1"/>
              </p:cNvSpPr>
              <p:nvPr/>
            </p:nvSpPr>
            <p:spPr>
              <a:xfrm>
                <a:off x="6422955" y="5124450"/>
                <a:ext cx="2587695" cy="526747"/>
              </a:xfrm>
              <a:prstGeom prst="rect">
                <a:avLst/>
              </a:prstGeom>
              <a:blipFill>
                <a:blip r:embed="rId12"/>
                <a:stretch>
                  <a:fillRect/>
                </a:stretch>
              </a:blipFill>
            </p:spPr>
            <p:txBody>
              <a:bodyPr/>
              <a:lstStyle/>
              <a:p>
                <a:r>
                  <a:rPr lang="en-US">
                    <a:noFill/>
                  </a:rPr>
                  <a:t> </a:t>
                </a:r>
              </a:p>
            </p:txBody>
          </p:sp>
        </mc:Fallback>
      </mc:AlternateContent>
      <p:sp>
        <p:nvSpPr>
          <p:cNvPr id="52" name="Rectangle 51">
            <a:extLst>
              <a:ext uri="{FF2B5EF4-FFF2-40B4-BE49-F238E27FC236}">
                <a16:creationId xmlns:a16="http://schemas.microsoft.com/office/drawing/2014/main" id="{87CE53CC-ED80-C178-B33C-EE7D7FC127A2}"/>
              </a:ext>
            </a:extLst>
          </p:cNvPr>
          <p:cNvSpPr/>
          <p:nvPr/>
        </p:nvSpPr>
        <p:spPr bwMode="auto">
          <a:xfrm>
            <a:off x="5524499" y="4419599"/>
            <a:ext cx="752476" cy="600075"/>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7CDED86-EB7C-784F-2800-C19629815044}"/>
                  </a:ext>
                </a:extLst>
              </p:cNvPr>
              <p:cNvSpPr txBox="1"/>
              <p:nvPr/>
            </p:nvSpPr>
            <p:spPr>
              <a:xfrm>
                <a:off x="6492494" y="5682615"/>
                <a:ext cx="1900072" cy="526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𝒖</m:t>
                      </m:r>
                      <m:r>
                        <a:rPr lang="en-US" i="1" smtClean="0">
                          <a:latin typeface="Cambria Math" panose="02040503050406030204" pitchFamily="18" charset="0"/>
                        </a:rPr>
                        <m:t>=</m:t>
                      </m:r>
                      <m:r>
                        <a:rPr lang="en-US" b="0" i="1" smtClean="0">
                          <a:latin typeface="Cambria Math" panose="02040503050406030204" pitchFamily="18" charset="0"/>
                        </a:rPr>
                        <m:t>𝑢</m:t>
                      </m:r>
                      <m:f>
                        <m:fPr>
                          <m:ctrlPr>
                            <a:rPr lang="en-US" b="0" i="1" smtClean="0">
                              <a:latin typeface="Cambria Math" panose="02040503050406030204" pitchFamily="18" charset="0"/>
                            </a:rPr>
                          </m:ctrlPr>
                        </m:fPr>
                        <m:num>
                          <m:r>
                            <a:rPr lang="en-US" b="0" i="1" smtClean="0">
                              <a:latin typeface="Cambria Math" panose="02040503050406030204" pitchFamily="18" charset="0"/>
                            </a:rPr>
                            <m:t>𝜕𝜃</m:t>
                          </m:r>
                        </m:num>
                        <m:den>
                          <m:r>
                            <a:rPr lang="en-US" b="0" i="1" smtClean="0">
                              <a:latin typeface="Cambria Math" panose="02040503050406030204" pitchFamily="18" charset="0"/>
                            </a:rPr>
                            <m:t>𝜕</m:t>
                          </m:r>
                          <m:r>
                            <a:rPr lang="en-US" b="0" i="1" smtClean="0">
                              <a:latin typeface="Cambria Math" panose="02040503050406030204" pitchFamily="18" charset="0"/>
                            </a:rPr>
                            <m:t>𝑠</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𝑢</m:t>
                          </m:r>
                        </m:num>
                        <m:den>
                          <m:r>
                            <a:rPr lang="en-US" b="0" i="1" smtClean="0">
                              <a:latin typeface="Cambria Math" panose="02040503050406030204" pitchFamily="18" charset="0"/>
                            </a:rPr>
                            <m:t>𝜕</m:t>
                          </m:r>
                          <m:r>
                            <a:rPr lang="en-US" b="0" i="1" smtClean="0">
                              <a:latin typeface="Cambria Math" panose="02040503050406030204" pitchFamily="18" charset="0"/>
                            </a:rPr>
                            <m:t>𝑛</m:t>
                          </m:r>
                        </m:den>
                      </m:f>
                    </m:oMath>
                  </m:oMathPara>
                </a14:m>
                <a:endParaRPr lang="en-US" dirty="0"/>
              </a:p>
            </p:txBody>
          </p:sp>
        </mc:Choice>
        <mc:Fallback xmlns="">
          <p:sp>
            <p:nvSpPr>
              <p:cNvPr id="53" name="TextBox 52">
                <a:extLst>
                  <a:ext uri="{FF2B5EF4-FFF2-40B4-BE49-F238E27FC236}">
                    <a16:creationId xmlns:a16="http://schemas.microsoft.com/office/drawing/2014/main" id="{67CDED86-EB7C-784F-2800-C19629815044}"/>
                  </a:ext>
                </a:extLst>
              </p:cNvPr>
              <p:cNvSpPr txBox="1">
                <a:spLocks noRot="1" noChangeAspect="1" noMove="1" noResize="1" noEditPoints="1" noAdjustHandles="1" noChangeArrowheads="1" noChangeShapeType="1" noTextEdit="1"/>
              </p:cNvSpPr>
              <p:nvPr/>
            </p:nvSpPr>
            <p:spPr>
              <a:xfrm>
                <a:off x="6492494" y="5682615"/>
                <a:ext cx="1900072" cy="526747"/>
              </a:xfrm>
              <a:prstGeom prst="rect">
                <a:avLst/>
              </a:prstGeom>
              <a:blipFill>
                <a:blip r:embed="rId13"/>
                <a:stretch>
                  <a:fillRect/>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65368E83-F62C-CD73-610B-EC8C50B40974}"/>
              </a:ext>
            </a:extLst>
          </p:cNvPr>
          <p:cNvSpPr txBox="1"/>
          <p:nvPr/>
        </p:nvSpPr>
        <p:spPr>
          <a:xfrm>
            <a:off x="-81466" y="5191125"/>
            <a:ext cx="4615366" cy="369332"/>
          </a:xfrm>
          <a:prstGeom prst="rect">
            <a:avLst/>
          </a:prstGeom>
          <a:noFill/>
        </p:spPr>
        <p:txBody>
          <a:bodyPr wrap="none" rtlCol="0">
            <a:spAutoFit/>
          </a:bodyPr>
          <a:lstStyle/>
          <a:p>
            <a:r>
              <a:rPr lang="en-US" dirty="0"/>
              <a:t>Along streamline, distance = function(time) </a:t>
            </a: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51771E92-705D-C92C-9E9F-7C62EC8A1165}"/>
                  </a:ext>
                </a:extLst>
              </p:cNvPr>
              <p:cNvSpPr txBox="1"/>
              <p:nvPr/>
            </p:nvSpPr>
            <p:spPr>
              <a:xfrm>
                <a:off x="1538700" y="5578030"/>
                <a:ext cx="1022203" cy="526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f>
                        <m:fPr>
                          <m:ctrlPr>
                            <a:rPr lang="en-US" i="1" smtClean="0">
                              <a:latin typeface="Cambria Math" panose="02040503050406030204" pitchFamily="18" charset="0"/>
                            </a:rPr>
                          </m:ctrlPr>
                        </m:fPr>
                        <m:num>
                          <m:r>
                            <a:rPr lang="en-US" i="1" smtClean="0">
                              <a:latin typeface="Cambria Math" panose="02040503050406030204" pitchFamily="18" charset="0"/>
                            </a:rPr>
                            <m:t>𝜕</m:t>
                          </m:r>
                        </m:num>
                        <m:den>
                          <m:r>
                            <a:rPr lang="en-US" i="1" smtClean="0">
                              <a:latin typeface="Cambria Math" panose="02040503050406030204" pitchFamily="18" charset="0"/>
                            </a:rPr>
                            <m:t>𝜕</m:t>
                          </m:r>
                          <m:r>
                            <a:rPr lang="en-US" b="0" i="1" smtClean="0">
                              <a:latin typeface="Cambria Math" panose="02040503050406030204" pitchFamily="18" charset="0"/>
                            </a:rPr>
                            <m:t>𝑠</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num>
                        <m:den>
                          <m:r>
                            <a:rPr lang="en-US" i="1">
                              <a:latin typeface="Cambria Math" panose="02040503050406030204" pitchFamily="18" charset="0"/>
                            </a:rPr>
                            <m:t>𝜕</m:t>
                          </m:r>
                          <m:r>
                            <a:rPr lang="en-US" b="0" i="1" smtClean="0">
                              <a:latin typeface="Cambria Math" panose="02040503050406030204" pitchFamily="18" charset="0"/>
                            </a:rPr>
                            <m:t>𝜏</m:t>
                          </m:r>
                        </m:den>
                      </m:f>
                    </m:oMath>
                  </m:oMathPara>
                </a14:m>
                <a:endParaRPr lang="en-US" dirty="0"/>
              </a:p>
            </p:txBody>
          </p:sp>
        </mc:Choice>
        <mc:Fallback xmlns="">
          <p:sp>
            <p:nvSpPr>
              <p:cNvPr id="55" name="TextBox 54">
                <a:extLst>
                  <a:ext uri="{FF2B5EF4-FFF2-40B4-BE49-F238E27FC236}">
                    <a16:creationId xmlns:a16="http://schemas.microsoft.com/office/drawing/2014/main" id="{51771E92-705D-C92C-9E9F-7C62EC8A1165}"/>
                  </a:ext>
                </a:extLst>
              </p:cNvPr>
              <p:cNvSpPr txBox="1">
                <a:spLocks noRot="1" noChangeAspect="1" noMove="1" noResize="1" noEditPoints="1" noAdjustHandles="1" noChangeArrowheads="1" noChangeShapeType="1" noTextEdit="1"/>
              </p:cNvSpPr>
              <p:nvPr/>
            </p:nvSpPr>
            <p:spPr>
              <a:xfrm>
                <a:off x="1538700" y="5578030"/>
                <a:ext cx="1022203" cy="52674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C85FFDC-16E8-A4DE-6C14-A1719AAD0188}"/>
                  </a:ext>
                </a:extLst>
              </p:cNvPr>
              <p:cNvSpPr txBox="1"/>
              <p:nvPr/>
            </p:nvSpPr>
            <p:spPr>
              <a:xfrm rot="20942372">
                <a:off x="8819173" y="1930952"/>
                <a:ext cx="15683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𝑢</m:t>
                      </m:r>
                    </m:oMath>
                  </m:oMathPara>
                </a14:m>
                <a:endParaRPr lang="en-US" sz="1400" dirty="0"/>
              </a:p>
            </p:txBody>
          </p:sp>
        </mc:Choice>
        <mc:Fallback xmlns="">
          <p:sp>
            <p:nvSpPr>
              <p:cNvPr id="8" name="TextBox 7">
                <a:extLst>
                  <a:ext uri="{FF2B5EF4-FFF2-40B4-BE49-F238E27FC236}">
                    <a16:creationId xmlns:a16="http://schemas.microsoft.com/office/drawing/2014/main" id="{1C85FFDC-16E8-A4DE-6C14-A1719AAD0188}"/>
                  </a:ext>
                </a:extLst>
              </p:cNvPr>
              <p:cNvSpPr txBox="1">
                <a:spLocks noRot="1" noChangeAspect="1" noMove="1" noResize="1" noEditPoints="1" noAdjustHandles="1" noChangeArrowheads="1" noChangeShapeType="1" noTextEdit="1"/>
              </p:cNvSpPr>
              <p:nvPr/>
            </p:nvSpPr>
            <p:spPr>
              <a:xfrm rot="20942372">
                <a:off x="8819173" y="1930952"/>
                <a:ext cx="156838" cy="215444"/>
              </a:xfrm>
              <a:prstGeom prst="rect">
                <a:avLst/>
              </a:prstGeom>
              <a:blipFill>
                <a:blip r:embed="rId15"/>
                <a:stretch>
                  <a:fillRect l="-3030" r="-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F38679B-83AE-8817-0276-B00C696DD1A1}"/>
                  </a:ext>
                </a:extLst>
              </p:cNvPr>
              <p:cNvSpPr txBox="1"/>
              <p:nvPr/>
            </p:nvSpPr>
            <p:spPr>
              <a:xfrm>
                <a:off x="819398" y="866899"/>
                <a:ext cx="8126777" cy="369332"/>
              </a:xfrm>
              <a:prstGeom prst="rect">
                <a:avLst/>
              </a:prstGeom>
              <a:noFill/>
            </p:spPr>
            <p:txBody>
              <a:bodyPr wrap="none" rtlCol="0">
                <a:spAutoFit/>
              </a:bodyPr>
              <a:lstStyle/>
              <a:p>
                <a:r>
                  <a:rPr lang="en-US" dirty="0"/>
                  <a:t>1, Decrease in </a:t>
                </a:r>
                <a14:m>
                  <m:oMath xmlns:m="http://schemas.openxmlformats.org/officeDocument/2006/math">
                    <m:r>
                      <a:rPr lang="en-US" i="1" dirty="0" smtClean="0">
                        <a:latin typeface="Cambria Math" panose="02040503050406030204" pitchFamily="18" charset="0"/>
                        <a:ea typeface="Cambria Math" panose="02040503050406030204" pitchFamily="18" charset="0"/>
                      </a:rPr>
                      <m:t>𝛽</m:t>
                    </m:r>
                  </m:oMath>
                </a14:m>
                <a:r>
                  <a:rPr lang="en-US" dirty="0"/>
                  <a:t> results in decreasing </a:t>
                </a:r>
                <a14:m>
                  <m:oMath xmlns:m="http://schemas.openxmlformats.org/officeDocument/2006/math">
                    <m:r>
                      <a:rPr lang="en-US" i="1" dirty="0" smtClean="0">
                        <a:latin typeface="Cambria Math" panose="02040503050406030204" pitchFamily="18" charset="0"/>
                      </a:rPr>
                      <m:t>𝑇</m:t>
                    </m:r>
                  </m:oMath>
                </a14:m>
                <a:r>
                  <a:rPr lang="en-US" dirty="0"/>
                  <a:t>, increasing reaction zone thickness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endParaRPr lang="en-US" dirty="0"/>
              </a:p>
            </p:txBody>
          </p:sp>
        </mc:Choice>
        <mc:Fallback xmlns="">
          <p:sp>
            <p:nvSpPr>
              <p:cNvPr id="14" name="TextBox 13">
                <a:extLst>
                  <a:ext uri="{FF2B5EF4-FFF2-40B4-BE49-F238E27FC236}">
                    <a16:creationId xmlns:a16="http://schemas.microsoft.com/office/drawing/2014/main" id="{6F38679B-83AE-8817-0276-B00C696DD1A1}"/>
                  </a:ext>
                </a:extLst>
              </p:cNvPr>
              <p:cNvSpPr txBox="1">
                <a:spLocks noRot="1" noChangeAspect="1" noMove="1" noResize="1" noEditPoints="1" noAdjustHandles="1" noChangeArrowheads="1" noChangeShapeType="1" noTextEdit="1"/>
              </p:cNvSpPr>
              <p:nvPr/>
            </p:nvSpPr>
            <p:spPr>
              <a:xfrm>
                <a:off x="819398" y="866899"/>
                <a:ext cx="8126777" cy="369332"/>
              </a:xfrm>
              <a:prstGeom prst="rect">
                <a:avLst/>
              </a:prstGeom>
              <a:blipFill>
                <a:blip r:embed="rId16"/>
                <a:stretch>
                  <a:fillRect l="-600" t="-8197" b="-2459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0459FFB-81CF-1933-DD1C-084B30803DDF}"/>
              </a:ext>
            </a:extLst>
          </p:cNvPr>
          <p:cNvSpPr txBox="1"/>
          <p:nvPr/>
        </p:nvSpPr>
        <p:spPr>
          <a:xfrm>
            <a:off x="3132666" y="6302401"/>
            <a:ext cx="2452916" cy="307777"/>
          </a:xfrm>
          <a:prstGeom prst="rect">
            <a:avLst/>
          </a:prstGeom>
          <a:noFill/>
        </p:spPr>
        <p:txBody>
          <a:bodyPr wrap="none" rtlCol="0">
            <a:spAutoFit/>
          </a:bodyPr>
          <a:lstStyle/>
          <a:p>
            <a:r>
              <a:rPr lang="en-US" sz="1400" dirty="0"/>
              <a:t>Kaneshige 1999, Hung 2003</a:t>
            </a:r>
          </a:p>
        </p:txBody>
      </p:sp>
    </p:spTree>
    <p:extLst>
      <p:ext uri="{BB962C8B-B14F-4D97-AF65-F5344CB8AC3E}">
        <p14:creationId xmlns:p14="http://schemas.microsoft.com/office/powerpoint/2010/main" val="3131388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8F2E-F6F9-4DC1-174F-06CECBFC84BA}"/>
              </a:ext>
            </a:extLst>
          </p:cNvPr>
          <p:cNvSpPr>
            <a:spLocks noGrp="1"/>
          </p:cNvSpPr>
          <p:nvPr>
            <p:ph type="title"/>
          </p:nvPr>
        </p:nvSpPr>
        <p:spPr>
          <a:xfrm>
            <a:off x="457200" y="274638"/>
            <a:ext cx="8229600" cy="902229"/>
          </a:xfrm>
        </p:spPr>
        <p:txBody>
          <a:bodyPr/>
          <a:lstStyle/>
          <a:p>
            <a:r>
              <a:rPr lang="en-US" dirty="0"/>
              <a:t>Curved streamlines </a:t>
            </a:r>
          </a:p>
        </p:txBody>
      </p:sp>
      <p:sp>
        <p:nvSpPr>
          <p:cNvPr id="9" name="Content Placeholder 8">
            <a:extLst>
              <a:ext uri="{FF2B5EF4-FFF2-40B4-BE49-F238E27FC236}">
                <a16:creationId xmlns:a16="http://schemas.microsoft.com/office/drawing/2014/main" id="{7769B736-5A12-62B6-18C5-CB92A9C5C2FE}"/>
              </a:ext>
            </a:extLst>
          </p:cNvPr>
          <p:cNvSpPr>
            <a:spLocks noGrp="1"/>
          </p:cNvSpPr>
          <p:nvPr>
            <p:ph idx="1"/>
          </p:nvPr>
        </p:nvSpPr>
        <p:spPr>
          <a:xfrm>
            <a:off x="457200" y="1270660"/>
            <a:ext cx="8229600" cy="4855503"/>
          </a:xfrm>
        </p:spPr>
        <p:txBody>
          <a:bodyPr/>
          <a:lstStyle/>
          <a:p>
            <a:r>
              <a:rPr lang="en-US" dirty="0"/>
              <a:t>Equivalent to stream tube expansion</a:t>
            </a:r>
          </a:p>
          <a:p>
            <a:endParaRPr lang="en-US" dirty="0"/>
          </a:p>
          <a:p>
            <a:r>
              <a:rPr lang="en-US" dirty="0"/>
              <a:t>Expansion competes with energy release</a:t>
            </a:r>
          </a:p>
        </p:txBody>
      </p:sp>
      <p:sp>
        <p:nvSpPr>
          <p:cNvPr id="3" name="Date Placeholder 2">
            <a:extLst>
              <a:ext uri="{FF2B5EF4-FFF2-40B4-BE49-F238E27FC236}">
                <a16:creationId xmlns:a16="http://schemas.microsoft.com/office/drawing/2014/main" id="{754D8F8D-FEAA-F79C-1232-BD24C79CEC59}"/>
              </a:ext>
            </a:extLst>
          </p:cNvPr>
          <p:cNvSpPr>
            <a:spLocks noGrp="1"/>
          </p:cNvSpPr>
          <p:nvPr>
            <p:ph type="dt" sz="half" idx="10"/>
          </p:nvPr>
        </p:nvSpPr>
        <p:spPr>
          <a:xfrm>
            <a:off x="279071" y="6221475"/>
            <a:ext cx="2133600" cy="476250"/>
          </a:xfrm>
        </p:spPr>
        <p:txBody>
          <a:bodyPr/>
          <a:lstStyle/>
          <a:p>
            <a:r>
              <a:rPr lang="en-US" altLang="en-US"/>
              <a:t>10/4/2023</a:t>
            </a:r>
            <a:endParaRPr lang="en-US" altLang="en-US" dirty="0"/>
          </a:p>
        </p:txBody>
      </p:sp>
      <p:sp>
        <p:nvSpPr>
          <p:cNvPr id="4" name="Slide Number Placeholder 3">
            <a:extLst>
              <a:ext uri="{FF2B5EF4-FFF2-40B4-BE49-F238E27FC236}">
                <a16:creationId xmlns:a16="http://schemas.microsoft.com/office/drawing/2014/main" id="{55422341-4395-0C3E-1A0C-38AD6252D8A9}"/>
              </a:ext>
            </a:extLst>
          </p:cNvPr>
          <p:cNvSpPr>
            <a:spLocks noGrp="1"/>
          </p:cNvSpPr>
          <p:nvPr>
            <p:ph type="sldNum" sz="quarter" idx="12"/>
          </p:nvPr>
        </p:nvSpPr>
        <p:spPr>
          <a:xfrm>
            <a:off x="6553200" y="6245225"/>
            <a:ext cx="2133600" cy="476250"/>
          </a:xfrm>
        </p:spPr>
        <p:txBody>
          <a:bodyPr/>
          <a:lstStyle/>
          <a:p>
            <a:fld id="{20AD227F-FEAE-4169-B7F6-86B2E1074B13}" type="slidenum">
              <a:rPr lang="en-US" altLang="en-US" smtClean="0"/>
              <a:pPr/>
              <a:t>37</a:t>
            </a:fld>
            <a:endParaRPr lang="en-US" alt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EE36AEB-A739-EAF5-9493-90D61CF14102}"/>
                  </a:ext>
                </a:extLst>
              </p:cNvPr>
              <p:cNvSpPr txBox="1"/>
              <p:nvPr/>
            </p:nvSpPr>
            <p:spPr>
              <a:xfrm>
                <a:off x="1193471" y="1828049"/>
                <a:ext cx="2131621" cy="794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𝜕𝜃</m:t>
                          </m:r>
                        </m:num>
                        <m:den>
                          <m:r>
                            <a:rPr lang="en-US" sz="2400" b="0" i="1" smtClean="0">
                              <a:latin typeface="Cambria Math" panose="02040503050406030204" pitchFamily="18" charset="0"/>
                            </a:rPr>
                            <m:t>𝜕</m:t>
                          </m:r>
                          <m:r>
                            <a:rPr lang="en-US" sz="2400" b="0" i="1" smtClean="0">
                              <a:latin typeface="Cambria Math" panose="02040503050406030204" pitchFamily="18" charset="0"/>
                            </a:rPr>
                            <m:t>𝑛</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𝐴</m:t>
                          </m:r>
                        </m:den>
                      </m:f>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𝑑𝐴</m:t>
                          </m:r>
                        </m:num>
                        <m:den>
                          <m:r>
                            <a:rPr lang="en-US" sz="2400" b="0" i="1" smtClean="0">
                              <a:latin typeface="Cambria Math" panose="02040503050406030204" pitchFamily="18" charset="0"/>
                            </a:rPr>
                            <m:t>𝑑𝑠</m:t>
                          </m:r>
                        </m:den>
                      </m:f>
                    </m:oMath>
                  </m:oMathPara>
                </a14:m>
                <a:endParaRPr lang="en-US" sz="2400" dirty="0"/>
              </a:p>
            </p:txBody>
          </p:sp>
        </mc:Choice>
        <mc:Fallback xmlns="">
          <p:sp>
            <p:nvSpPr>
              <p:cNvPr id="8" name="TextBox 7">
                <a:extLst>
                  <a:ext uri="{FF2B5EF4-FFF2-40B4-BE49-F238E27FC236}">
                    <a16:creationId xmlns:a16="http://schemas.microsoft.com/office/drawing/2014/main" id="{CEE36AEB-A739-EAF5-9493-90D61CF14102}"/>
                  </a:ext>
                </a:extLst>
              </p:cNvPr>
              <p:cNvSpPr txBox="1">
                <a:spLocks noRot="1" noChangeAspect="1" noMove="1" noResize="1" noEditPoints="1" noAdjustHandles="1" noChangeArrowheads="1" noChangeShapeType="1" noTextEdit="1"/>
              </p:cNvSpPr>
              <p:nvPr/>
            </p:nvSpPr>
            <p:spPr>
              <a:xfrm>
                <a:off x="1193471" y="1828049"/>
                <a:ext cx="2131621" cy="794769"/>
              </a:xfrm>
              <a:prstGeom prst="rect">
                <a:avLst/>
              </a:prstGeom>
              <a:blipFill>
                <a:blip r:embed="rId2"/>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AE252688-3225-AE16-93EE-5BAAFAF3F18B}"/>
              </a:ext>
            </a:extLst>
          </p:cNvPr>
          <p:cNvPicPr>
            <a:picLocks noChangeAspect="1"/>
          </p:cNvPicPr>
          <p:nvPr/>
        </p:nvPicPr>
        <p:blipFill>
          <a:blip r:embed="rId3"/>
          <a:stretch>
            <a:fillRect/>
          </a:stretch>
        </p:blipFill>
        <p:spPr>
          <a:xfrm>
            <a:off x="510637" y="2941901"/>
            <a:ext cx="7042069" cy="3320108"/>
          </a:xfrm>
          <a:prstGeom prst="rect">
            <a:avLst/>
          </a:prstGeom>
        </p:spPr>
      </p:pic>
      <p:sp>
        <p:nvSpPr>
          <p:cNvPr id="17" name="Rectangle 16">
            <a:extLst>
              <a:ext uri="{FF2B5EF4-FFF2-40B4-BE49-F238E27FC236}">
                <a16:creationId xmlns:a16="http://schemas.microsoft.com/office/drawing/2014/main" id="{15EA73D4-939A-A848-AF4A-6B99B1964BC5}"/>
              </a:ext>
            </a:extLst>
          </p:cNvPr>
          <p:cNvSpPr/>
          <p:nvPr/>
        </p:nvSpPr>
        <p:spPr bwMode="auto">
          <a:xfrm>
            <a:off x="4037609" y="5498275"/>
            <a:ext cx="1745673" cy="653143"/>
          </a:xfrm>
          <a:prstGeom prst="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823371FF-B167-0AB3-67DC-E73769299E30}"/>
              </a:ext>
            </a:extLst>
          </p:cNvPr>
          <p:cNvSpPr/>
          <p:nvPr/>
        </p:nvSpPr>
        <p:spPr bwMode="auto">
          <a:xfrm>
            <a:off x="2410691" y="5508172"/>
            <a:ext cx="1460664" cy="61949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5359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0F4F0-DD47-E240-D018-101C4DF5DDBD}"/>
              </a:ext>
            </a:extLst>
          </p:cNvPr>
          <p:cNvSpPr>
            <a:spLocks noGrp="1"/>
          </p:cNvSpPr>
          <p:nvPr>
            <p:ph type="title"/>
          </p:nvPr>
        </p:nvSpPr>
        <p:spPr>
          <a:xfrm>
            <a:off x="531341" y="151071"/>
            <a:ext cx="8229600" cy="923967"/>
          </a:xfrm>
        </p:spPr>
        <p:txBody>
          <a:bodyPr/>
          <a:lstStyle/>
          <a:p>
            <a:r>
              <a:rPr lang="en-US" dirty="0"/>
              <a:t>Consequence: critical curvature</a:t>
            </a:r>
          </a:p>
        </p:txBody>
      </p:sp>
      <p:sp>
        <p:nvSpPr>
          <p:cNvPr id="4" name="Date Placeholder 3">
            <a:extLst>
              <a:ext uri="{FF2B5EF4-FFF2-40B4-BE49-F238E27FC236}">
                <a16:creationId xmlns:a16="http://schemas.microsoft.com/office/drawing/2014/main" id="{2C450D32-FFAE-2FAE-1F76-17E4687D51E9}"/>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B8818205-6901-255C-2D64-CD4EE021DA8A}"/>
              </a:ext>
            </a:extLst>
          </p:cNvPr>
          <p:cNvSpPr>
            <a:spLocks noGrp="1"/>
          </p:cNvSpPr>
          <p:nvPr>
            <p:ph type="sldNum" sz="quarter" idx="12"/>
          </p:nvPr>
        </p:nvSpPr>
        <p:spPr/>
        <p:txBody>
          <a:bodyPr/>
          <a:lstStyle/>
          <a:p>
            <a:fld id="{7C3431B6-8D5E-4BA4-8978-65BC94866C41}" type="slidenum">
              <a:rPr lang="en-US" altLang="en-US" smtClean="0"/>
              <a:pPr/>
              <a:t>38</a:t>
            </a:fld>
            <a:endParaRPr lang="en-US" altLang="en-US" dirty="0"/>
          </a:p>
        </p:txBody>
      </p:sp>
      <p:pic>
        <p:nvPicPr>
          <p:cNvPr id="7" name="Picture 6">
            <a:extLst>
              <a:ext uri="{FF2B5EF4-FFF2-40B4-BE49-F238E27FC236}">
                <a16:creationId xmlns:a16="http://schemas.microsoft.com/office/drawing/2014/main" id="{6B330753-C7B9-98B9-CFDC-710B0C1D6DA5}"/>
              </a:ext>
            </a:extLst>
          </p:cNvPr>
          <p:cNvPicPr>
            <a:picLocks noChangeAspect="1"/>
          </p:cNvPicPr>
          <p:nvPr/>
        </p:nvPicPr>
        <p:blipFill>
          <a:blip r:embed="rId2">
            <a:lum/>
          </a:blip>
          <a:stretch>
            <a:fillRect/>
          </a:stretch>
        </p:blipFill>
        <p:spPr>
          <a:xfrm>
            <a:off x="1490467" y="2005009"/>
            <a:ext cx="6333237" cy="4421521"/>
          </a:xfrm>
          <a:prstGeom prst="rect">
            <a:avLst/>
          </a:prstGeom>
        </p:spPr>
      </p:pic>
      <p:pic>
        <p:nvPicPr>
          <p:cNvPr id="9" name="Picture 8">
            <a:extLst>
              <a:ext uri="{FF2B5EF4-FFF2-40B4-BE49-F238E27FC236}">
                <a16:creationId xmlns:a16="http://schemas.microsoft.com/office/drawing/2014/main" id="{FBA8827C-46FD-CC82-513C-14FAE290CB7E}"/>
              </a:ext>
            </a:extLst>
          </p:cNvPr>
          <p:cNvPicPr>
            <a:picLocks noChangeAspect="1"/>
          </p:cNvPicPr>
          <p:nvPr/>
        </p:nvPicPr>
        <p:blipFill>
          <a:blip r:embed="rId3"/>
          <a:stretch>
            <a:fillRect/>
          </a:stretch>
        </p:blipFill>
        <p:spPr>
          <a:xfrm>
            <a:off x="634134" y="1050583"/>
            <a:ext cx="8127345" cy="840103"/>
          </a:xfrm>
          <a:prstGeom prst="rect">
            <a:avLst/>
          </a:prstGeom>
        </p:spPr>
      </p:pic>
      <p:sp>
        <p:nvSpPr>
          <p:cNvPr id="3" name="TextBox 2">
            <a:extLst>
              <a:ext uri="{FF2B5EF4-FFF2-40B4-BE49-F238E27FC236}">
                <a16:creationId xmlns:a16="http://schemas.microsoft.com/office/drawing/2014/main" id="{F0267725-3110-2D29-E941-B127F174DF6F}"/>
              </a:ext>
            </a:extLst>
          </p:cNvPr>
          <p:cNvSpPr txBox="1"/>
          <p:nvPr/>
        </p:nvSpPr>
        <p:spPr>
          <a:xfrm>
            <a:off x="4165600" y="6383867"/>
            <a:ext cx="1478290" cy="307777"/>
          </a:xfrm>
          <a:prstGeom prst="rect">
            <a:avLst/>
          </a:prstGeom>
          <a:noFill/>
        </p:spPr>
        <p:txBody>
          <a:bodyPr wrap="none" rtlCol="0">
            <a:spAutoFit/>
          </a:bodyPr>
          <a:lstStyle/>
          <a:p>
            <a:r>
              <a:rPr lang="en-US" sz="1400" dirty="0"/>
              <a:t>Kaneshige 1999</a:t>
            </a:r>
          </a:p>
        </p:txBody>
      </p:sp>
    </p:spTree>
    <p:extLst>
      <p:ext uri="{BB962C8B-B14F-4D97-AF65-F5344CB8AC3E}">
        <p14:creationId xmlns:p14="http://schemas.microsoft.com/office/powerpoint/2010/main" val="38011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41FF-CDFD-5FE3-8CAF-BD26CF8920EB}"/>
              </a:ext>
            </a:extLst>
          </p:cNvPr>
          <p:cNvSpPr>
            <a:spLocks noGrp="1"/>
          </p:cNvSpPr>
          <p:nvPr>
            <p:ph type="title"/>
          </p:nvPr>
        </p:nvSpPr>
        <p:spPr/>
        <p:txBody>
          <a:bodyPr/>
          <a:lstStyle/>
          <a:p>
            <a:r>
              <a:rPr lang="en-US" dirty="0"/>
              <a:t>Initiation is a transient event</a:t>
            </a:r>
          </a:p>
        </p:txBody>
      </p:sp>
      <p:sp>
        <p:nvSpPr>
          <p:cNvPr id="4" name="Date Placeholder 3">
            <a:extLst>
              <a:ext uri="{FF2B5EF4-FFF2-40B4-BE49-F238E27FC236}">
                <a16:creationId xmlns:a16="http://schemas.microsoft.com/office/drawing/2014/main" id="{72082485-3A06-379D-C697-72BFC2B1349F}"/>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4254BAAA-B95E-4BEB-1614-28089FB60B9D}"/>
              </a:ext>
            </a:extLst>
          </p:cNvPr>
          <p:cNvSpPr>
            <a:spLocks noGrp="1"/>
          </p:cNvSpPr>
          <p:nvPr>
            <p:ph type="sldNum" sz="quarter" idx="12"/>
          </p:nvPr>
        </p:nvSpPr>
        <p:spPr/>
        <p:txBody>
          <a:bodyPr/>
          <a:lstStyle/>
          <a:p>
            <a:fld id="{7C3431B6-8D5E-4BA4-8978-65BC94866C41}" type="slidenum">
              <a:rPr lang="en-US" altLang="en-US" smtClean="0"/>
              <a:pPr/>
              <a:t>39</a:t>
            </a:fld>
            <a:endParaRPr lang="en-US" altLang="en-US" dirty="0"/>
          </a:p>
        </p:txBody>
      </p:sp>
      <p:pic>
        <p:nvPicPr>
          <p:cNvPr id="6" name="Picture 5">
            <a:extLst>
              <a:ext uri="{FF2B5EF4-FFF2-40B4-BE49-F238E27FC236}">
                <a16:creationId xmlns:a16="http://schemas.microsoft.com/office/drawing/2014/main" id="{02462262-25C6-6607-8025-15A94E1AE1CA}"/>
              </a:ext>
            </a:extLst>
          </p:cNvPr>
          <p:cNvPicPr>
            <a:picLocks noChangeAspect="1"/>
          </p:cNvPicPr>
          <p:nvPr/>
        </p:nvPicPr>
        <p:blipFill rotWithShape="1">
          <a:blip r:embed="rId4"/>
          <a:srcRect b="4908"/>
          <a:stretch/>
        </p:blipFill>
        <p:spPr>
          <a:xfrm rot="10800000">
            <a:off x="518311" y="1443214"/>
            <a:ext cx="3744655" cy="3383280"/>
          </a:xfrm>
          <a:prstGeom prst="rect">
            <a:avLst/>
          </a:prstGeom>
        </p:spPr>
      </p:pic>
      <p:pic>
        <p:nvPicPr>
          <p:cNvPr id="7" name="k10">
            <a:hlinkClick r:id="" action="ppaction://media"/>
            <a:extLst>
              <a:ext uri="{FF2B5EF4-FFF2-40B4-BE49-F238E27FC236}">
                <a16:creationId xmlns:a16="http://schemas.microsoft.com/office/drawing/2014/main" id="{9C6CFC7D-5D52-D954-7BDD-DBDA5CDA6D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33900" y="1435099"/>
            <a:ext cx="4572000" cy="3429000"/>
          </a:xfrm>
          <a:prstGeom prst="rect">
            <a:avLst/>
          </a:prstGeom>
        </p:spPr>
      </p:pic>
      <p:sp>
        <p:nvSpPr>
          <p:cNvPr id="8" name="TextBox 7">
            <a:extLst>
              <a:ext uri="{FF2B5EF4-FFF2-40B4-BE49-F238E27FC236}">
                <a16:creationId xmlns:a16="http://schemas.microsoft.com/office/drawing/2014/main" id="{71978619-D60C-A003-069F-E7A5B5F8790C}"/>
              </a:ext>
            </a:extLst>
          </p:cNvPr>
          <p:cNvSpPr txBox="1"/>
          <p:nvPr/>
        </p:nvSpPr>
        <p:spPr>
          <a:xfrm>
            <a:off x="1642534" y="5173134"/>
            <a:ext cx="1478290" cy="307777"/>
          </a:xfrm>
          <a:prstGeom prst="rect">
            <a:avLst/>
          </a:prstGeom>
          <a:noFill/>
        </p:spPr>
        <p:txBody>
          <a:bodyPr wrap="none" rtlCol="0">
            <a:spAutoFit/>
          </a:bodyPr>
          <a:lstStyle/>
          <a:p>
            <a:r>
              <a:rPr lang="en-US" sz="1400" dirty="0"/>
              <a:t>Kaneshige 1999</a:t>
            </a:r>
          </a:p>
        </p:txBody>
      </p:sp>
      <p:sp>
        <p:nvSpPr>
          <p:cNvPr id="9" name="TextBox 8">
            <a:extLst>
              <a:ext uri="{FF2B5EF4-FFF2-40B4-BE49-F238E27FC236}">
                <a16:creationId xmlns:a16="http://schemas.microsoft.com/office/drawing/2014/main" id="{463339AF-6026-1194-5617-4821A6815338}"/>
              </a:ext>
            </a:extLst>
          </p:cNvPr>
          <p:cNvSpPr txBox="1"/>
          <p:nvPr/>
        </p:nvSpPr>
        <p:spPr>
          <a:xfrm>
            <a:off x="6400800" y="5139267"/>
            <a:ext cx="1059906" cy="307777"/>
          </a:xfrm>
          <a:prstGeom prst="rect">
            <a:avLst/>
          </a:prstGeom>
          <a:noFill/>
        </p:spPr>
        <p:txBody>
          <a:bodyPr wrap="none" rtlCol="0">
            <a:spAutoFit/>
          </a:bodyPr>
          <a:lstStyle/>
          <a:p>
            <a:r>
              <a:rPr lang="en-US" sz="1400" dirty="0"/>
              <a:t>Hung 2003</a:t>
            </a:r>
          </a:p>
        </p:txBody>
      </p:sp>
    </p:spTree>
    <p:extLst>
      <p:ext uri="{BB962C8B-B14F-4D97-AF65-F5344CB8AC3E}">
        <p14:creationId xmlns:p14="http://schemas.microsoft.com/office/powerpoint/2010/main" val="9812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EA04B63-1D3C-145A-C0F8-DCA6C70D8AC5}"/>
              </a:ext>
            </a:extLst>
          </p:cNvPr>
          <p:cNvSpPr>
            <a:spLocks noGrp="1" noChangeArrowheads="1"/>
          </p:cNvSpPr>
          <p:nvPr>
            <p:ph type="title"/>
          </p:nvPr>
        </p:nvSpPr>
        <p:spPr>
          <a:xfrm>
            <a:off x="609600" y="685800"/>
            <a:ext cx="7620000" cy="1143000"/>
          </a:xfrm>
        </p:spPr>
        <p:txBody>
          <a:bodyPr/>
          <a:lstStyle/>
          <a:p>
            <a:pPr>
              <a:lnSpc>
                <a:spcPct val="110000"/>
              </a:lnSpc>
            </a:pPr>
            <a:r>
              <a:rPr lang="en-US" altLang="en-US" sz="2800" b="1" i="1" dirty="0"/>
              <a:t>What is a Detonation Wave?</a:t>
            </a:r>
          </a:p>
        </p:txBody>
      </p:sp>
      <p:sp>
        <p:nvSpPr>
          <p:cNvPr id="9219" name="Date Placeholder 2">
            <a:extLst>
              <a:ext uri="{FF2B5EF4-FFF2-40B4-BE49-F238E27FC236}">
                <a16:creationId xmlns:a16="http://schemas.microsoft.com/office/drawing/2014/main" id="{89BE0EE9-58EB-8714-A60B-B5126D5C13A9}"/>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a:latin typeface="Arial" panose="020B0604020202020204" pitchFamily="34" charset="0"/>
              </a:rPr>
              <a:t>10/4/2023</a:t>
            </a:r>
            <a:endParaRPr lang="en-US" altLang="en-US" sz="1200" dirty="0">
              <a:latin typeface="Arial" panose="020B0604020202020204" pitchFamily="34" charset="0"/>
            </a:endParaRPr>
          </a:p>
        </p:txBody>
      </p:sp>
      <p:sp>
        <p:nvSpPr>
          <p:cNvPr id="9221" name="Slide Number Placeholder 4">
            <a:extLst>
              <a:ext uri="{FF2B5EF4-FFF2-40B4-BE49-F238E27FC236}">
                <a16:creationId xmlns:a16="http://schemas.microsoft.com/office/drawing/2014/main" id="{95D049D1-32B4-7744-4540-5CC48C0BEEE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C167D1F8-FA77-4A4A-A3FD-3CDF81722AEB}" type="slidenum">
              <a:rPr lang="en-US" altLang="en-US" sz="1200">
                <a:latin typeface="Arial" panose="020B0604020202020204" pitchFamily="34" charset="0"/>
              </a:rPr>
              <a:pPr>
                <a:lnSpc>
                  <a:spcPct val="100000"/>
                </a:lnSpc>
                <a:spcBef>
                  <a:spcPct val="0"/>
                </a:spcBef>
                <a:buFontTx/>
                <a:buNone/>
              </a:pPr>
              <a:t>4</a:t>
            </a:fld>
            <a:endParaRPr lang="en-US" altLang="en-US" sz="1200" dirty="0">
              <a:latin typeface="Arial" panose="020B0604020202020204" pitchFamily="34" charset="0"/>
            </a:endParaRPr>
          </a:p>
        </p:txBody>
      </p:sp>
      <p:sp>
        <p:nvSpPr>
          <p:cNvPr id="9222" name="Text Box 3">
            <a:extLst>
              <a:ext uri="{FF2B5EF4-FFF2-40B4-BE49-F238E27FC236}">
                <a16:creationId xmlns:a16="http://schemas.microsoft.com/office/drawing/2014/main" id="{83AF62B6-3AC6-634E-762C-4E099F5531DB}"/>
              </a:ext>
            </a:extLst>
          </p:cNvPr>
          <p:cNvSpPr txBox="1">
            <a:spLocks noChangeArrowheads="1"/>
          </p:cNvSpPr>
          <p:nvPr/>
        </p:nvSpPr>
        <p:spPr bwMode="auto">
          <a:xfrm>
            <a:off x="838200" y="1981200"/>
            <a:ext cx="7732713" cy="259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nSpc>
                <a:spcPct val="120000"/>
              </a:lnSpc>
              <a:spcBef>
                <a:spcPct val="20000"/>
              </a:spcBef>
              <a:buFont typeface="Symbol" panose="05050102010706020507" pitchFamily="18" charset="2"/>
              <a:buNone/>
            </a:pPr>
            <a:r>
              <a:rPr lang="en-US" altLang="en-US" sz="2800" b="0" dirty="0">
                <a:latin typeface="+mn-lt"/>
              </a:rPr>
              <a:t>A supersonic combustion wave characterized by a </a:t>
            </a:r>
            <a:r>
              <a:rPr lang="en-US" altLang="en-US" sz="2800" b="0" dirty="0">
                <a:solidFill>
                  <a:schemeClr val="accent2"/>
                </a:solidFill>
                <a:latin typeface="+mn-lt"/>
              </a:rPr>
              <a:t>unique coupling</a:t>
            </a:r>
            <a:r>
              <a:rPr lang="en-US" altLang="en-US" sz="2800" b="0" dirty="0">
                <a:latin typeface="+mn-lt"/>
              </a:rPr>
              <a:t> between a </a:t>
            </a:r>
            <a:r>
              <a:rPr lang="en-US" altLang="en-US" sz="2800" b="0" dirty="0">
                <a:solidFill>
                  <a:srgbClr val="FF3300"/>
                </a:solidFill>
                <a:latin typeface="+mn-lt"/>
              </a:rPr>
              <a:t>shock front</a:t>
            </a:r>
            <a:r>
              <a:rPr lang="en-US" altLang="en-US" sz="2800" b="0" dirty="0">
                <a:latin typeface="+mn-lt"/>
              </a:rPr>
              <a:t> and a zone of chemical energy release referred to as the “</a:t>
            </a:r>
            <a:r>
              <a:rPr lang="en-US" altLang="en-US" sz="2800" b="0" dirty="0">
                <a:solidFill>
                  <a:srgbClr val="FF3300"/>
                </a:solidFill>
                <a:latin typeface="+mn-lt"/>
              </a:rPr>
              <a:t>reaction zone</a:t>
            </a:r>
            <a:r>
              <a:rPr lang="en-US" altLang="en-US" sz="2800" b="0" dirty="0">
                <a:latin typeface="+mn-lt"/>
              </a:rPr>
              <a:t>.”</a:t>
            </a:r>
          </a:p>
          <a:p>
            <a:pPr algn="just">
              <a:lnSpc>
                <a:spcPct val="100000"/>
              </a:lnSpc>
              <a:spcBef>
                <a:spcPct val="0"/>
              </a:spcBef>
              <a:buFontTx/>
              <a:buNone/>
            </a:pPr>
            <a:endParaRPr lang="en-US" altLang="en-US" b="0" dirty="0">
              <a:latin typeface="+mn-lt"/>
              <a:sym typeface="Symbol" panose="05050102010706020507" pitchFamily="18" charset="2"/>
            </a:endParaRPr>
          </a:p>
        </p:txBody>
      </p:sp>
      <p:sp>
        <p:nvSpPr>
          <p:cNvPr id="9223" name="Text Box 4">
            <a:extLst>
              <a:ext uri="{FF2B5EF4-FFF2-40B4-BE49-F238E27FC236}">
                <a16:creationId xmlns:a16="http://schemas.microsoft.com/office/drawing/2014/main" id="{092176BE-ACB1-7FB7-298D-C8023A10413A}"/>
              </a:ext>
            </a:extLst>
          </p:cNvPr>
          <p:cNvSpPr txBox="1">
            <a:spLocks noChangeArrowheads="1"/>
          </p:cNvSpPr>
          <p:nvPr/>
        </p:nvSpPr>
        <p:spPr bwMode="auto">
          <a:xfrm>
            <a:off x="1295400" y="5257800"/>
            <a:ext cx="4981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0" i="1" dirty="0">
                <a:latin typeface="Arial" panose="020B0604020202020204" pitchFamily="34" charset="0"/>
              </a:rPr>
              <a:t>Not just shock-initiated combustion!</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A75E-A726-A00A-414C-A4FB45DEC2C2}"/>
              </a:ext>
            </a:extLst>
          </p:cNvPr>
          <p:cNvSpPr>
            <a:spLocks noGrp="1"/>
          </p:cNvSpPr>
          <p:nvPr>
            <p:ph type="title"/>
          </p:nvPr>
        </p:nvSpPr>
        <p:spPr>
          <a:xfrm>
            <a:off x="457200" y="274638"/>
            <a:ext cx="8229600" cy="758515"/>
          </a:xfrm>
        </p:spPr>
        <p:txBody>
          <a:bodyPr/>
          <a:lstStyle/>
          <a:p>
            <a:r>
              <a:rPr lang="en-US" dirty="0"/>
              <a:t>Critical Conditions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D9113AB-71A3-FE62-5F5F-FA1C090805FE}"/>
                  </a:ext>
                </a:extLst>
              </p:cNvPr>
              <p:cNvSpPr>
                <a:spLocks noGrp="1"/>
              </p:cNvSpPr>
              <p:nvPr>
                <p:ph idx="1"/>
              </p:nvPr>
            </p:nvSpPr>
            <p:spPr>
              <a:xfrm>
                <a:off x="71967" y="999067"/>
                <a:ext cx="8941404" cy="2184399"/>
              </a:xfrm>
            </p:spPr>
            <p:txBody>
              <a:bodyPr/>
              <a:lstStyle/>
              <a:p>
                <a:r>
                  <a:rPr lang="en-US" dirty="0"/>
                  <a:t>Due to competition between </a:t>
                </a:r>
              </a:p>
              <a:p>
                <a:pPr lvl="1"/>
                <a:r>
                  <a:rPr lang="en-US" dirty="0"/>
                  <a:t>energy gain by chemical reaction,  time scale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𝑖</m:t>
                        </m:r>
                      </m:sub>
                    </m:sSub>
                  </m:oMath>
                </a14:m>
                <a:r>
                  <a:rPr lang="en-US" dirty="0"/>
                  <a:t>  </a:t>
                </a:r>
              </a:p>
              <a:p>
                <a:pPr lvl="1"/>
                <a:r>
                  <a:rPr lang="en-US" dirty="0"/>
                  <a:t>energy loss by volume expansion,  time scale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𝑣</m:t>
                        </m:r>
                      </m:sub>
                    </m:sSub>
                  </m:oMath>
                </a14:m>
                <a:endParaRPr lang="en-US" dirty="0"/>
              </a:p>
            </p:txBody>
          </p:sp>
        </mc:Choice>
        <mc:Fallback xmlns="">
          <p:sp>
            <p:nvSpPr>
              <p:cNvPr id="3" name="Content Placeholder 2">
                <a:extLst>
                  <a:ext uri="{FF2B5EF4-FFF2-40B4-BE49-F238E27FC236}">
                    <a16:creationId xmlns:a16="http://schemas.microsoft.com/office/drawing/2014/main" id="{FD9113AB-71A3-FE62-5F5F-FA1C090805FE}"/>
                  </a:ext>
                </a:extLst>
              </p:cNvPr>
              <p:cNvSpPr>
                <a:spLocks noGrp="1" noRot="1" noChangeAspect="1" noMove="1" noResize="1" noEditPoints="1" noAdjustHandles="1" noChangeArrowheads="1" noChangeShapeType="1" noTextEdit="1"/>
              </p:cNvSpPr>
              <p:nvPr>
                <p:ph idx="1"/>
              </p:nvPr>
            </p:nvSpPr>
            <p:spPr>
              <a:xfrm>
                <a:off x="71967" y="999067"/>
                <a:ext cx="8941404" cy="2184399"/>
              </a:xfrm>
              <a:blipFill>
                <a:blip r:embed="rId2"/>
                <a:stretch>
                  <a:fillRect l="-1568" t="-363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060556EC-5630-9708-0B6F-8F7FD1669C99}"/>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26348E00-9DE0-3A3F-F1FF-06DB7582B29F}"/>
              </a:ext>
            </a:extLst>
          </p:cNvPr>
          <p:cNvSpPr>
            <a:spLocks noGrp="1"/>
          </p:cNvSpPr>
          <p:nvPr>
            <p:ph type="sldNum" sz="quarter" idx="12"/>
          </p:nvPr>
        </p:nvSpPr>
        <p:spPr/>
        <p:txBody>
          <a:bodyPr/>
          <a:lstStyle/>
          <a:p>
            <a:fld id="{7C3431B6-8D5E-4BA4-8978-65BC94866C41}" type="slidenum">
              <a:rPr lang="en-US" altLang="en-US" smtClean="0"/>
              <a:pPr/>
              <a:t>40</a:t>
            </a:fld>
            <a:endParaRPr lang="en-US" altLang="en-US" dirty="0"/>
          </a:p>
        </p:txBody>
      </p:sp>
      <p:sp>
        <p:nvSpPr>
          <p:cNvPr id="13" name="TextBox 12">
            <a:extLst>
              <a:ext uri="{FF2B5EF4-FFF2-40B4-BE49-F238E27FC236}">
                <a16:creationId xmlns:a16="http://schemas.microsoft.com/office/drawing/2014/main" id="{3FCA9840-0737-8EAD-BD69-E914EF32A558}"/>
              </a:ext>
            </a:extLst>
          </p:cNvPr>
          <p:cNvSpPr txBox="1"/>
          <p:nvPr/>
        </p:nvSpPr>
        <p:spPr>
          <a:xfrm>
            <a:off x="5004000" y="3775486"/>
            <a:ext cx="4039888" cy="461665"/>
          </a:xfrm>
          <a:prstGeom prst="rect">
            <a:avLst/>
          </a:prstGeom>
          <a:noFill/>
        </p:spPr>
        <p:txBody>
          <a:bodyPr wrap="none" rtlCol="0">
            <a:spAutoFit/>
          </a:bodyPr>
          <a:lstStyle/>
          <a:p>
            <a:r>
              <a:rPr lang="en-US" sz="2400" dirty="0"/>
              <a:t>Nondimensional parameters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17FDCB0-0741-1DAE-6564-86213E125FCA}"/>
                  </a:ext>
                </a:extLst>
              </p:cNvPr>
              <p:cNvSpPr txBox="1"/>
              <p:nvPr/>
            </p:nvSpPr>
            <p:spPr>
              <a:xfrm>
                <a:off x="6014851" y="2661456"/>
                <a:ext cx="1721112" cy="965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𝜏</m:t>
                          </m:r>
                        </m:e>
                        <m:sub>
                          <m:r>
                            <a:rPr lang="en-US" sz="2800" b="0" i="1" smtClean="0">
                              <a:latin typeface="Cambria Math" panose="02040503050406030204" pitchFamily="18" charset="0"/>
                            </a:rPr>
                            <m:t>𝑣</m:t>
                          </m:r>
                        </m:sub>
                      </m:sSub>
                      <m:r>
                        <a:rPr lang="en-US" sz="2800" b="0" i="1" smtClean="0">
                          <a:latin typeface="Cambria Math" panose="02040503050406030204" pitchFamily="18" charset="0"/>
                        </a:rPr>
                        <m:t>=</m:t>
                      </m:r>
                      <m:f>
                        <m:fPr>
                          <m:type m:val="skw"/>
                          <m:ctrlPr>
                            <a:rPr lang="en-US" sz="2800" b="0" i="1" smtClean="0">
                              <a:latin typeface="Cambria Math" panose="02040503050406030204" pitchFamily="18" charset="0"/>
                            </a:rPr>
                          </m:ctrlPr>
                        </m:fPr>
                        <m:num>
                          <m:r>
                            <a:rPr lang="en-US" sz="2800" b="0" i="1" smtClean="0">
                              <a:latin typeface="Cambria Math" panose="02040503050406030204" pitchFamily="18" charset="0"/>
                            </a:rPr>
                            <m:t>𝑉</m:t>
                          </m:r>
                        </m:num>
                        <m:den>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𝑑𝑉</m:t>
                              </m:r>
                            </m:num>
                            <m:den>
                              <m:r>
                                <a:rPr lang="en-US" sz="2800" b="0" i="1" smtClean="0">
                                  <a:latin typeface="Cambria Math" panose="02040503050406030204" pitchFamily="18" charset="0"/>
                                </a:rPr>
                                <m:t>𝑑𝑡</m:t>
                              </m:r>
                            </m:den>
                          </m:f>
                        </m:den>
                      </m:f>
                    </m:oMath>
                  </m:oMathPara>
                </a14:m>
                <a:endParaRPr lang="en-US" sz="2800" dirty="0"/>
              </a:p>
            </p:txBody>
          </p:sp>
        </mc:Choice>
        <mc:Fallback xmlns="">
          <p:sp>
            <p:nvSpPr>
              <p:cNvPr id="15" name="TextBox 14">
                <a:extLst>
                  <a:ext uri="{FF2B5EF4-FFF2-40B4-BE49-F238E27FC236}">
                    <a16:creationId xmlns:a16="http://schemas.microsoft.com/office/drawing/2014/main" id="{717FDCB0-0741-1DAE-6564-86213E125FCA}"/>
                  </a:ext>
                </a:extLst>
              </p:cNvPr>
              <p:cNvSpPr txBox="1">
                <a:spLocks noRot="1" noChangeAspect="1" noMove="1" noResize="1" noEditPoints="1" noAdjustHandles="1" noChangeArrowheads="1" noChangeShapeType="1" noTextEdit="1"/>
              </p:cNvSpPr>
              <p:nvPr/>
            </p:nvSpPr>
            <p:spPr>
              <a:xfrm>
                <a:off x="6014851" y="2661456"/>
                <a:ext cx="1721112" cy="96507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6B2B7DD-F00D-B390-7F98-77EACBF7320C}"/>
                  </a:ext>
                </a:extLst>
              </p:cNvPr>
              <p:cNvSpPr txBox="1"/>
              <p:nvPr/>
            </p:nvSpPr>
            <p:spPr>
              <a:xfrm>
                <a:off x="5723906" y="4328556"/>
                <a:ext cx="433516" cy="8339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𝜏</m:t>
                              </m:r>
                            </m:e>
                            <m:sub>
                              <m:r>
                                <a:rPr lang="en-US" sz="2800" b="0" i="1" smtClean="0">
                                  <a:latin typeface="Cambria Math" panose="02040503050406030204" pitchFamily="18" charset="0"/>
                                </a:rPr>
                                <m:t>𝑣</m:t>
                              </m:r>
                            </m:sub>
                          </m:sSub>
                        </m:num>
                        <m:den>
                          <m:sSubSup>
                            <m:sSubSupPr>
                              <m:ctrlPr>
                                <a:rPr lang="en-US" sz="2800" i="1">
                                  <a:latin typeface="Cambria Math" panose="02040503050406030204" pitchFamily="18"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𝜏</m:t>
                              </m:r>
                            </m:e>
                            <m:sub>
                              <m:r>
                                <a:rPr lang="en-US" sz="2800" i="1">
                                  <a:latin typeface="Cambria Math" panose="02040503050406030204" pitchFamily="18" charset="0"/>
                                  <a:ea typeface="Cambria Math" panose="02040503050406030204" pitchFamily="18" charset="0"/>
                                </a:rPr>
                                <m:t>𝑖</m:t>
                              </m:r>
                            </m:sub>
                            <m:sup>
                              <m:r>
                                <a:rPr lang="en-US" sz="2800" i="1">
                                  <a:latin typeface="Cambria Math" panose="02040503050406030204" pitchFamily="18" charset="0"/>
                                  <a:ea typeface="Cambria Math" panose="02040503050406030204" pitchFamily="18" charset="0"/>
                                </a:rPr>
                                <m:t>∗</m:t>
                              </m:r>
                            </m:sup>
                          </m:sSubSup>
                        </m:den>
                      </m:f>
                    </m:oMath>
                  </m:oMathPara>
                </a14:m>
                <a:endParaRPr lang="en-US" sz="2800" dirty="0"/>
              </a:p>
            </p:txBody>
          </p:sp>
        </mc:Choice>
        <mc:Fallback xmlns="">
          <p:sp>
            <p:nvSpPr>
              <p:cNvPr id="16" name="TextBox 15">
                <a:extLst>
                  <a:ext uri="{FF2B5EF4-FFF2-40B4-BE49-F238E27FC236}">
                    <a16:creationId xmlns:a16="http://schemas.microsoft.com/office/drawing/2014/main" id="{D6B2B7DD-F00D-B390-7F98-77EACBF7320C}"/>
                  </a:ext>
                </a:extLst>
              </p:cNvPr>
              <p:cNvSpPr txBox="1">
                <a:spLocks noRot="1" noChangeAspect="1" noMove="1" noResize="1" noEditPoints="1" noAdjustHandles="1" noChangeArrowheads="1" noChangeShapeType="1" noTextEdit="1"/>
              </p:cNvSpPr>
              <p:nvPr/>
            </p:nvSpPr>
            <p:spPr>
              <a:xfrm>
                <a:off x="5723906" y="4328556"/>
                <a:ext cx="433516" cy="833946"/>
              </a:xfrm>
              <a:prstGeom prst="rect">
                <a:avLst/>
              </a:prstGeom>
              <a:blipFill>
                <a:blip r:embed="rId4"/>
                <a:stretch>
                  <a:fillRect/>
                </a:stretch>
              </a:blipFill>
            </p:spPr>
            <p:txBody>
              <a:bodyPr/>
              <a:lstStyle/>
              <a:p>
                <a:r>
                  <a:rPr lang="en-US">
                    <a:noFill/>
                  </a:rPr>
                  <a:t> </a:t>
                </a:r>
              </a:p>
            </p:txBody>
          </p:sp>
        </mc:Fallback>
      </mc:AlternateContent>
      <p:grpSp>
        <p:nvGrpSpPr>
          <p:cNvPr id="30" name="Group 29">
            <a:extLst>
              <a:ext uri="{FF2B5EF4-FFF2-40B4-BE49-F238E27FC236}">
                <a16:creationId xmlns:a16="http://schemas.microsoft.com/office/drawing/2014/main" id="{D63E02A3-BDF9-37CD-79C2-27BED18CBD8F}"/>
              </a:ext>
            </a:extLst>
          </p:cNvPr>
          <p:cNvGrpSpPr/>
          <p:nvPr/>
        </p:nvGrpSpPr>
        <p:grpSpPr>
          <a:xfrm>
            <a:off x="121722" y="2477548"/>
            <a:ext cx="4880759" cy="3660570"/>
            <a:chOff x="756722" y="2570682"/>
            <a:chExt cx="4880759" cy="3660570"/>
          </a:xfrm>
        </p:grpSpPr>
        <p:pic>
          <p:nvPicPr>
            <p:cNvPr id="12" name="Picture 11">
              <a:extLst>
                <a:ext uri="{FF2B5EF4-FFF2-40B4-BE49-F238E27FC236}">
                  <a16:creationId xmlns:a16="http://schemas.microsoft.com/office/drawing/2014/main" id="{8FCE9493-0307-31CE-F874-32FD01DF95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722" y="2570682"/>
              <a:ext cx="4880759" cy="3660570"/>
            </a:xfrm>
            <a:prstGeom prst="rect">
              <a:avLst/>
            </a:prstGeom>
          </p:spPr>
        </p:pic>
        <p:sp>
          <p:nvSpPr>
            <p:cNvPr id="17" name="TextBox 16">
              <a:extLst>
                <a:ext uri="{FF2B5EF4-FFF2-40B4-BE49-F238E27FC236}">
                  <a16:creationId xmlns:a16="http://schemas.microsoft.com/office/drawing/2014/main" id="{58E5E14E-9CB9-8D30-6421-7F984ECA3CC0}"/>
                </a:ext>
              </a:extLst>
            </p:cNvPr>
            <p:cNvSpPr txBox="1"/>
            <p:nvPr/>
          </p:nvSpPr>
          <p:spPr>
            <a:xfrm>
              <a:off x="4925787" y="5343897"/>
              <a:ext cx="133103" cy="369332"/>
            </a:xfrm>
            <a:prstGeom prst="rect">
              <a:avLst/>
            </a:prstGeom>
            <a:noFill/>
          </p:spPr>
          <p:txBody>
            <a:bodyPr wrap="square" lIns="0" rIns="0" rtlCol="0">
              <a:spAutoFit/>
            </a:bodyPr>
            <a:lstStyle/>
            <a:p>
              <a:r>
                <a:rPr lang="en-US" dirty="0"/>
                <a:t>2</a:t>
              </a:r>
            </a:p>
          </p:txBody>
        </p:sp>
        <p:sp>
          <p:nvSpPr>
            <p:cNvPr id="20" name="TextBox 19">
              <a:extLst>
                <a:ext uri="{FF2B5EF4-FFF2-40B4-BE49-F238E27FC236}">
                  <a16:creationId xmlns:a16="http://schemas.microsoft.com/office/drawing/2014/main" id="{0E296B14-D871-6DEC-F654-F8AF244570CC}"/>
                </a:ext>
              </a:extLst>
            </p:cNvPr>
            <p:cNvSpPr txBox="1"/>
            <p:nvPr/>
          </p:nvSpPr>
          <p:spPr>
            <a:xfrm>
              <a:off x="4051712" y="4938158"/>
              <a:ext cx="180604" cy="369332"/>
            </a:xfrm>
            <a:prstGeom prst="rect">
              <a:avLst/>
            </a:prstGeom>
            <a:noFill/>
          </p:spPr>
          <p:txBody>
            <a:bodyPr wrap="square" lIns="0" rIns="0" rtlCol="0">
              <a:spAutoFit/>
            </a:bodyPr>
            <a:lstStyle/>
            <a:p>
              <a:r>
                <a:rPr lang="en-US" dirty="0"/>
                <a:t>3</a:t>
              </a:r>
            </a:p>
          </p:txBody>
        </p:sp>
        <p:sp>
          <p:nvSpPr>
            <p:cNvPr id="21" name="TextBox 20">
              <a:extLst>
                <a:ext uri="{FF2B5EF4-FFF2-40B4-BE49-F238E27FC236}">
                  <a16:creationId xmlns:a16="http://schemas.microsoft.com/office/drawing/2014/main" id="{42CE6DD8-38E0-291D-2267-50A6CEA462D7}"/>
                </a:ext>
              </a:extLst>
            </p:cNvPr>
            <p:cNvSpPr txBox="1"/>
            <p:nvPr/>
          </p:nvSpPr>
          <p:spPr>
            <a:xfrm>
              <a:off x="3408216" y="4651170"/>
              <a:ext cx="332510" cy="369332"/>
            </a:xfrm>
            <a:prstGeom prst="rect">
              <a:avLst/>
            </a:prstGeom>
            <a:noFill/>
          </p:spPr>
          <p:txBody>
            <a:bodyPr wrap="square" lIns="0" rIns="0" rtlCol="0">
              <a:spAutoFit/>
            </a:bodyPr>
            <a:lstStyle/>
            <a:p>
              <a:r>
                <a:rPr lang="en-US" dirty="0"/>
                <a:t>3.5</a:t>
              </a:r>
            </a:p>
          </p:txBody>
        </p:sp>
        <p:sp>
          <p:nvSpPr>
            <p:cNvPr id="22" name="TextBox 21">
              <a:extLst>
                <a:ext uri="{FF2B5EF4-FFF2-40B4-BE49-F238E27FC236}">
                  <a16:creationId xmlns:a16="http://schemas.microsoft.com/office/drawing/2014/main" id="{0CFDA317-815D-FA36-7FE7-871A53C6251D}"/>
                </a:ext>
              </a:extLst>
            </p:cNvPr>
            <p:cNvSpPr txBox="1"/>
            <p:nvPr/>
          </p:nvSpPr>
          <p:spPr>
            <a:xfrm>
              <a:off x="3182835" y="4461164"/>
              <a:ext cx="180604" cy="369332"/>
            </a:xfrm>
            <a:prstGeom prst="rect">
              <a:avLst/>
            </a:prstGeom>
            <a:noFill/>
          </p:spPr>
          <p:txBody>
            <a:bodyPr wrap="square" lIns="0" rIns="0" rtlCol="0">
              <a:spAutoFit/>
            </a:bodyPr>
            <a:lstStyle/>
            <a:p>
              <a:r>
                <a:rPr lang="en-US" dirty="0"/>
                <a:t>4</a:t>
              </a:r>
            </a:p>
          </p:txBody>
        </p:sp>
        <p:sp>
          <p:nvSpPr>
            <p:cNvPr id="23" name="TextBox 22">
              <a:extLst>
                <a:ext uri="{FF2B5EF4-FFF2-40B4-BE49-F238E27FC236}">
                  <a16:creationId xmlns:a16="http://schemas.microsoft.com/office/drawing/2014/main" id="{E454B9F3-1D9A-1596-6B29-86DAE919F246}"/>
                </a:ext>
              </a:extLst>
            </p:cNvPr>
            <p:cNvSpPr txBox="1"/>
            <p:nvPr/>
          </p:nvSpPr>
          <p:spPr>
            <a:xfrm>
              <a:off x="2947306" y="4356265"/>
              <a:ext cx="180604" cy="369332"/>
            </a:xfrm>
            <a:prstGeom prst="rect">
              <a:avLst/>
            </a:prstGeom>
            <a:noFill/>
          </p:spPr>
          <p:txBody>
            <a:bodyPr wrap="square" lIns="0" rIns="0" rtlCol="0">
              <a:spAutoFit/>
            </a:bodyPr>
            <a:lstStyle/>
            <a:p>
              <a:r>
                <a:rPr lang="en-US" dirty="0"/>
                <a:t>5</a:t>
              </a:r>
            </a:p>
          </p:txBody>
        </p:sp>
        <p:sp>
          <p:nvSpPr>
            <p:cNvPr id="24" name="TextBox 23">
              <a:extLst>
                <a:ext uri="{FF2B5EF4-FFF2-40B4-BE49-F238E27FC236}">
                  <a16:creationId xmlns:a16="http://schemas.microsoft.com/office/drawing/2014/main" id="{85DD1808-2B3B-C957-8AE3-53D500D8B4E3}"/>
                </a:ext>
              </a:extLst>
            </p:cNvPr>
            <p:cNvSpPr txBox="1"/>
            <p:nvPr/>
          </p:nvSpPr>
          <p:spPr>
            <a:xfrm>
              <a:off x="2766951" y="4164282"/>
              <a:ext cx="192725" cy="369332"/>
            </a:xfrm>
            <a:prstGeom prst="rect">
              <a:avLst/>
            </a:prstGeom>
            <a:noFill/>
          </p:spPr>
          <p:txBody>
            <a:bodyPr wrap="square" lIns="0" rIns="0" rtlCol="0">
              <a:spAutoFit/>
            </a:bodyPr>
            <a:lstStyle/>
            <a:p>
              <a:r>
                <a:rPr lang="en-US" dirty="0"/>
                <a:t>6</a:t>
              </a:r>
            </a:p>
          </p:txBody>
        </p:sp>
        <p:sp>
          <p:nvSpPr>
            <p:cNvPr id="25" name="TextBox 24">
              <a:extLst>
                <a:ext uri="{FF2B5EF4-FFF2-40B4-BE49-F238E27FC236}">
                  <a16:creationId xmlns:a16="http://schemas.microsoft.com/office/drawing/2014/main" id="{64D97EF3-6E6E-D5CD-C489-57D25DFB216B}"/>
                </a:ext>
              </a:extLst>
            </p:cNvPr>
            <p:cNvSpPr txBox="1"/>
            <p:nvPr/>
          </p:nvSpPr>
          <p:spPr>
            <a:xfrm>
              <a:off x="2658093" y="3984173"/>
              <a:ext cx="192725" cy="369332"/>
            </a:xfrm>
            <a:prstGeom prst="rect">
              <a:avLst/>
            </a:prstGeom>
            <a:noFill/>
          </p:spPr>
          <p:txBody>
            <a:bodyPr wrap="square" lIns="0" rIns="0" rtlCol="0">
              <a:spAutoFit/>
            </a:bodyPr>
            <a:lstStyle/>
            <a:p>
              <a:r>
                <a:rPr lang="en-US" dirty="0"/>
                <a:t>7</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12C2C17-E778-5BD9-F011-6FFECC08EDA6}"/>
                    </a:ext>
                  </a:extLst>
                </p:cNvPr>
                <p:cNvSpPr txBox="1"/>
                <p:nvPr/>
              </p:nvSpPr>
              <p:spPr>
                <a:xfrm>
                  <a:off x="2398815" y="3711040"/>
                  <a:ext cx="34624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oMath>
                    </m:oMathPara>
                  </a14:m>
                  <a:endParaRPr lang="en-US" sz="2400" dirty="0"/>
                </a:p>
              </p:txBody>
            </p:sp>
          </mc:Choice>
          <mc:Fallback xmlns="">
            <p:sp>
              <p:nvSpPr>
                <p:cNvPr id="26" name="TextBox 25">
                  <a:extLst>
                    <a:ext uri="{FF2B5EF4-FFF2-40B4-BE49-F238E27FC236}">
                      <a16:creationId xmlns:a16="http://schemas.microsoft.com/office/drawing/2014/main" id="{312C2C17-E778-5BD9-F011-6FFECC08EDA6}"/>
                    </a:ext>
                  </a:extLst>
                </p:cNvPr>
                <p:cNvSpPr txBox="1">
                  <a:spLocks noRot="1" noChangeAspect="1" noMove="1" noResize="1" noEditPoints="1" noAdjustHandles="1" noChangeArrowheads="1" noChangeShapeType="1" noTextEdit="1"/>
                </p:cNvSpPr>
                <p:nvPr/>
              </p:nvSpPr>
              <p:spPr>
                <a:xfrm>
                  <a:off x="2398815" y="3711040"/>
                  <a:ext cx="346249" cy="369332"/>
                </a:xfrm>
                <a:prstGeom prst="rect">
                  <a:avLst/>
                </a:prstGeom>
                <a:blipFill>
                  <a:blip r:embed="rId6"/>
                  <a:stretch>
                    <a:fillRect l="-8772" r="-10526" b="-163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D261027-B6E2-9FFE-5D9E-7AB7DFF6FE01}"/>
                  </a:ext>
                </a:extLst>
              </p:cNvPr>
              <p:cNvSpPr txBox="1"/>
              <p:nvPr/>
            </p:nvSpPr>
            <p:spPr>
              <a:xfrm>
                <a:off x="6447643" y="4433127"/>
                <a:ext cx="2167246" cy="4619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ea typeface="Cambria Math" panose="02040503050406030204" pitchFamily="18" charset="0"/>
                            </a:rPr>
                          </m:ctrlPr>
                        </m:sSubSupPr>
                        <m:e>
                          <m:r>
                            <a:rPr lang="en-US" sz="2400" i="1" smtClean="0">
                              <a:latin typeface="Cambria Math" panose="02040503050406030204" pitchFamily="18" charset="0"/>
                              <a:ea typeface="Cambria Math" panose="02040503050406030204" pitchFamily="18" charset="0"/>
                            </a:rPr>
                            <m:t>𝜏</m:t>
                          </m:r>
                        </m:e>
                        <m:sub>
                          <m:r>
                            <a:rPr lang="en-US" sz="2400" b="0" i="1" smtClean="0">
                              <a:latin typeface="Cambria Math" panose="02040503050406030204" pitchFamily="18" charset="0"/>
                              <a:ea typeface="Cambria Math" panose="02040503050406030204" pitchFamily="18" charset="0"/>
                            </a:rPr>
                            <m:t>𝑖</m:t>
                          </m:r>
                        </m:sub>
                        <m:sup>
                          <m:r>
                            <a:rPr lang="en-US" sz="2400" b="0" i="1" smtClean="0">
                              <a:latin typeface="Cambria Math" panose="02040503050406030204" pitchFamily="18" charset="0"/>
                              <a:ea typeface="Cambria Math" panose="02040503050406030204" pitchFamily="18" charset="0"/>
                            </a:rPr>
                            <m:t>∗</m:t>
                          </m:r>
                        </m:sup>
                      </m:sSubSup>
                      <m:r>
                        <a:rPr lang="en-US" sz="2400" i="1" dirty="0" smtClean="0">
                          <a:latin typeface="Cambria Math" panose="02040503050406030204" pitchFamily="18" charset="0"/>
                        </a:rPr>
                        <m:t>=0.55 </m:t>
                      </m:r>
                      <m:r>
                        <a:rPr lang="en-US" sz="2400" i="1" dirty="0" smtClean="0">
                          <a:latin typeface="Cambria Math" panose="02040503050406030204" pitchFamily="18" charset="0"/>
                          <a:ea typeface="Cambria Math" panose="02040503050406030204" pitchFamily="18" charset="0"/>
                        </a:rPr>
                        <m:t>𝜇</m:t>
                      </m:r>
                      <m:r>
                        <a:rPr lang="en-US" sz="2400" i="1" dirty="0" smtClean="0">
                          <a:latin typeface="Cambria Math" panose="02040503050406030204" pitchFamily="18" charset="0"/>
                        </a:rPr>
                        <m:t>𝑠</m:t>
                      </m:r>
                    </m:oMath>
                  </m:oMathPara>
                </a14:m>
                <a:endParaRPr lang="en-US" sz="2400" dirty="0"/>
              </a:p>
            </p:txBody>
          </p:sp>
        </mc:Choice>
        <mc:Fallback xmlns="">
          <p:sp>
            <p:nvSpPr>
              <p:cNvPr id="28" name="TextBox 27">
                <a:extLst>
                  <a:ext uri="{FF2B5EF4-FFF2-40B4-BE49-F238E27FC236}">
                    <a16:creationId xmlns:a16="http://schemas.microsoft.com/office/drawing/2014/main" id="{2D261027-B6E2-9FFE-5D9E-7AB7DFF6FE01}"/>
                  </a:ext>
                </a:extLst>
              </p:cNvPr>
              <p:cNvSpPr txBox="1">
                <a:spLocks noRot="1" noChangeAspect="1" noMove="1" noResize="1" noEditPoints="1" noAdjustHandles="1" noChangeArrowheads="1" noChangeShapeType="1" noTextEdit="1"/>
              </p:cNvSpPr>
              <p:nvPr/>
            </p:nvSpPr>
            <p:spPr>
              <a:xfrm>
                <a:off x="6447643" y="4433127"/>
                <a:ext cx="2167246" cy="461921"/>
              </a:xfrm>
              <a:prstGeom prst="rect">
                <a:avLst/>
              </a:prstGeom>
              <a:blipFill>
                <a:blip r:embed="rId7"/>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2FF697F-5FD5-377C-8977-1FAC0F01224E}"/>
                  </a:ext>
                </a:extLst>
              </p:cNvPr>
              <p:cNvSpPr txBox="1"/>
              <p:nvPr/>
            </p:nvSpPr>
            <p:spPr>
              <a:xfrm>
                <a:off x="5812367" y="5342466"/>
                <a:ext cx="1859676" cy="6890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ea typeface="Cambria Math" panose="02040503050406030204" pitchFamily="18" charset="0"/>
                        </a:rPr>
                        <m:t>=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𝐸</m:t>
                          </m:r>
                        </m:num>
                        <m:den>
                          <m:r>
                            <a:rPr lang="en-US" sz="2400" b="0" i="1" smtClean="0">
                              <a:latin typeface="Cambria Math" panose="02040503050406030204" pitchFamily="18" charset="0"/>
                              <a:ea typeface="Cambria Math" panose="02040503050406030204" pitchFamily="18" charset="0"/>
                            </a:rPr>
                            <m:t>𝑅𝑇</m:t>
                          </m:r>
                        </m:den>
                      </m:f>
                      <m:r>
                        <a:rPr lang="en-US" sz="2400" b="0" i="1" smtClean="0">
                          <a:latin typeface="Cambria Math" panose="02040503050406030204" pitchFamily="18" charset="0"/>
                          <a:ea typeface="Cambria Math" panose="02040503050406030204" pitchFamily="18" charset="0"/>
                        </a:rPr>
                        <m:t>=10</m:t>
                      </m:r>
                    </m:oMath>
                  </m:oMathPara>
                </a14:m>
                <a:endParaRPr lang="en-US" sz="2400" dirty="0"/>
              </a:p>
            </p:txBody>
          </p:sp>
        </mc:Choice>
        <mc:Fallback xmlns="">
          <p:sp>
            <p:nvSpPr>
              <p:cNvPr id="29" name="TextBox 28">
                <a:extLst>
                  <a:ext uri="{FF2B5EF4-FFF2-40B4-BE49-F238E27FC236}">
                    <a16:creationId xmlns:a16="http://schemas.microsoft.com/office/drawing/2014/main" id="{62FF697F-5FD5-377C-8977-1FAC0F01224E}"/>
                  </a:ext>
                </a:extLst>
              </p:cNvPr>
              <p:cNvSpPr txBox="1">
                <a:spLocks noRot="1" noChangeAspect="1" noMove="1" noResize="1" noEditPoints="1" noAdjustHandles="1" noChangeArrowheads="1" noChangeShapeType="1" noTextEdit="1"/>
              </p:cNvSpPr>
              <p:nvPr/>
            </p:nvSpPr>
            <p:spPr>
              <a:xfrm>
                <a:off x="5812367" y="5342466"/>
                <a:ext cx="1859676" cy="689035"/>
              </a:xfrm>
              <a:prstGeom prst="rect">
                <a:avLst/>
              </a:prstGeom>
              <a:blipFill>
                <a:blip r:embed="rId8"/>
                <a:stretch>
                  <a:fillRect/>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2A71D666-8C45-03F2-1A0E-EFE82F90A982}"/>
              </a:ext>
            </a:extLst>
          </p:cNvPr>
          <p:cNvSpPr txBox="1"/>
          <p:nvPr/>
        </p:nvSpPr>
        <p:spPr>
          <a:xfrm flipH="1">
            <a:off x="2949785" y="6180667"/>
            <a:ext cx="4323081" cy="369332"/>
          </a:xfrm>
          <a:prstGeom prst="rect">
            <a:avLst/>
          </a:prstGeom>
          <a:noFill/>
        </p:spPr>
        <p:txBody>
          <a:bodyPr wrap="square" rtlCol="0">
            <a:spAutoFit/>
          </a:bodyPr>
          <a:lstStyle/>
          <a:p>
            <a:r>
              <a:rPr lang="en-US" dirty="0"/>
              <a:t>Stoichiometric H</a:t>
            </a:r>
            <a:r>
              <a:rPr lang="en-US" baseline="-25000" dirty="0"/>
              <a:t>2</a:t>
            </a:r>
            <a:r>
              <a:rPr lang="en-US" dirty="0"/>
              <a:t>-Air, Us = 1975 m/s</a:t>
            </a:r>
          </a:p>
        </p:txBody>
      </p:sp>
    </p:spTree>
    <p:extLst>
      <p:ext uri="{BB962C8B-B14F-4D97-AF65-F5344CB8AC3E}">
        <p14:creationId xmlns:p14="http://schemas.microsoft.com/office/powerpoint/2010/main" val="1662902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0838-8B32-3F5F-FDB3-14E933D7D253}"/>
              </a:ext>
            </a:extLst>
          </p:cNvPr>
          <p:cNvSpPr>
            <a:spLocks noGrp="1"/>
          </p:cNvSpPr>
          <p:nvPr>
            <p:ph type="title"/>
          </p:nvPr>
        </p:nvSpPr>
        <p:spPr/>
        <p:txBody>
          <a:bodyPr/>
          <a:lstStyle/>
          <a:p>
            <a:r>
              <a:rPr lang="en-US" dirty="0"/>
              <a:t>Analytical Model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E6CD01-2FB9-7C0C-8320-2D5CF69A66C7}"/>
                  </a:ext>
                </a:extLst>
              </p:cNvPr>
              <p:cNvSpPr>
                <a:spLocks noGrp="1"/>
              </p:cNvSpPr>
              <p:nvPr>
                <p:ph idx="1"/>
              </p:nvPr>
            </p:nvSpPr>
            <p:spPr>
              <a:xfrm>
                <a:off x="1" y="1235035"/>
                <a:ext cx="9144000" cy="3978234"/>
              </a:xfrm>
            </p:spPr>
            <p:txBody>
              <a:bodyPr/>
              <a:lstStyle/>
              <a:p>
                <a:r>
                  <a:rPr lang="en-US" sz="2400" dirty="0"/>
                  <a:t>Simplest model – adiabatic explosion, one-step reaction, ideal gas</a:t>
                </a:r>
              </a:p>
              <a:p>
                <a:endParaRPr lang="en-US" sz="2400" dirty="0"/>
              </a:p>
              <a:p>
                <a:pPr marL="0" indent="0">
                  <a:buNone/>
                </a:pPr>
                <a:endParaRPr lang="en-US" sz="2400" dirty="0"/>
              </a:p>
              <a:p>
                <a:r>
                  <a:rPr lang="en-US" sz="2400" dirty="0"/>
                  <a:t>Assume high activation energy and neglect reaction</a:t>
                </a:r>
              </a:p>
              <a:p>
                <a:r>
                  <a:rPr lang="en-US" sz="2400" dirty="0"/>
                  <a:t>Obtain analytic solution to </a:t>
                </a:r>
                <a:r>
                  <a:rPr lang="en-US" sz="2400" dirty="0">
                    <a:solidFill>
                      <a:srgbClr val="FF0000"/>
                    </a:solidFill>
                  </a:rPr>
                  <a:t>Critical Decay Rate model</a:t>
                </a:r>
                <a:r>
                  <a:rPr lang="en-US" sz="2400" dirty="0"/>
                  <a:t>:</a:t>
                </a:r>
              </a:p>
              <a:p>
                <a:endParaRPr lang="en-US" sz="2400" dirty="0"/>
              </a:p>
              <a:p>
                <a:endParaRPr lang="en-US" sz="2400" dirty="0"/>
              </a:p>
              <a:p>
                <a:endParaRPr lang="en-US" sz="2400" dirty="0"/>
              </a:p>
              <a:p>
                <a:endParaRPr lang="en-US" sz="2400" dirty="0"/>
              </a:p>
              <a:p>
                <a:r>
                  <a:rPr lang="en-US" sz="2400" dirty="0"/>
                  <a:t>Ignition can only occur if </a:t>
                </a: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𝜏</m:t>
                        </m:r>
                      </m:e>
                      <m:sub>
                        <m:r>
                          <a:rPr lang="en-US" sz="2400" b="0" i="1" smtClean="0">
                            <a:latin typeface="Cambria Math" panose="02040503050406030204" pitchFamily="18" charset="0"/>
                          </a:rPr>
                          <m:t>𝑒</m:t>
                        </m:r>
                      </m:sub>
                    </m:sSub>
                    <m:r>
                      <a:rPr lang="en-US" sz="2400" i="1" smtClean="0">
                        <a:latin typeface="Cambria Math" panose="02040503050406030204" pitchFamily="18" charset="0"/>
                        <a:ea typeface="Cambria Math" panose="02040503050406030204" pitchFamily="18" charset="0"/>
                      </a:rPr>
                      <m:t>&gt;</m:t>
                    </m:r>
                  </m:oMath>
                </a14:m>
                <a:endParaRPr lang="en-US" sz="2400" dirty="0"/>
              </a:p>
              <a:p>
                <a:pPr marL="0" indent="0">
                  <a:buNone/>
                </a:pPr>
                <a:r>
                  <a:rPr lang="en-US" sz="2400" dirty="0"/>
                  <a:t>  </a:t>
                </a:r>
              </a:p>
              <a:p>
                <a:pPr marL="0" indent="0">
                  <a:buNone/>
                </a:pPr>
                <a:endParaRPr lang="en-US" sz="2400" dirty="0"/>
              </a:p>
            </p:txBody>
          </p:sp>
        </mc:Choice>
        <mc:Fallback xmlns="">
          <p:sp>
            <p:nvSpPr>
              <p:cNvPr id="3" name="Content Placeholder 2">
                <a:extLst>
                  <a:ext uri="{FF2B5EF4-FFF2-40B4-BE49-F238E27FC236}">
                    <a16:creationId xmlns:a16="http://schemas.microsoft.com/office/drawing/2014/main" id="{D3E6CD01-2FB9-7C0C-8320-2D5CF69A66C7}"/>
                  </a:ext>
                </a:extLst>
              </p:cNvPr>
              <p:cNvSpPr>
                <a:spLocks noGrp="1" noRot="1" noChangeAspect="1" noMove="1" noResize="1" noEditPoints="1" noAdjustHandles="1" noChangeArrowheads="1" noChangeShapeType="1" noTextEdit="1"/>
              </p:cNvSpPr>
              <p:nvPr>
                <p:ph idx="1"/>
              </p:nvPr>
            </p:nvSpPr>
            <p:spPr>
              <a:xfrm>
                <a:off x="1" y="1235035"/>
                <a:ext cx="9144000" cy="3978234"/>
              </a:xfrm>
              <a:blipFill>
                <a:blip r:embed="rId2"/>
                <a:stretch>
                  <a:fillRect l="-867" t="-1074" b="-2377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95D61903-EB40-0A91-0ABB-99D0D9BE801C}"/>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0D7E6874-0001-EBC7-3A3A-2CB3CF0C3B17}"/>
              </a:ext>
            </a:extLst>
          </p:cNvPr>
          <p:cNvSpPr>
            <a:spLocks noGrp="1"/>
          </p:cNvSpPr>
          <p:nvPr>
            <p:ph type="sldNum" sz="quarter" idx="12"/>
          </p:nvPr>
        </p:nvSpPr>
        <p:spPr/>
        <p:txBody>
          <a:bodyPr/>
          <a:lstStyle/>
          <a:p>
            <a:fld id="{7C3431B6-8D5E-4BA4-8978-65BC94866C41}" type="slidenum">
              <a:rPr lang="en-US" altLang="en-US" smtClean="0"/>
              <a:pPr/>
              <a:t>41</a:t>
            </a:fld>
            <a:endParaRPr lang="en-US" alt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2F69F2-45B2-213F-1B2C-4C091A803D2F}"/>
                  </a:ext>
                </a:extLst>
              </p:cNvPr>
              <p:cNvSpPr txBox="1"/>
              <p:nvPr/>
            </p:nvSpPr>
            <p:spPr>
              <a:xfrm>
                <a:off x="645117" y="2168516"/>
                <a:ext cx="1298112"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𝑑</m:t>
                          </m:r>
                          <m:r>
                            <a:rPr lang="en-US" b="0" i="1" smtClean="0">
                              <a:latin typeface="Cambria Math" panose="02040503050406030204" pitchFamily="18" charset="0"/>
                            </a:rPr>
                            <m:t>𝑈</m:t>
                          </m:r>
                        </m:num>
                        <m:den>
                          <m:r>
                            <a:rPr lang="en-US" i="1" smtClean="0">
                              <a:latin typeface="Cambria Math" panose="02040503050406030204" pitchFamily="18" charset="0"/>
                            </a:rPr>
                            <m:t>𝑑</m:t>
                          </m:r>
                          <m:r>
                            <a:rPr lang="en-US" b="0" i="1" smtClean="0">
                              <a:latin typeface="Cambria Math" panose="02040503050406030204" pitchFamily="18" charset="0"/>
                            </a:rPr>
                            <m:t>𝑡</m:t>
                          </m:r>
                        </m:den>
                      </m:f>
                      <m:r>
                        <a:rPr lang="en-US" b="0" i="1" smtClean="0">
                          <a:latin typeface="Cambria Math" panose="02040503050406030204" pitchFamily="18" charset="0"/>
                        </a:rPr>
                        <m:t>=−</m:t>
                      </m:r>
                      <m:r>
                        <a:rPr lang="en-US" b="0" i="1" smtClean="0">
                          <a:latin typeface="Cambria Math" panose="02040503050406030204" pitchFamily="18" charset="0"/>
                        </a:rPr>
                        <m:t>𝑃</m:t>
                      </m:r>
                      <m:f>
                        <m:fPr>
                          <m:ctrlPr>
                            <a:rPr lang="en-US" i="1">
                              <a:latin typeface="Cambria Math" panose="02040503050406030204" pitchFamily="18" charset="0"/>
                            </a:rPr>
                          </m:ctrlPr>
                        </m:fPr>
                        <m:num>
                          <m:r>
                            <a:rPr lang="en-US" i="1">
                              <a:latin typeface="Cambria Math" panose="02040503050406030204" pitchFamily="18" charset="0"/>
                            </a:rPr>
                            <m:t>𝑑</m:t>
                          </m:r>
                          <m:r>
                            <a:rPr lang="en-US" b="0" i="1" smtClean="0">
                              <a:latin typeface="Cambria Math" panose="02040503050406030204" pitchFamily="18" charset="0"/>
                            </a:rPr>
                            <m:t>𝑉</m:t>
                          </m:r>
                        </m:num>
                        <m:den>
                          <m:r>
                            <a:rPr lang="en-US" i="1">
                              <a:latin typeface="Cambria Math" panose="02040503050406030204" pitchFamily="18" charset="0"/>
                            </a:rPr>
                            <m:t>𝑑𝑡</m:t>
                          </m:r>
                        </m:den>
                      </m:f>
                    </m:oMath>
                  </m:oMathPara>
                </a14:m>
                <a:endParaRPr lang="en-US" dirty="0"/>
              </a:p>
            </p:txBody>
          </p:sp>
        </mc:Choice>
        <mc:Fallback xmlns="">
          <p:sp>
            <p:nvSpPr>
              <p:cNvPr id="6" name="TextBox 5">
                <a:extLst>
                  <a:ext uri="{FF2B5EF4-FFF2-40B4-BE49-F238E27FC236}">
                    <a16:creationId xmlns:a16="http://schemas.microsoft.com/office/drawing/2014/main" id="{4A2F69F2-45B2-213F-1B2C-4C091A803D2F}"/>
                  </a:ext>
                </a:extLst>
              </p:cNvPr>
              <p:cNvSpPr txBox="1">
                <a:spLocks noRot="1" noChangeAspect="1" noMove="1" noResize="1" noEditPoints="1" noAdjustHandles="1" noChangeArrowheads="1" noChangeShapeType="1" noTextEdit="1"/>
              </p:cNvSpPr>
              <p:nvPr/>
            </p:nvSpPr>
            <p:spPr>
              <a:xfrm>
                <a:off x="645117" y="2168516"/>
                <a:ext cx="1298112" cy="52591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99EE647-93C6-40D2-1AA5-34CDA3D76D7B}"/>
                  </a:ext>
                </a:extLst>
              </p:cNvPr>
              <p:cNvSpPr txBox="1"/>
              <p:nvPr/>
            </p:nvSpPr>
            <p:spPr>
              <a:xfrm>
                <a:off x="3806844" y="2328599"/>
                <a:ext cx="19646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𝑀</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𝑣</m:t>
                              </m:r>
                            </m:sub>
                          </m:sSub>
                          <m:r>
                            <a:rPr lang="en-US" b="0" i="1" smtClean="0">
                              <a:latin typeface="Cambria Math" panose="02040503050406030204" pitchFamily="18" charset="0"/>
                            </a:rPr>
                            <m:t>𝑇</m:t>
                          </m:r>
                          <m:r>
                            <a:rPr lang="en-US" b="0" i="1" smtClean="0">
                              <a:latin typeface="Cambria Math" panose="02040503050406030204" pitchFamily="18" charset="0"/>
                            </a:rPr>
                            <m:t> −</m:t>
                          </m:r>
                          <m:r>
                            <a:rPr lang="en-US" b="0" i="1" smtClean="0">
                              <a:latin typeface="Cambria Math" panose="02040503050406030204" pitchFamily="18" charset="0"/>
                            </a:rPr>
                            <m:t>𝑞𝑌</m:t>
                          </m:r>
                        </m:e>
                      </m:d>
                    </m:oMath>
                  </m:oMathPara>
                </a14:m>
                <a:endParaRPr lang="en-US" dirty="0"/>
              </a:p>
            </p:txBody>
          </p:sp>
        </mc:Choice>
        <mc:Fallback xmlns="">
          <p:sp>
            <p:nvSpPr>
              <p:cNvPr id="7" name="TextBox 6">
                <a:extLst>
                  <a:ext uri="{FF2B5EF4-FFF2-40B4-BE49-F238E27FC236}">
                    <a16:creationId xmlns:a16="http://schemas.microsoft.com/office/drawing/2014/main" id="{A99EE647-93C6-40D2-1AA5-34CDA3D76D7B}"/>
                  </a:ext>
                </a:extLst>
              </p:cNvPr>
              <p:cNvSpPr txBox="1">
                <a:spLocks noRot="1" noChangeAspect="1" noMove="1" noResize="1" noEditPoints="1" noAdjustHandles="1" noChangeArrowheads="1" noChangeShapeType="1" noTextEdit="1"/>
              </p:cNvSpPr>
              <p:nvPr/>
            </p:nvSpPr>
            <p:spPr>
              <a:xfrm>
                <a:off x="3806844" y="2328599"/>
                <a:ext cx="1964640" cy="276999"/>
              </a:xfrm>
              <a:prstGeom prst="rect">
                <a:avLst/>
              </a:prstGeom>
              <a:blipFill>
                <a:blip r:embed="rId4"/>
                <a:stretch>
                  <a:fillRect l="-310"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6551BAA-3694-FEDA-9A9D-CD915D1446F9}"/>
                  </a:ext>
                </a:extLst>
              </p:cNvPr>
              <p:cNvSpPr txBox="1"/>
              <p:nvPr/>
            </p:nvSpPr>
            <p:spPr>
              <a:xfrm>
                <a:off x="410687" y="3947666"/>
                <a:ext cx="3483198"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𝑣</m:t>
                          </m:r>
                        </m:sub>
                      </m:sSub>
                      <m:f>
                        <m:fPr>
                          <m:ctrlPr>
                            <a:rPr lang="en-US" i="1" smtClean="0">
                              <a:latin typeface="Cambria Math" panose="02040503050406030204" pitchFamily="18" charset="0"/>
                            </a:rPr>
                          </m:ctrlPr>
                        </m:fPr>
                        <m:num>
                          <m:r>
                            <a:rPr lang="en-US" i="1" smtClean="0">
                              <a:latin typeface="Cambria Math" panose="02040503050406030204" pitchFamily="18" charset="0"/>
                            </a:rPr>
                            <m:t>𝑑</m:t>
                          </m:r>
                          <m:r>
                            <a:rPr lang="en-US" b="0" i="1" smtClean="0">
                              <a:latin typeface="Cambria Math" panose="02040503050406030204" pitchFamily="18" charset="0"/>
                            </a:rPr>
                            <m:t>𝑇</m:t>
                          </m:r>
                        </m:num>
                        <m:den>
                          <m:r>
                            <a:rPr lang="en-US" i="1" smtClean="0">
                              <a:latin typeface="Cambria Math" panose="02040503050406030204" pitchFamily="18" charset="0"/>
                            </a:rPr>
                            <m:t>𝑑</m:t>
                          </m:r>
                          <m:r>
                            <a:rPr lang="en-US" b="0" i="1" smtClean="0">
                              <a:latin typeface="Cambria Math" panose="02040503050406030204" pitchFamily="18" charset="0"/>
                            </a:rPr>
                            <m:t>𝑡</m:t>
                          </m:r>
                        </m:den>
                      </m:f>
                      <m:r>
                        <a:rPr lang="en-US" b="0" i="1" smtClean="0">
                          <a:latin typeface="Cambria Math" panose="02040503050406030204" pitchFamily="18" charset="0"/>
                        </a:rPr>
                        <m:t>=</m:t>
                      </m:r>
                      <m:r>
                        <a:rPr lang="en-US" b="0" i="1" smtClean="0">
                          <a:latin typeface="Cambria Math" panose="02040503050406030204" pitchFamily="18" charset="0"/>
                        </a:rPr>
                        <m:t>𝑞𝐴</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𝑌</m:t>
                          </m:r>
                        </m:e>
                      </m:d>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𝑎</m:t>
                                  </m:r>
                                </m:sub>
                              </m:sSub>
                            </m:num>
                            <m:den>
                              <m:r>
                                <a:rPr lang="en-US" i="1">
                                  <a:latin typeface="Cambria Math" panose="02040503050406030204" pitchFamily="18" charset="0"/>
                                </a:rPr>
                                <m:t>𝑅𝑇</m:t>
                              </m:r>
                            </m:den>
                          </m:f>
                        </m:sup>
                      </m:sSup>
                      <m:r>
                        <a:rPr lang="en-US" b="0" i="1" smtClean="0">
                          <a:latin typeface="Cambria Math" panose="02040503050406030204" pitchFamily="18" charset="0"/>
                        </a:rPr>
                        <m:t>−</m:t>
                      </m:r>
                      <m:r>
                        <a:rPr lang="en-US" b="0" i="1" smtClean="0">
                          <a:latin typeface="Cambria Math" panose="02040503050406030204" pitchFamily="18" charset="0"/>
                        </a:rPr>
                        <m:t>𝑅𝑇</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𝑉</m:t>
                          </m:r>
                        </m:den>
                      </m:f>
                      <m:f>
                        <m:fPr>
                          <m:ctrlPr>
                            <a:rPr lang="en-US" i="1">
                              <a:latin typeface="Cambria Math" panose="02040503050406030204" pitchFamily="18" charset="0"/>
                            </a:rPr>
                          </m:ctrlPr>
                        </m:fPr>
                        <m:num>
                          <m:r>
                            <a:rPr lang="en-US" i="1">
                              <a:latin typeface="Cambria Math" panose="02040503050406030204" pitchFamily="18" charset="0"/>
                            </a:rPr>
                            <m:t>𝑑</m:t>
                          </m:r>
                          <m:r>
                            <a:rPr lang="en-US" b="0" i="1" smtClean="0">
                              <a:latin typeface="Cambria Math" panose="02040503050406030204" pitchFamily="18" charset="0"/>
                            </a:rPr>
                            <m:t>𝑉</m:t>
                          </m:r>
                        </m:num>
                        <m:den>
                          <m:r>
                            <a:rPr lang="en-US" i="1">
                              <a:latin typeface="Cambria Math" panose="02040503050406030204" pitchFamily="18" charset="0"/>
                            </a:rPr>
                            <m:t>𝑑𝑡</m:t>
                          </m:r>
                        </m:den>
                      </m:f>
                    </m:oMath>
                  </m:oMathPara>
                </a14:m>
                <a:endParaRPr lang="en-US" dirty="0"/>
              </a:p>
            </p:txBody>
          </p:sp>
        </mc:Choice>
        <mc:Fallback xmlns="">
          <p:sp>
            <p:nvSpPr>
              <p:cNvPr id="8" name="TextBox 7">
                <a:extLst>
                  <a:ext uri="{FF2B5EF4-FFF2-40B4-BE49-F238E27FC236}">
                    <a16:creationId xmlns:a16="http://schemas.microsoft.com/office/drawing/2014/main" id="{96551BAA-3694-FEDA-9A9D-CD915D1446F9}"/>
                  </a:ext>
                </a:extLst>
              </p:cNvPr>
              <p:cNvSpPr txBox="1">
                <a:spLocks noRot="1" noChangeAspect="1" noMove="1" noResize="1" noEditPoints="1" noAdjustHandles="1" noChangeArrowheads="1" noChangeShapeType="1" noTextEdit="1"/>
              </p:cNvSpPr>
              <p:nvPr/>
            </p:nvSpPr>
            <p:spPr>
              <a:xfrm>
                <a:off x="410687" y="3947666"/>
                <a:ext cx="3483198" cy="5259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0974AA-5043-DE6D-3351-6DE2107D24C0}"/>
                  </a:ext>
                </a:extLst>
              </p:cNvPr>
              <p:cNvSpPr txBox="1"/>
              <p:nvPr/>
            </p:nvSpPr>
            <p:spPr>
              <a:xfrm>
                <a:off x="5813853" y="2192266"/>
                <a:ext cx="2010615" cy="525913"/>
              </a:xfrm>
              <a:prstGeom prst="rect">
                <a:avLst/>
              </a:prstGeom>
              <a:noFill/>
            </p:spPr>
            <p:txBody>
              <a:bodyPr wrap="none" lIns="0" tIns="0" rIns="0" bIns="0" rtlCol="0">
                <a:spAutoFit/>
              </a:bodyPr>
              <a:lstStyle/>
              <a:p>
                <a:pPr algn="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𝑑</m:t>
                          </m:r>
                          <m:r>
                            <a:rPr lang="en-US" b="0" i="1" smtClean="0">
                              <a:latin typeface="Cambria Math" panose="02040503050406030204" pitchFamily="18" charset="0"/>
                            </a:rPr>
                            <m:t>𝑌</m:t>
                          </m:r>
                        </m:num>
                        <m:den>
                          <m:r>
                            <a:rPr lang="en-US" i="1" smtClean="0">
                              <a:latin typeface="Cambria Math" panose="02040503050406030204" pitchFamily="18" charset="0"/>
                            </a:rPr>
                            <m:t>𝑑</m:t>
                          </m:r>
                          <m:r>
                            <a:rPr lang="en-US" b="0" i="1" smtClean="0">
                              <a:latin typeface="Cambria Math" panose="02040503050406030204" pitchFamily="18" charset="0"/>
                            </a:rPr>
                            <m:t>𝑡</m:t>
                          </m:r>
                        </m:den>
                      </m:f>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(1−</m:t>
                      </m:r>
                      <m:r>
                        <a:rPr lang="en-US" b="0" i="1" smtClean="0">
                          <a:latin typeface="Cambria Math" panose="02040503050406030204" pitchFamily="18" charset="0"/>
                        </a:rPr>
                        <m:t>𝑌</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𝑎</m:t>
                                  </m:r>
                                </m:sub>
                              </m:sSub>
                            </m:num>
                            <m:den>
                              <m:r>
                                <a:rPr lang="en-US" b="0" i="1" smtClean="0">
                                  <a:latin typeface="Cambria Math" panose="02040503050406030204" pitchFamily="18" charset="0"/>
                                </a:rPr>
                                <m:t>𝑅𝑇</m:t>
                              </m:r>
                            </m:den>
                          </m:f>
                        </m:sup>
                      </m:sSup>
                    </m:oMath>
                  </m:oMathPara>
                </a14:m>
                <a:endParaRPr lang="en-US" dirty="0"/>
              </a:p>
            </p:txBody>
          </p:sp>
        </mc:Choice>
        <mc:Fallback xmlns="">
          <p:sp>
            <p:nvSpPr>
              <p:cNvPr id="9" name="TextBox 8">
                <a:extLst>
                  <a:ext uri="{FF2B5EF4-FFF2-40B4-BE49-F238E27FC236}">
                    <a16:creationId xmlns:a16="http://schemas.microsoft.com/office/drawing/2014/main" id="{4F0974AA-5043-DE6D-3351-6DE2107D24C0}"/>
                  </a:ext>
                </a:extLst>
              </p:cNvPr>
              <p:cNvSpPr txBox="1">
                <a:spLocks noRot="1" noChangeAspect="1" noMove="1" noResize="1" noEditPoints="1" noAdjustHandles="1" noChangeArrowheads="1" noChangeShapeType="1" noTextEdit="1"/>
              </p:cNvSpPr>
              <p:nvPr/>
            </p:nvSpPr>
            <p:spPr>
              <a:xfrm>
                <a:off x="5813853" y="2192266"/>
                <a:ext cx="2010615" cy="52591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26D03E2-3688-8B21-B37F-3543D6EB12B5}"/>
                  </a:ext>
                </a:extLst>
              </p:cNvPr>
              <p:cNvSpPr txBox="1"/>
              <p:nvPr/>
            </p:nvSpPr>
            <p:spPr>
              <a:xfrm>
                <a:off x="2392879" y="2304849"/>
                <a:ext cx="11473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𝑃𝑉</m:t>
                      </m:r>
                      <m:r>
                        <a:rPr lang="en-US" b="0" i="1" smtClean="0">
                          <a:latin typeface="Cambria Math" panose="02040503050406030204" pitchFamily="18" charset="0"/>
                        </a:rPr>
                        <m:t>=</m:t>
                      </m:r>
                      <m:r>
                        <a:rPr lang="en-US" b="0" i="1" smtClean="0">
                          <a:latin typeface="Cambria Math" panose="02040503050406030204" pitchFamily="18" charset="0"/>
                        </a:rPr>
                        <m:t>𝑀𝑅𝑇</m:t>
                      </m:r>
                    </m:oMath>
                  </m:oMathPara>
                </a14:m>
                <a:endParaRPr lang="en-US" dirty="0"/>
              </a:p>
            </p:txBody>
          </p:sp>
        </mc:Choice>
        <mc:Fallback xmlns="">
          <p:sp>
            <p:nvSpPr>
              <p:cNvPr id="10" name="TextBox 9">
                <a:extLst>
                  <a:ext uri="{FF2B5EF4-FFF2-40B4-BE49-F238E27FC236}">
                    <a16:creationId xmlns:a16="http://schemas.microsoft.com/office/drawing/2014/main" id="{026D03E2-3688-8B21-B37F-3543D6EB12B5}"/>
                  </a:ext>
                </a:extLst>
              </p:cNvPr>
              <p:cNvSpPr txBox="1">
                <a:spLocks noRot="1" noChangeAspect="1" noMove="1" noResize="1" noEditPoints="1" noAdjustHandles="1" noChangeArrowheads="1" noChangeShapeType="1" noTextEdit="1"/>
              </p:cNvSpPr>
              <p:nvPr/>
            </p:nvSpPr>
            <p:spPr>
              <a:xfrm>
                <a:off x="2392879" y="2304849"/>
                <a:ext cx="1147302" cy="276999"/>
              </a:xfrm>
              <a:prstGeom prst="rect">
                <a:avLst/>
              </a:prstGeom>
              <a:blipFill>
                <a:blip r:embed="rId7"/>
                <a:stretch>
                  <a:fillRect l="-4255" r="-3723" b="-8696"/>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8FE8CBF-35F4-ABD1-C78A-95A93D14E809}"/>
              </a:ext>
            </a:extLst>
          </p:cNvPr>
          <p:cNvPicPr>
            <a:picLocks noChangeAspect="1"/>
          </p:cNvPicPr>
          <p:nvPr/>
        </p:nvPicPr>
        <p:blipFill>
          <a:blip r:embed="rId8"/>
          <a:stretch>
            <a:fillRect/>
          </a:stretch>
        </p:blipFill>
        <p:spPr>
          <a:xfrm>
            <a:off x="4973062" y="3785549"/>
            <a:ext cx="3273471" cy="1070654"/>
          </a:xfrm>
          <a:prstGeom prst="rect">
            <a:avLst/>
          </a:prstGeom>
        </p:spPr>
      </p:pic>
      <p:cxnSp>
        <p:nvCxnSpPr>
          <p:cNvPr id="14" name="Straight Arrow Connector 13">
            <a:extLst>
              <a:ext uri="{FF2B5EF4-FFF2-40B4-BE49-F238E27FC236}">
                <a16:creationId xmlns:a16="http://schemas.microsoft.com/office/drawing/2014/main" id="{05CFFD8A-DFC3-83FC-F768-A16B3B1E4152}"/>
              </a:ext>
            </a:extLst>
          </p:cNvPr>
          <p:cNvCxnSpPr/>
          <p:nvPr/>
        </p:nvCxnSpPr>
        <p:spPr bwMode="auto">
          <a:xfrm>
            <a:off x="4321903" y="4246748"/>
            <a:ext cx="463138" cy="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pic>
        <p:nvPicPr>
          <p:cNvPr id="17" name="Picture 16">
            <a:extLst>
              <a:ext uri="{FF2B5EF4-FFF2-40B4-BE49-F238E27FC236}">
                <a16:creationId xmlns:a16="http://schemas.microsoft.com/office/drawing/2014/main" id="{65AC2DFF-689B-EAE7-F705-51BD7FF9D297}"/>
              </a:ext>
            </a:extLst>
          </p:cNvPr>
          <p:cNvPicPr>
            <a:picLocks noChangeAspect="1"/>
          </p:cNvPicPr>
          <p:nvPr/>
        </p:nvPicPr>
        <p:blipFill>
          <a:blip r:embed="rId9"/>
          <a:stretch>
            <a:fillRect/>
          </a:stretch>
        </p:blipFill>
        <p:spPr>
          <a:xfrm>
            <a:off x="524314" y="4599256"/>
            <a:ext cx="1837885" cy="972578"/>
          </a:xfrm>
          <a:prstGeom prst="rect">
            <a:avLst/>
          </a:prstGeom>
        </p:spPr>
      </p:pic>
      <p:pic>
        <p:nvPicPr>
          <p:cNvPr id="19" name="Picture 18">
            <a:extLst>
              <a:ext uri="{FF2B5EF4-FFF2-40B4-BE49-F238E27FC236}">
                <a16:creationId xmlns:a16="http://schemas.microsoft.com/office/drawing/2014/main" id="{291B42D6-3C19-D231-B7E5-21059E6C4A0F}"/>
              </a:ext>
            </a:extLst>
          </p:cNvPr>
          <p:cNvPicPr>
            <a:picLocks noChangeAspect="1"/>
          </p:cNvPicPr>
          <p:nvPr/>
        </p:nvPicPr>
        <p:blipFill>
          <a:blip r:embed="rId10"/>
          <a:stretch>
            <a:fillRect/>
          </a:stretch>
        </p:blipFill>
        <p:spPr>
          <a:xfrm>
            <a:off x="2623608" y="4774671"/>
            <a:ext cx="3953567" cy="643995"/>
          </a:xfrm>
          <a:prstGeom prst="rect">
            <a:avLst/>
          </a:prstGeom>
        </p:spPr>
      </p:pic>
      <p:pic>
        <p:nvPicPr>
          <p:cNvPr id="21" name="Picture 20">
            <a:extLst>
              <a:ext uri="{FF2B5EF4-FFF2-40B4-BE49-F238E27FC236}">
                <a16:creationId xmlns:a16="http://schemas.microsoft.com/office/drawing/2014/main" id="{984AD8AC-AC35-CA8C-AC7D-083CF1F36447}"/>
              </a:ext>
            </a:extLst>
          </p:cNvPr>
          <p:cNvPicPr>
            <a:picLocks noChangeAspect="1"/>
          </p:cNvPicPr>
          <p:nvPr/>
        </p:nvPicPr>
        <p:blipFill>
          <a:blip r:embed="rId11"/>
          <a:stretch>
            <a:fillRect/>
          </a:stretch>
        </p:blipFill>
        <p:spPr>
          <a:xfrm>
            <a:off x="6697132" y="4739776"/>
            <a:ext cx="1657319" cy="670423"/>
          </a:xfrm>
          <a:prstGeom prst="rect">
            <a:avLst/>
          </a:prstGeom>
        </p:spPr>
      </p:pic>
      <p:pic>
        <p:nvPicPr>
          <p:cNvPr id="23" name="Picture 22">
            <a:extLst>
              <a:ext uri="{FF2B5EF4-FFF2-40B4-BE49-F238E27FC236}">
                <a16:creationId xmlns:a16="http://schemas.microsoft.com/office/drawing/2014/main" id="{E3352D18-3EB9-4F0C-5D96-1CBBDB24F84F}"/>
              </a:ext>
            </a:extLst>
          </p:cNvPr>
          <p:cNvPicPr>
            <a:picLocks noChangeAspect="1"/>
          </p:cNvPicPr>
          <p:nvPr/>
        </p:nvPicPr>
        <p:blipFill>
          <a:blip r:embed="rId12"/>
          <a:stretch>
            <a:fillRect/>
          </a:stretch>
        </p:blipFill>
        <p:spPr>
          <a:xfrm>
            <a:off x="4406900" y="5571714"/>
            <a:ext cx="2245489" cy="506706"/>
          </a:xfrm>
          <a:prstGeom prst="rect">
            <a:avLst/>
          </a:prstGeom>
        </p:spPr>
      </p:pic>
      <p:sp>
        <p:nvSpPr>
          <p:cNvPr id="24" name="Rectangle 23">
            <a:extLst>
              <a:ext uri="{FF2B5EF4-FFF2-40B4-BE49-F238E27FC236}">
                <a16:creationId xmlns:a16="http://schemas.microsoft.com/office/drawing/2014/main" id="{D80567CC-CAE0-A4BF-1D4B-859206D7116E}"/>
              </a:ext>
            </a:extLst>
          </p:cNvPr>
          <p:cNvSpPr/>
          <p:nvPr/>
        </p:nvSpPr>
        <p:spPr bwMode="auto">
          <a:xfrm>
            <a:off x="347133" y="5376333"/>
            <a:ext cx="6519334" cy="880534"/>
          </a:xfrm>
          <a:prstGeom prst="rect">
            <a:avLst/>
          </a:prstGeom>
          <a:no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6">
            <a:extLst>
              <a:ext uri="{FF2B5EF4-FFF2-40B4-BE49-F238E27FC236}">
                <a16:creationId xmlns:a16="http://schemas.microsoft.com/office/drawing/2014/main" id="{2E126719-45BA-8528-61D9-C1C699739F14}"/>
              </a:ext>
            </a:extLst>
          </p:cNvPr>
          <p:cNvSpPr txBox="1">
            <a:spLocks noChangeArrowheads="1"/>
          </p:cNvSpPr>
          <p:nvPr/>
        </p:nvSpPr>
        <p:spPr bwMode="auto">
          <a:xfrm>
            <a:off x="2937671" y="6263802"/>
            <a:ext cx="36086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Eckett et al 2000, Shepherd 2019</a:t>
            </a:r>
          </a:p>
        </p:txBody>
      </p:sp>
    </p:spTree>
    <p:extLst>
      <p:ext uri="{BB962C8B-B14F-4D97-AF65-F5344CB8AC3E}">
        <p14:creationId xmlns:p14="http://schemas.microsoft.com/office/powerpoint/2010/main" val="1846474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B7E2E-09D5-6D67-54D0-516B65A8B0E8}"/>
              </a:ext>
            </a:extLst>
          </p:cNvPr>
          <p:cNvSpPr>
            <a:spLocks noGrp="1"/>
          </p:cNvSpPr>
          <p:nvPr>
            <p:ph type="title"/>
          </p:nvPr>
        </p:nvSpPr>
        <p:spPr>
          <a:xfrm>
            <a:off x="457200" y="274638"/>
            <a:ext cx="8229600" cy="627887"/>
          </a:xfrm>
        </p:spPr>
        <p:txBody>
          <a:bodyPr/>
          <a:lstStyle/>
          <a:p>
            <a:r>
              <a:rPr lang="en-US" dirty="0"/>
              <a:t>Initiation by Blast Waves</a:t>
            </a:r>
          </a:p>
        </p:txBody>
      </p:sp>
      <p:sp>
        <p:nvSpPr>
          <p:cNvPr id="4" name="Date Placeholder 3">
            <a:extLst>
              <a:ext uri="{FF2B5EF4-FFF2-40B4-BE49-F238E27FC236}">
                <a16:creationId xmlns:a16="http://schemas.microsoft.com/office/drawing/2014/main" id="{2A07774F-FDBE-6867-9FE4-E09B9AE37636}"/>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5BD2EFE7-4F49-BEFA-389E-E56D946D2821}"/>
              </a:ext>
            </a:extLst>
          </p:cNvPr>
          <p:cNvSpPr>
            <a:spLocks noGrp="1"/>
          </p:cNvSpPr>
          <p:nvPr>
            <p:ph type="sldNum" sz="quarter" idx="12"/>
          </p:nvPr>
        </p:nvSpPr>
        <p:spPr/>
        <p:txBody>
          <a:bodyPr/>
          <a:lstStyle/>
          <a:p>
            <a:fld id="{7C3431B6-8D5E-4BA4-8978-65BC94866C41}" type="slidenum">
              <a:rPr lang="en-US" altLang="en-US" smtClean="0"/>
              <a:pPr/>
              <a:t>42</a:t>
            </a:fld>
            <a:endParaRPr lang="en-US" altLang="en-US" dirty="0"/>
          </a:p>
        </p:txBody>
      </p:sp>
      <p:pic>
        <p:nvPicPr>
          <p:cNvPr id="7" name="Picture 6">
            <a:extLst>
              <a:ext uri="{FF2B5EF4-FFF2-40B4-BE49-F238E27FC236}">
                <a16:creationId xmlns:a16="http://schemas.microsoft.com/office/drawing/2014/main" id="{ABF98235-7E7C-6C0D-B20C-D7A6FFA3E1A9}"/>
              </a:ext>
            </a:extLst>
          </p:cNvPr>
          <p:cNvPicPr>
            <a:picLocks noChangeAspect="1"/>
          </p:cNvPicPr>
          <p:nvPr/>
        </p:nvPicPr>
        <p:blipFill>
          <a:blip r:embed="rId2"/>
          <a:stretch>
            <a:fillRect/>
          </a:stretch>
        </p:blipFill>
        <p:spPr>
          <a:xfrm>
            <a:off x="321780" y="866531"/>
            <a:ext cx="8424240" cy="3013402"/>
          </a:xfrm>
          <a:prstGeom prst="rect">
            <a:avLst/>
          </a:prstGeom>
        </p:spPr>
      </p:pic>
      <p:pic>
        <p:nvPicPr>
          <p:cNvPr id="9" name="Picture 8">
            <a:extLst>
              <a:ext uri="{FF2B5EF4-FFF2-40B4-BE49-F238E27FC236}">
                <a16:creationId xmlns:a16="http://schemas.microsoft.com/office/drawing/2014/main" id="{6FD28D3D-F58C-1E0B-85FF-9A3F27431483}"/>
              </a:ext>
            </a:extLst>
          </p:cNvPr>
          <p:cNvPicPr>
            <a:picLocks noChangeAspect="1"/>
          </p:cNvPicPr>
          <p:nvPr/>
        </p:nvPicPr>
        <p:blipFill>
          <a:blip r:embed="rId3"/>
          <a:stretch>
            <a:fillRect/>
          </a:stretch>
        </p:blipFill>
        <p:spPr>
          <a:xfrm>
            <a:off x="2606822" y="3786859"/>
            <a:ext cx="3675445" cy="2574487"/>
          </a:xfrm>
          <a:prstGeom prst="rect">
            <a:avLst/>
          </a:prstGeom>
        </p:spPr>
      </p:pic>
      <p:sp>
        <p:nvSpPr>
          <p:cNvPr id="3" name="Text Box 6">
            <a:extLst>
              <a:ext uri="{FF2B5EF4-FFF2-40B4-BE49-F238E27FC236}">
                <a16:creationId xmlns:a16="http://schemas.microsoft.com/office/drawing/2014/main" id="{902EF7D7-227F-C2ED-CB37-C6735AA6F541}"/>
              </a:ext>
            </a:extLst>
          </p:cNvPr>
          <p:cNvSpPr txBox="1">
            <a:spLocks noChangeArrowheads="1"/>
          </p:cNvSpPr>
          <p:nvPr/>
        </p:nvSpPr>
        <p:spPr bwMode="auto">
          <a:xfrm>
            <a:off x="3648871" y="6263802"/>
            <a:ext cx="17139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t>Eckett et al 2000</a:t>
            </a:r>
          </a:p>
        </p:txBody>
      </p:sp>
    </p:spTree>
    <p:extLst>
      <p:ext uri="{BB962C8B-B14F-4D97-AF65-F5344CB8AC3E}">
        <p14:creationId xmlns:p14="http://schemas.microsoft.com/office/powerpoint/2010/main" val="1323418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86AFC-4306-2A05-9933-730C49579505}"/>
              </a:ext>
            </a:extLst>
          </p:cNvPr>
          <p:cNvSpPr>
            <a:spLocks noGrp="1"/>
          </p:cNvSpPr>
          <p:nvPr>
            <p:ph type="title"/>
          </p:nvPr>
        </p:nvSpPr>
        <p:spPr/>
        <p:txBody>
          <a:bodyPr/>
          <a:lstStyle/>
          <a:p>
            <a:r>
              <a:rPr lang="en-US" dirty="0"/>
              <a:t>Key Role of Unsteadiness</a:t>
            </a:r>
          </a:p>
        </p:txBody>
      </p:sp>
      <p:sp>
        <p:nvSpPr>
          <p:cNvPr id="2" name="Date Placeholder 1">
            <a:extLst>
              <a:ext uri="{FF2B5EF4-FFF2-40B4-BE49-F238E27FC236}">
                <a16:creationId xmlns:a16="http://schemas.microsoft.com/office/drawing/2014/main" id="{6AFEF3C6-EDA6-4010-99ED-19665BAFC344}"/>
              </a:ext>
            </a:extLst>
          </p:cNvPr>
          <p:cNvSpPr>
            <a:spLocks noGrp="1"/>
          </p:cNvSpPr>
          <p:nvPr>
            <p:ph type="dt" sz="half" idx="10"/>
          </p:nvPr>
        </p:nvSpPr>
        <p:spPr/>
        <p:txBody>
          <a:bodyPr/>
          <a:lstStyle/>
          <a:p>
            <a:pPr>
              <a:defRPr/>
            </a:pPr>
            <a:r>
              <a:rPr lang="en-US" altLang="en-US"/>
              <a:t>10/4/2023</a:t>
            </a:r>
            <a:endParaRPr lang="en-US" altLang="en-US" dirty="0"/>
          </a:p>
        </p:txBody>
      </p:sp>
      <p:sp>
        <p:nvSpPr>
          <p:cNvPr id="89090" name="Slide Number Placeholder 4">
            <a:extLst>
              <a:ext uri="{FF2B5EF4-FFF2-40B4-BE49-F238E27FC236}">
                <a16:creationId xmlns:a16="http://schemas.microsoft.com/office/drawing/2014/main" id="{E5F3E97D-9D1D-7509-997B-474CF65E85B1}"/>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1A4A2E-5283-40C1-9687-61152A3F0C62}" type="slidenum">
              <a:rPr lang="en-US" altLang="en-US"/>
              <a:pPr/>
              <a:t>43</a:t>
            </a:fld>
            <a:endParaRPr lang="en-US" altLang="en-US" dirty="0"/>
          </a:p>
        </p:txBody>
      </p:sp>
      <p:grpSp>
        <p:nvGrpSpPr>
          <p:cNvPr id="89093" name="Group 4">
            <a:extLst>
              <a:ext uri="{FF2B5EF4-FFF2-40B4-BE49-F238E27FC236}">
                <a16:creationId xmlns:a16="http://schemas.microsoft.com/office/drawing/2014/main" id="{4F8F35D3-C7FC-370B-BAF5-17486110480E}"/>
              </a:ext>
            </a:extLst>
          </p:cNvPr>
          <p:cNvGrpSpPr>
            <a:grpSpLocks/>
          </p:cNvGrpSpPr>
          <p:nvPr/>
        </p:nvGrpSpPr>
        <p:grpSpPr bwMode="auto">
          <a:xfrm>
            <a:off x="-178130" y="4838206"/>
            <a:ext cx="9110663" cy="838200"/>
            <a:chOff x="21" y="1152"/>
            <a:chExt cx="5739" cy="528"/>
          </a:xfrm>
        </p:grpSpPr>
        <p:sp>
          <p:nvSpPr>
            <p:cNvPr id="89099" name="Rectangle 5">
              <a:extLst>
                <a:ext uri="{FF2B5EF4-FFF2-40B4-BE49-F238E27FC236}">
                  <a16:creationId xmlns:a16="http://schemas.microsoft.com/office/drawing/2014/main" id="{1A40BCC0-4C3D-E01C-D2D1-E656D46AA6D1}"/>
                </a:ext>
              </a:extLst>
            </p:cNvPr>
            <p:cNvSpPr>
              <a:spLocks noChangeArrowheads="1"/>
            </p:cNvSpPr>
            <p:nvPr/>
          </p:nvSpPr>
          <p:spPr bwMode="auto">
            <a:xfrm>
              <a:off x="4368" y="1152"/>
              <a:ext cx="1392" cy="528"/>
            </a:xfrm>
            <a:prstGeom prst="rect">
              <a:avLst/>
            </a:prstGeom>
            <a:solidFill>
              <a:srgbClr val="33CC33"/>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89100" name="Rectangle 6">
              <a:extLst>
                <a:ext uri="{FF2B5EF4-FFF2-40B4-BE49-F238E27FC236}">
                  <a16:creationId xmlns:a16="http://schemas.microsoft.com/office/drawing/2014/main" id="{AF43C01F-9ED0-34B3-AA5B-F9750DB82414}"/>
                </a:ext>
              </a:extLst>
            </p:cNvPr>
            <p:cNvSpPr>
              <a:spLocks noChangeArrowheads="1"/>
            </p:cNvSpPr>
            <p:nvPr/>
          </p:nvSpPr>
          <p:spPr bwMode="auto">
            <a:xfrm>
              <a:off x="3234" y="1176"/>
              <a:ext cx="1056" cy="504"/>
            </a:xfrm>
            <a:prstGeom prst="rect">
              <a:avLst/>
            </a:prstGeom>
            <a:solidFill>
              <a:srgbClr val="33CCFF"/>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89101" name="Rectangle 7">
              <a:extLst>
                <a:ext uri="{FF2B5EF4-FFF2-40B4-BE49-F238E27FC236}">
                  <a16:creationId xmlns:a16="http://schemas.microsoft.com/office/drawing/2014/main" id="{4C957034-3B32-4583-1910-2C010C19CE1E}"/>
                </a:ext>
              </a:extLst>
            </p:cNvPr>
            <p:cNvSpPr>
              <a:spLocks noChangeArrowheads="1"/>
            </p:cNvSpPr>
            <p:nvPr/>
          </p:nvSpPr>
          <p:spPr bwMode="auto">
            <a:xfrm>
              <a:off x="1200" y="1152"/>
              <a:ext cx="1920" cy="528"/>
            </a:xfrm>
            <a:prstGeom prst="rect">
              <a:avLst/>
            </a:prstGeom>
            <a:solidFill>
              <a:srgbClr val="FF6600"/>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graphicFrame>
          <p:nvGraphicFramePr>
            <p:cNvPr id="89102" name="Object 8">
              <a:extLst>
                <a:ext uri="{FF2B5EF4-FFF2-40B4-BE49-F238E27FC236}">
                  <a16:creationId xmlns:a16="http://schemas.microsoft.com/office/drawing/2014/main" id="{A3C30179-214B-418B-106E-78F8BA2EE011}"/>
                </a:ext>
              </a:extLst>
            </p:cNvPr>
            <p:cNvGraphicFramePr>
              <a:graphicFrameLocks noChangeAspect="1"/>
            </p:cNvGraphicFramePr>
            <p:nvPr/>
          </p:nvGraphicFramePr>
          <p:xfrm>
            <a:off x="21" y="1200"/>
            <a:ext cx="5719" cy="432"/>
          </p:xfrm>
          <a:graphic>
            <a:graphicData uri="http://schemas.openxmlformats.org/presentationml/2006/ole">
              <mc:AlternateContent xmlns:mc="http://schemas.openxmlformats.org/markup-compatibility/2006">
                <mc:Choice xmlns:v="urn:schemas-microsoft-com:vml" Requires="v">
                  <p:oleObj name="Equation" r:id="rId2" imgW="5372100" imgH="431800" progId="Equation.3">
                    <p:embed/>
                  </p:oleObj>
                </mc:Choice>
                <mc:Fallback>
                  <p:oleObj name="Equation" r:id="rId2" imgW="5372100" imgH="431800" progId="Equation.3">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 y="1200"/>
                          <a:ext cx="5719"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89095" name="Picture 10" descr="chris_xt">
            <a:extLst>
              <a:ext uri="{FF2B5EF4-FFF2-40B4-BE49-F238E27FC236}">
                <a16:creationId xmlns:a16="http://schemas.microsoft.com/office/drawing/2014/main" id="{5FCE174B-417C-16BD-37D6-AE8E9FDDA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43" y="1485240"/>
            <a:ext cx="399415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1" descr="chris_Tt">
            <a:extLst>
              <a:ext uri="{FF2B5EF4-FFF2-40B4-BE49-F238E27FC236}">
                <a16:creationId xmlns:a16="http://schemas.microsoft.com/office/drawing/2014/main" id="{00F6AAF9-EBEC-C22C-0CB8-D19C9DEE5D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448790"/>
            <a:ext cx="4181408" cy="299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41549B67-56C8-E133-58B7-BA81ECE30013}"/>
              </a:ext>
            </a:extLst>
          </p:cNvPr>
          <p:cNvSpPr txBox="1">
            <a:spLocks noChangeArrowheads="1"/>
          </p:cNvSpPr>
          <p:nvPr/>
        </p:nvSpPr>
        <p:spPr bwMode="auto">
          <a:xfrm>
            <a:off x="3648871" y="6263802"/>
            <a:ext cx="19030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Eckett et al 2000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F89F7A-021F-A162-3F17-BAA07DDCED2F}"/>
              </a:ext>
            </a:extLst>
          </p:cNvPr>
          <p:cNvSpPr>
            <a:spLocks noGrp="1"/>
          </p:cNvSpPr>
          <p:nvPr>
            <p:ph type="title"/>
          </p:nvPr>
        </p:nvSpPr>
        <p:spPr>
          <a:xfrm>
            <a:off x="419100" y="96508"/>
            <a:ext cx="8229600" cy="841643"/>
          </a:xfrm>
        </p:spPr>
        <p:txBody>
          <a:bodyPr/>
          <a:lstStyle/>
          <a:p>
            <a:r>
              <a:rPr lang="en-US" dirty="0"/>
              <a:t>Critical Decay Rate Model</a:t>
            </a:r>
          </a:p>
        </p:txBody>
      </p:sp>
      <p:sp>
        <p:nvSpPr>
          <p:cNvPr id="2" name="Date Placeholder 1">
            <a:extLst>
              <a:ext uri="{FF2B5EF4-FFF2-40B4-BE49-F238E27FC236}">
                <a16:creationId xmlns:a16="http://schemas.microsoft.com/office/drawing/2014/main" id="{7E6A58CD-C66B-A75A-E34C-BB1CA8E1315B}"/>
              </a:ext>
            </a:extLst>
          </p:cNvPr>
          <p:cNvSpPr>
            <a:spLocks noGrp="1"/>
          </p:cNvSpPr>
          <p:nvPr>
            <p:ph type="dt" sz="half" idx="10"/>
          </p:nvPr>
        </p:nvSpPr>
        <p:spPr/>
        <p:txBody>
          <a:bodyPr/>
          <a:lstStyle/>
          <a:p>
            <a:pPr>
              <a:defRPr/>
            </a:pPr>
            <a:r>
              <a:rPr lang="en-US" altLang="en-US"/>
              <a:t>10/4/2023</a:t>
            </a:r>
            <a:endParaRPr lang="en-US" altLang="en-US" dirty="0"/>
          </a:p>
        </p:txBody>
      </p:sp>
      <p:sp>
        <p:nvSpPr>
          <p:cNvPr id="90114" name="Slide Number Placeholder 3">
            <a:extLst>
              <a:ext uri="{FF2B5EF4-FFF2-40B4-BE49-F238E27FC236}">
                <a16:creationId xmlns:a16="http://schemas.microsoft.com/office/drawing/2014/main" id="{11E929D4-BEF6-5E16-6A80-A28EF29C6483}"/>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E12D21-091E-4822-B105-8CFD343C5024}" type="slidenum">
              <a:rPr lang="en-US" altLang="en-US"/>
              <a:pPr/>
              <a:t>44</a:t>
            </a:fld>
            <a:endParaRPr lang="en-US" altLang="en-US" dirty="0"/>
          </a:p>
        </p:txBody>
      </p:sp>
      <p:pic>
        <p:nvPicPr>
          <p:cNvPr id="90115" name="Picture 2" descr="temperature_particles_nond">
            <a:extLst>
              <a:ext uri="{FF2B5EF4-FFF2-40B4-BE49-F238E27FC236}">
                <a16:creationId xmlns:a16="http://schemas.microsoft.com/office/drawing/2014/main" id="{3644EE43-7333-7430-0D5B-D39B736F4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232"/>
          <a:stretch>
            <a:fillRect/>
          </a:stretch>
        </p:blipFill>
        <p:spPr bwMode="auto">
          <a:xfrm>
            <a:off x="440377" y="2833152"/>
            <a:ext cx="3810000"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3" descr="temperature_p35">
            <a:extLst>
              <a:ext uri="{FF2B5EF4-FFF2-40B4-BE49-F238E27FC236}">
                <a16:creationId xmlns:a16="http://schemas.microsoft.com/office/drawing/2014/main" id="{405390B9-CAC4-AF09-0867-1B0E14322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299" y="2674917"/>
            <a:ext cx="4162425"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4">
            <a:extLst>
              <a:ext uri="{FF2B5EF4-FFF2-40B4-BE49-F238E27FC236}">
                <a16:creationId xmlns:a16="http://schemas.microsoft.com/office/drawing/2014/main" id="{8139B6F1-87A3-562C-5EEF-3465346AA1EE}"/>
              </a:ext>
            </a:extLst>
          </p:cNvPr>
          <p:cNvSpPr txBox="1">
            <a:spLocks noChangeArrowheads="1"/>
          </p:cNvSpPr>
          <p:nvPr/>
        </p:nvSpPr>
        <p:spPr bwMode="auto">
          <a:xfrm>
            <a:off x="381000" y="1652588"/>
            <a:ext cx="346075"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00FF"/>
                </a:solidFill>
                <a:miter lim="800000"/>
                <a:headEnd type="none" w="sm"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dirty="0">
                <a:solidFill>
                  <a:srgbClr val="0000CC"/>
                </a:solidFill>
              </a:rPr>
              <a:t> .</a:t>
            </a:r>
          </a:p>
        </p:txBody>
      </p:sp>
      <p:sp>
        <p:nvSpPr>
          <p:cNvPr id="90118" name="Text Box 5">
            <a:extLst>
              <a:ext uri="{FF2B5EF4-FFF2-40B4-BE49-F238E27FC236}">
                <a16:creationId xmlns:a16="http://schemas.microsoft.com/office/drawing/2014/main" id="{BD35DB82-8A86-A812-E5AC-E72D67DCD6B8}"/>
              </a:ext>
            </a:extLst>
          </p:cNvPr>
          <p:cNvSpPr txBox="1">
            <a:spLocks noChangeArrowheads="1"/>
          </p:cNvSpPr>
          <p:nvPr/>
        </p:nvSpPr>
        <p:spPr bwMode="auto">
          <a:xfrm>
            <a:off x="1133104" y="2469078"/>
            <a:ext cx="30480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00FF"/>
                </a:solidFill>
                <a:miter lim="800000"/>
                <a:headEnd type="none" w="sm"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dirty="0">
                <a:solidFill>
                  <a:srgbClr val="FF0000"/>
                </a:solidFill>
              </a:rPr>
              <a:t>Quenching t</a:t>
            </a:r>
            <a:r>
              <a:rPr lang="en-US" altLang="en-US" sz="2300" baseline="-25000" dirty="0">
                <a:solidFill>
                  <a:srgbClr val="FF0000"/>
                </a:solidFill>
              </a:rPr>
              <a:t>d</a:t>
            </a:r>
            <a:r>
              <a:rPr lang="en-US" altLang="en-US" sz="2300" dirty="0">
                <a:solidFill>
                  <a:srgbClr val="FF0000"/>
                </a:solidFill>
              </a:rPr>
              <a:t> &lt; t</a:t>
            </a:r>
            <a:r>
              <a:rPr lang="en-US" altLang="en-US" sz="2300" baseline="-25000" dirty="0">
                <a:solidFill>
                  <a:srgbClr val="FF0000"/>
                </a:solidFill>
              </a:rPr>
              <a:t>d,c</a:t>
            </a:r>
            <a:r>
              <a:rPr lang="en-US" altLang="en-US" sz="2300" dirty="0">
                <a:solidFill>
                  <a:srgbClr val="FF0000"/>
                </a:solidFill>
              </a:rPr>
              <a:t>.</a:t>
            </a:r>
          </a:p>
        </p:txBody>
      </p:sp>
      <p:sp>
        <p:nvSpPr>
          <p:cNvPr id="90119" name="Text Box 6">
            <a:extLst>
              <a:ext uri="{FF2B5EF4-FFF2-40B4-BE49-F238E27FC236}">
                <a16:creationId xmlns:a16="http://schemas.microsoft.com/office/drawing/2014/main" id="{3AE5574B-25BF-4971-3B0D-EDCB2CE4641F}"/>
              </a:ext>
            </a:extLst>
          </p:cNvPr>
          <p:cNvSpPr txBox="1">
            <a:spLocks noChangeArrowheads="1"/>
          </p:cNvSpPr>
          <p:nvPr/>
        </p:nvSpPr>
        <p:spPr bwMode="auto">
          <a:xfrm>
            <a:off x="3648871" y="6263802"/>
            <a:ext cx="19030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Eckett et al 2000</a:t>
            </a:r>
          </a:p>
        </p:txBody>
      </p:sp>
      <p:sp>
        <p:nvSpPr>
          <p:cNvPr id="90120" name="Text Box 7">
            <a:extLst>
              <a:ext uri="{FF2B5EF4-FFF2-40B4-BE49-F238E27FC236}">
                <a16:creationId xmlns:a16="http://schemas.microsoft.com/office/drawing/2014/main" id="{0D1BB198-BA3A-F4EC-EDD1-85B9BAE007B4}"/>
              </a:ext>
            </a:extLst>
          </p:cNvPr>
          <p:cNvSpPr txBox="1">
            <a:spLocks noChangeArrowheads="1"/>
          </p:cNvSpPr>
          <p:nvPr/>
        </p:nvSpPr>
        <p:spPr bwMode="auto">
          <a:xfrm>
            <a:off x="5319156" y="2640281"/>
            <a:ext cx="30480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00FF"/>
                </a:solidFill>
                <a:miter lim="800000"/>
                <a:headEnd type="none" w="sm"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dirty="0">
                <a:solidFill>
                  <a:schemeClr val="accent2"/>
                </a:solidFill>
              </a:rPr>
              <a:t>Coupling,  t</a:t>
            </a:r>
            <a:r>
              <a:rPr lang="en-US" altLang="en-US" sz="2300" baseline="-25000" dirty="0">
                <a:solidFill>
                  <a:schemeClr val="accent2"/>
                </a:solidFill>
              </a:rPr>
              <a:t>d</a:t>
            </a:r>
            <a:r>
              <a:rPr lang="en-US" altLang="en-US" sz="2300" dirty="0">
                <a:solidFill>
                  <a:schemeClr val="accent2"/>
                </a:solidFill>
              </a:rPr>
              <a:t> &gt; t</a:t>
            </a:r>
            <a:r>
              <a:rPr lang="en-US" altLang="en-US" sz="2300" baseline="-25000" dirty="0">
                <a:solidFill>
                  <a:schemeClr val="accent2"/>
                </a:solidFill>
              </a:rPr>
              <a:t>d,c</a:t>
            </a:r>
            <a:r>
              <a:rPr lang="en-US" altLang="en-US" sz="2300" dirty="0">
                <a:solidFill>
                  <a:schemeClr val="accent2"/>
                </a:solidFill>
              </a:rPr>
              <a:t>.</a:t>
            </a:r>
          </a:p>
        </p:txBody>
      </p:sp>
      <p:graphicFrame>
        <p:nvGraphicFramePr>
          <p:cNvPr id="4" name="Object 9">
            <a:extLst>
              <a:ext uri="{FF2B5EF4-FFF2-40B4-BE49-F238E27FC236}">
                <a16:creationId xmlns:a16="http://schemas.microsoft.com/office/drawing/2014/main" id="{8306429D-2E11-6AC0-C37A-908B901F6CD1}"/>
              </a:ext>
            </a:extLst>
          </p:cNvPr>
          <p:cNvGraphicFramePr>
            <a:graphicFrameLocks noChangeAspect="1"/>
          </p:cNvGraphicFramePr>
          <p:nvPr>
            <p:extLst>
              <p:ext uri="{D42A27DB-BD31-4B8C-83A1-F6EECF244321}">
                <p14:modId xmlns:p14="http://schemas.microsoft.com/office/powerpoint/2010/main" val="1229021425"/>
              </p:ext>
            </p:extLst>
          </p:nvPr>
        </p:nvGraphicFramePr>
        <p:xfrm>
          <a:off x="2908466" y="1855599"/>
          <a:ext cx="3991097" cy="794205"/>
        </p:xfrm>
        <a:graphic>
          <a:graphicData uri="http://schemas.openxmlformats.org/presentationml/2006/ole">
            <mc:AlternateContent xmlns:mc="http://schemas.openxmlformats.org/markup-compatibility/2006">
              <mc:Choice xmlns:v="urn:schemas-microsoft-com:vml" Requires="v">
                <p:oleObj name="Equation" r:id="rId4" imgW="2171700" imgH="431800" progId="Equation.3">
                  <p:embed/>
                </p:oleObj>
              </mc:Choice>
              <mc:Fallback>
                <p:oleObj name="Equation" r:id="rId4" imgW="2171700" imgH="431800" progId="Equation.3">
                  <p:embed/>
                  <p:pic>
                    <p:nvPicPr>
                      <p:cNvPr id="89094" name="Object 9">
                        <a:extLst>
                          <a:ext uri="{FF2B5EF4-FFF2-40B4-BE49-F238E27FC236}">
                            <a16:creationId xmlns:a16="http://schemas.microsoft.com/office/drawing/2014/main" id="{EEEDEBD2-712B-40E3-A231-7F9E7C0774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466" y="1855599"/>
                        <a:ext cx="3991097" cy="794205"/>
                      </a:xfrm>
                      <a:prstGeom prst="rect">
                        <a:avLst/>
                      </a:prstGeom>
                      <a:noFill/>
                      <a:ln>
                        <a:noFill/>
                      </a:ln>
                      <a:effectLst/>
                    </p:spPr>
                  </p:pic>
                </p:oleObj>
              </mc:Fallback>
            </mc:AlternateContent>
          </a:graphicData>
        </a:graphic>
      </p:graphicFrame>
      <p:pic>
        <p:nvPicPr>
          <p:cNvPr id="5" name="Picture 12">
            <a:extLst>
              <a:ext uri="{FF2B5EF4-FFF2-40B4-BE49-F238E27FC236}">
                <a16:creationId xmlns:a16="http://schemas.microsoft.com/office/drawing/2014/main" id="{3AA2FC81-7997-7D61-3F0F-4ACBA78ABF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203" y="949036"/>
            <a:ext cx="2438400"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6" name="Picture 13">
            <a:extLst>
              <a:ext uri="{FF2B5EF4-FFF2-40B4-BE49-F238E27FC236}">
                <a16:creationId xmlns:a16="http://schemas.microsoft.com/office/drawing/2014/main" id="{2EC814FE-89C0-D24D-F35E-293E8C358E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8721" y="872835"/>
            <a:ext cx="6248400"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lide Number Placeholder 5"/>
          <p:cNvSpPr>
            <a:spLocks noGrp="1"/>
          </p:cNvSpPr>
          <p:nvPr>
            <p:ph type="sldNum" sz="quarter" idx="12"/>
          </p:nvPr>
        </p:nvSpPr>
        <p:spPr/>
        <p:txBody>
          <a:bodyPr/>
          <a:lstStyle/>
          <a:p>
            <a:fld id="{90DB776E-3C86-421A-927C-E71C6654F472}" type="slidenum">
              <a:rPr lang="en-US"/>
              <a:pPr/>
              <a:t>45</a:t>
            </a:fld>
            <a:endParaRPr lang="en-US" dirty="0"/>
          </a:p>
        </p:txBody>
      </p:sp>
      <p:sp>
        <p:nvSpPr>
          <p:cNvPr id="14338" name="Rectangle 2"/>
          <p:cNvSpPr>
            <a:spLocks noGrp="1" noChangeArrowheads="1"/>
          </p:cNvSpPr>
          <p:nvPr>
            <p:ph type="title"/>
          </p:nvPr>
        </p:nvSpPr>
        <p:spPr>
          <a:ln/>
        </p:spPr>
        <p:txBody>
          <a:bodyPr/>
          <a:lstStyle/>
          <a:p>
            <a:r>
              <a:rPr lang="en-US" dirty="0"/>
              <a:t>Detonation Diffraction</a:t>
            </a:r>
          </a:p>
        </p:txBody>
      </p:sp>
      <p:pic>
        <p:nvPicPr>
          <p:cNvPr id="14340" name="Picture 4" descr="DIF_technical"/>
          <p:cNvPicPr>
            <a:picLocks noChangeAspect="1" noChangeArrowheads="1"/>
          </p:cNvPicPr>
          <p:nvPr/>
        </p:nvPicPr>
        <p:blipFill>
          <a:blip r:embed="rId2" cstate="print"/>
          <a:srcRect/>
          <a:stretch>
            <a:fillRect/>
          </a:stretch>
        </p:blipFill>
        <p:spPr bwMode="auto">
          <a:xfrm>
            <a:off x="971550" y="1196975"/>
            <a:ext cx="7056438" cy="2241550"/>
          </a:xfrm>
          <a:prstGeom prst="rect">
            <a:avLst/>
          </a:prstGeom>
          <a:noFill/>
          <a:ln w="9525">
            <a:noFill/>
            <a:miter lim="800000"/>
            <a:headEnd/>
            <a:tailEnd/>
          </a:ln>
        </p:spPr>
      </p:pic>
      <p:grpSp>
        <p:nvGrpSpPr>
          <p:cNvPr id="2" name="Group 5"/>
          <p:cNvGrpSpPr>
            <a:grpSpLocks/>
          </p:cNvGrpSpPr>
          <p:nvPr/>
        </p:nvGrpSpPr>
        <p:grpSpPr bwMode="auto">
          <a:xfrm>
            <a:off x="3924300" y="3716338"/>
            <a:ext cx="3136900" cy="2749550"/>
            <a:chOff x="2789" y="2333"/>
            <a:chExt cx="1976" cy="1732"/>
          </a:xfrm>
        </p:grpSpPr>
        <p:sp>
          <p:nvSpPr>
            <p:cNvPr id="14342" name="Rectangle 6"/>
            <p:cNvSpPr>
              <a:spLocks noChangeArrowheads="1"/>
            </p:cNvSpPr>
            <p:nvPr/>
          </p:nvSpPr>
          <p:spPr bwMode="auto">
            <a:xfrm>
              <a:off x="2797" y="3646"/>
              <a:ext cx="921" cy="372"/>
            </a:xfrm>
            <a:prstGeom prst="rect">
              <a:avLst/>
            </a:prstGeom>
            <a:solidFill>
              <a:srgbClr val="DFDFDF"/>
            </a:solidFill>
            <a:ln w="9525">
              <a:noFill/>
              <a:miter lim="800000"/>
              <a:headEnd/>
              <a:tailEnd/>
            </a:ln>
          </p:spPr>
          <p:txBody>
            <a:bodyPr/>
            <a:lstStyle/>
            <a:p>
              <a:endParaRPr lang="en-US" dirty="0"/>
            </a:p>
          </p:txBody>
        </p:sp>
        <p:sp>
          <p:nvSpPr>
            <p:cNvPr id="14343" name="Rectangle 7"/>
            <p:cNvSpPr>
              <a:spLocks noChangeArrowheads="1"/>
            </p:cNvSpPr>
            <p:nvPr/>
          </p:nvSpPr>
          <p:spPr bwMode="auto">
            <a:xfrm>
              <a:off x="2797" y="3646"/>
              <a:ext cx="921" cy="372"/>
            </a:xfrm>
            <a:prstGeom prst="rect">
              <a:avLst/>
            </a:prstGeom>
            <a:noFill/>
            <a:ln w="9525">
              <a:noFill/>
              <a:miter lim="800000"/>
              <a:headEnd/>
              <a:tailEnd/>
            </a:ln>
          </p:spPr>
          <p:txBody>
            <a:bodyPr/>
            <a:lstStyle/>
            <a:p>
              <a:endParaRPr lang="en-US" dirty="0"/>
            </a:p>
          </p:txBody>
        </p:sp>
        <p:sp>
          <p:nvSpPr>
            <p:cNvPr id="14344" name="Rectangle 8"/>
            <p:cNvSpPr>
              <a:spLocks noChangeArrowheads="1"/>
            </p:cNvSpPr>
            <p:nvPr/>
          </p:nvSpPr>
          <p:spPr bwMode="auto">
            <a:xfrm>
              <a:off x="2797" y="2349"/>
              <a:ext cx="921" cy="377"/>
            </a:xfrm>
            <a:prstGeom prst="rect">
              <a:avLst/>
            </a:prstGeom>
            <a:solidFill>
              <a:srgbClr val="DFDFDF"/>
            </a:solidFill>
            <a:ln w="9525">
              <a:noFill/>
              <a:miter lim="800000"/>
              <a:headEnd/>
              <a:tailEnd/>
            </a:ln>
          </p:spPr>
          <p:txBody>
            <a:bodyPr/>
            <a:lstStyle/>
            <a:p>
              <a:endParaRPr lang="en-US" dirty="0"/>
            </a:p>
          </p:txBody>
        </p:sp>
        <p:sp>
          <p:nvSpPr>
            <p:cNvPr id="14345" name="Rectangle 9"/>
            <p:cNvSpPr>
              <a:spLocks noChangeArrowheads="1"/>
            </p:cNvSpPr>
            <p:nvPr/>
          </p:nvSpPr>
          <p:spPr bwMode="auto">
            <a:xfrm>
              <a:off x="2797" y="2349"/>
              <a:ext cx="921" cy="377"/>
            </a:xfrm>
            <a:prstGeom prst="rect">
              <a:avLst/>
            </a:prstGeom>
            <a:noFill/>
            <a:ln w="9525">
              <a:noFill/>
              <a:miter lim="800000"/>
              <a:headEnd/>
              <a:tailEnd/>
            </a:ln>
          </p:spPr>
          <p:txBody>
            <a:bodyPr/>
            <a:lstStyle/>
            <a:p>
              <a:endParaRPr lang="en-US" dirty="0"/>
            </a:p>
          </p:txBody>
        </p:sp>
        <p:sp>
          <p:nvSpPr>
            <p:cNvPr id="14346" name="Freeform 10"/>
            <p:cNvSpPr>
              <a:spLocks/>
            </p:cNvSpPr>
            <p:nvPr/>
          </p:nvSpPr>
          <p:spPr bwMode="auto">
            <a:xfrm>
              <a:off x="2789" y="3633"/>
              <a:ext cx="942" cy="18"/>
            </a:xfrm>
            <a:custGeom>
              <a:avLst/>
              <a:gdLst/>
              <a:ahLst/>
              <a:cxnLst>
                <a:cxn ang="0">
                  <a:pos x="1164" y="10"/>
                </a:cxn>
                <a:cxn ang="0">
                  <a:pos x="1152" y="0"/>
                </a:cxn>
                <a:cxn ang="0">
                  <a:pos x="0" y="0"/>
                </a:cxn>
                <a:cxn ang="0">
                  <a:pos x="0" y="22"/>
                </a:cxn>
                <a:cxn ang="0">
                  <a:pos x="1152" y="22"/>
                </a:cxn>
                <a:cxn ang="0">
                  <a:pos x="1164" y="10"/>
                </a:cxn>
                <a:cxn ang="0">
                  <a:pos x="1164" y="10"/>
                </a:cxn>
                <a:cxn ang="0">
                  <a:pos x="1164" y="0"/>
                </a:cxn>
                <a:cxn ang="0">
                  <a:pos x="1152" y="0"/>
                </a:cxn>
                <a:cxn ang="0">
                  <a:pos x="1164" y="10"/>
                </a:cxn>
              </a:cxnLst>
              <a:rect l="0" t="0" r="r" b="b"/>
              <a:pathLst>
                <a:path w="1164" h="22">
                  <a:moveTo>
                    <a:pt x="1164" y="10"/>
                  </a:moveTo>
                  <a:lnTo>
                    <a:pt x="1152" y="0"/>
                  </a:lnTo>
                  <a:lnTo>
                    <a:pt x="0" y="0"/>
                  </a:lnTo>
                  <a:lnTo>
                    <a:pt x="0" y="22"/>
                  </a:lnTo>
                  <a:lnTo>
                    <a:pt x="1152" y="22"/>
                  </a:lnTo>
                  <a:lnTo>
                    <a:pt x="1164" y="10"/>
                  </a:lnTo>
                  <a:lnTo>
                    <a:pt x="1164" y="10"/>
                  </a:lnTo>
                  <a:lnTo>
                    <a:pt x="1164" y="0"/>
                  </a:lnTo>
                  <a:lnTo>
                    <a:pt x="1152" y="0"/>
                  </a:lnTo>
                  <a:lnTo>
                    <a:pt x="1164" y="10"/>
                  </a:lnTo>
                  <a:close/>
                </a:path>
              </a:pathLst>
            </a:custGeom>
            <a:solidFill>
              <a:srgbClr val="25221E"/>
            </a:solidFill>
            <a:ln w="9525">
              <a:noFill/>
              <a:round/>
              <a:headEnd/>
              <a:tailEnd/>
            </a:ln>
          </p:spPr>
          <p:txBody>
            <a:bodyPr/>
            <a:lstStyle/>
            <a:p>
              <a:endParaRPr lang="en-US" dirty="0"/>
            </a:p>
          </p:txBody>
        </p:sp>
        <p:sp>
          <p:nvSpPr>
            <p:cNvPr id="14347" name="Rectangle 11"/>
            <p:cNvSpPr>
              <a:spLocks noChangeArrowheads="1"/>
            </p:cNvSpPr>
            <p:nvPr/>
          </p:nvSpPr>
          <p:spPr bwMode="auto">
            <a:xfrm>
              <a:off x="3713" y="3641"/>
              <a:ext cx="18" cy="424"/>
            </a:xfrm>
            <a:prstGeom prst="rect">
              <a:avLst/>
            </a:prstGeom>
            <a:solidFill>
              <a:srgbClr val="25221E"/>
            </a:solidFill>
            <a:ln w="9525">
              <a:noFill/>
              <a:miter lim="800000"/>
              <a:headEnd/>
              <a:tailEnd/>
            </a:ln>
          </p:spPr>
          <p:txBody>
            <a:bodyPr/>
            <a:lstStyle/>
            <a:p>
              <a:endParaRPr lang="en-US" dirty="0"/>
            </a:p>
          </p:txBody>
        </p:sp>
        <p:sp>
          <p:nvSpPr>
            <p:cNvPr id="14348" name="Freeform 12"/>
            <p:cNvSpPr>
              <a:spLocks/>
            </p:cNvSpPr>
            <p:nvPr/>
          </p:nvSpPr>
          <p:spPr bwMode="auto">
            <a:xfrm>
              <a:off x="2789" y="2721"/>
              <a:ext cx="942" cy="18"/>
            </a:xfrm>
            <a:custGeom>
              <a:avLst/>
              <a:gdLst/>
              <a:ahLst/>
              <a:cxnLst>
                <a:cxn ang="0">
                  <a:pos x="1164" y="10"/>
                </a:cxn>
                <a:cxn ang="0">
                  <a:pos x="1152" y="0"/>
                </a:cxn>
                <a:cxn ang="0">
                  <a:pos x="0" y="0"/>
                </a:cxn>
                <a:cxn ang="0">
                  <a:pos x="0" y="22"/>
                </a:cxn>
                <a:cxn ang="0">
                  <a:pos x="1152" y="22"/>
                </a:cxn>
                <a:cxn ang="0">
                  <a:pos x="1164" y="10"/>
                </a:cxn>
                <a:cxn ang="0">
                  <a:pos x="1152" y="22"/>
                </a:cxn>
                <a:cxn ang="0">
                  <a:pos x="1164" y="22"/>
                </a:cxn>
                <a:cxn ang="0">
                  <a:pos x="1164" y="10"/>
                </a:cxn>
                <a:cxn ang="0">
                  <a:pos x="1164" y="10"/>
                </a:cxn>
              </a:cxnLst>
              <a:rect l="0" t="0" r="r" b="b"/>
              <a:pathLst>
                <a:path w="1164" h="22">
                  <a:moveTo>
                    <a:pt x="1164" y="10"/>
                  </a:moveTo>
                  <a:lnTo>
                    <a:pt x="1152" y="0"/>
                  </a:lnTo>
                  <a:lnTo>
                    <a:pt x="0" y="0"/>
                  </a:lnTo>
                  <a:lnTo>
                    <a:pt x="0" y="22"/>
                  </a:lnTo>
                  <a:lnTo>
                    <a:pt x="1152" y="22"/>
                  </a:lnTo>
                  <a:lnTo>
                    <a:pt x="1164" y="10"/>
                  </a:lnTo>
                  <a:lnTo>
                    <a:pt x="1152" y="22"/>
                  </a:lnTo>
                  <a:lnTo>
                    <a:pt x="1164" y="22"/>
                  </a:lnTo>
                  <a:lnTo>
                    <a:pt x="1164" y="10"/>
                  </a:lnTo>
                  <a:lnTo>
                    <a:pt x="1164" y="10"/>
                  </a:lnTo>
                  <a:close/>
                </a:path>
              </a:pathLst>
            </a:custGeom>
            <a:solidFill>
              <a:srgbClr val="25221E"/>
            </a:solidFill>
            <a:ln w="9525">
              <a:noFill/>
              <a:round/>
              <a:headEnd/>
              <a:tailEnd/>
            </a:ln>
          </p:spPr>
          <p:txBody>
            <a:bodyPr/>
            <a:lstStyle/>
            <a:p>
              <a:endParaRPr lang="en-US" dirty="0"/>
            </a:p>
          </p:txBody>
        </p:sp>
        <p:sp>
          <p:nvSpPr>
            <p:cNvPr id="14349" name="Rectangle 13"/>
            <p:cNvSpPr>
              <a:spLocks noChangeArrowheads="1"/>
            </p:cNvSpPr>
            <p:nvPr/>
          </p:nvSpPr>
          <p:spPr bwMode="auto">
            <a:xfrm>
              <a:off x="3713" y="2333"/>
              <a:ext cx="18" cy="397"/>
            </a:xfrm>
            <a:prstGeom prst="rect">
              <a:avLst/>
            </a:prstGeom>
            <a:solidFill>
              <a:srgbClr val="25221E"/>
            </a:solidFill>
            <a:ln w="9525">
              <a:noFill/>
              <a:miter lim="800000"/>
              <a:headEnd/>
              <a:tailEnd/>
            </a:ln>
          </p:spPr>
          <p:txBody>
            <a:bodyPr/>
            <a:lstStyle/>
            <a:p>
              <a:endParaRPr lang="en-US" dirty="0"/>
            </a:p>
          </p:txBody>
        </p:sp>
        <p:sp>
          <p:nvSpPr>
            <p:cNvPr id="14350" name="Freeform 14"/>
            <p:cNvSpPr>
              <a:spLocks/>
            </p:cNvSpPr>
            <p:nvPr/>
          </p:nvSpPr>
          <p:spPr bwMode="auto">
            <a:xfrm>
              <a:off x="3721" y="3184"/>
              <a:ext cx="185" cy="548"/>
            </a:xfrm>
            <a:custGeom>
              <a:avLst/>
              <a:gdLst/>
              <a:ahLst/>
              <a:cxnLst>
                <a:cxn ang="0">
                  <a:pos x="228" y="0"/>
                </a:cxn>
                <a:cxn ang="0">
                  <a:pos x="228" y="458"/>
                </a:cxn>
                <a:cxn ang="0">
                  <a:pos x="228" y="458"/>
                </a:cxn>
                <a:cxn ang="0">
                  <a:pos x="228" y="486"/>
                </a:cxn>
                <a:cxn ang="0">
                  <a:pos x="224" y="512"/>
                </a:cxn>
                <a:cxn ang="0">
                  <a:pos x="220" y="536"/>
                </a:cxn>
                <a:cxn ang="0">
                  <a:pos x="214" y="558"/>
                </a:cxn>
                <a:cxn ang="0">
                  <a:pos x="208" y="578"/>
                </a:cxn>
                <a:cxn ang="0">
                  <a:pos x="198" y="594"/>
                </a:cxn>
                <a:cxn ang="0">
                  <a:pos x="186" y="610"/>
                </a:cxn>
                <a:cxn ang="0">
                  <a:pos x="174" y="624"/>
                </a:cxn>
                <a:cxn ang="0">
                  <a:pos x="158" y="636"/>
                </a:cxn>
                <a:cxn ang="0">
                  <a:pos x="142" y="648"/>
                </a:cxn>
                <a:cxn ang="0">
                  <a:pos x="124" y="656"/>
                </a:cxn>
                <a:cxn ang="0">
                  <a:pos x="104" y="664"/>
                </a:cxn>
                <a:cxn ang="0">
                  <a:pos x="80" y="668"/>
                </a:cxn>
                <a:cxn ang="0">
                  <a:pos x="56" y="672"/>
                </a:cxn>
                <a:cxn ang="0">
                  <a:pos x="30" y="674"/>
                </a:cxn>
                <a:cxn ang="0">
                  <a:pos x="0" y="676"/>
                </a:cxn>
              </a:cxnLst>
              <a:rect l="0" t="0" r="r" b="b"/>
              <a:pathLst>
                <a:path w="228" h="676">
                  <a:moveTo>
                    <a:pt x="228" y="0"/>
                  </a:moveTo>
                  <a:lnTo>
                    <a:pt x="228" y="458"/>
                  </a:lnTo>
                  <a:lnTo>
                    <a:pt x="228" y="458"/>
                  </a:lnTo>
                  <a:lnTo>
                    <a:pt x="228" y="486"/>
                  </a:lnTo>
                  <a:lnTo>
                    <a:pt x="224" y="512"/>
                  </a:lnTo>
                  <a:lnTo>
                    <a:pt x="220" y="536"/>
                  </a:lnTo>
                  <a:lnTo>
                    <a:pt x="214" y="558"/>
                  </a:lnTo>
                  <a:lnTo>
                    <a:pt x="208" y="578"/>
                  </a:lnTo>
                  <a:lnTo>
                    <a:pt x="198" y="594"/>
                  </a:lnTo>
                  <a:lnTo>
                    <a:pt x="186" y="610"/>
                  </a:lnTo>
                  <a:lnTo>
                    <a:pt x="174" y="624"/>
                  </a:lnTo>
                  <a:lnTo>
                    <a:pt x="158" y="636"/>
                  </a:lnTo>
                  <a:lnTo>
                    <a:pt x="142" y="648"/>
                  </a:lnTo>
                  <a:lnTo>
                    <a:pt x="124" y="656"/>
                  </a:lnTo>
                  <a:lnTo>
                    <a:pt x="104" y="664"/>
                  </a:lnTo>
                  <a:lnTo>
                    <a:pt x="80" y="668"/>
                  </a:lnTo>
                  <a:lnTo>
                    <a:pt x="56" y="672"/>
                  </a:lnTo>
                  <a:lnTo>
                    <a:pt x="30" y="674"/>
                  </a:lnTo>
                  <a:lnTo>
                    <a:pt x="0" y="676"/>
                  </a:lnTo>
                </a:path>
              </a:pathLst>
            </a:custGeom>
            <a:noFill/>
            <a:ln w="25400">
              <a:solidFill>
                <a:srgbClr val="F38132"/>
              </a:solidFill>
              <a:prstDash val="solid"/>
              <a:round/>
              <a:headEnd/>
              <a:tailEnd/>
            </a:ln>
          </p:spPr>
          <p:txBody>
            <a:bodyPr/>
            <a:lstStyle/>
            <a:p>
              <a:endParaRPr lang="en-US" dirty="0"/>
            </a:p>
          </p:txBody>
        </p:sp>
        <p:sp>
          <p:nvSpPr>
            <p:cNvPr id="14351" name="Freeform 15"/>
            <p:cNvSpPr>
              <a:spLocks/>
            </p:cNvSpPr>
            <p:nvPr/>
          </p:nvSpPr>
          <p:spPr bwMode="auto">
            <a:xfrm>
              <a:off x="3721" y="2636"/>
              <a:ext cx="185" cy="548"/>
            </a:xfrm>
            <a:custGeom>
              <a:avLst/>
              <a:gdLst/>
              <a:ahLst/>
              <a:cxnLst>
                <a:cxn ang="0">
                  <a:pos x="228" y="678"/>
                </a:cxn>
                <a:cxn ang="0">
                  <a:pos x="228" y="222"/>
                </a:cxn>
                <a:cxn ang="0">
                  <a:pos x="228" y="222"/>
                </a:cxn>
                <a:cxn ang="0">
                  <a:pos x="228" y="194"/>
                </a:cxn>
                <a:cxn ang="0">
                  <a:pos x="224" y="168"/>
                </a:cxn>
                <a:cxn ang="0">
                  <a:pos x="220" y="146"/>
                </a:cxn>
                <a:cxn ang="0">
                  <a:pos x="214" y="124"/>
                </a:cxn>
                <a:cxn ang="0">
                  <a:pos x="208" y="102"/>
                </a:cxn>
                <a:cxn ang="0">
                  <a:pos x="198" y="84"/>
                </a:cxn>
                <a:cxn ang="0">
                  <a:pos x="186" y="68"/>
                </a:cxn>
                <a:cxn ang="0">
                  <a:pos x="174" y="54"/>
                </a:cxn>
                <a:cxn ang="0">
                  <a:pos x="158" y="42"/>
                </a:cxn>
                <a:cxn ang="0">
                  <a:pos x="142" y="30"/>
                </a:cxn>
                <a:cxn ang="0">
                  <a:pos x="124" y="22"/>
                </a:cxn>
                <a:cxn ang="0">
                  <a:pos x="104" y="14"/>
                </a:cxn>
                <a:cxn ang="0">
                  <a:pos x="80" y="8"/>
                </a:cxn>
                <a:cxn ang="0">
                  <a:pos x="56" y="4"/>
                </a:cxn>
                <a:cxn ang="0">
                  <a:pos x="30" y="2"/>
                </a:cxn>
                <a:cxn ang="0">
                  <a:pos x="0" y="0"/>
                </a:cxn>
              </a:cxnLst>
              <a:rect l="0" t="0" r="r" b="b"/>
              <a:pathLst>
                <a:path w="228" h="678">
                  <a:moveTo>
                    <a:pt x="228" y="678"/>
                  </a:moveTo>
                  <a:lnTo>
                    <a:pt x="228" y="222"/>
                  </a:lnTo>
                  <a:lnTo>
                    <a:pt x="228" y="222"/>
                  </a:lnTo>
                  <a:lnTo>
                    <a:pt x="228" y="194"/>
                  </a:lnTo>
                  <a:lnTo>
                    <a:pt x="224" y="168"/>
                  </a:lnTo>
                  <a:lnTo>
                    <a:pt x="220" y="146"/>
                  </a:lnTo>
                  <a:lnTo>
                    <a:pt x="214" y="124"/>
                  </a:lnTo>
                  <a:lnTo>
                    <a:pt x="208" y="102"/>
                  </a:lnTo>
                  <a:lnTo>
                    <a:pt x="198" y="84"/>
                  </a:lnTo>
                  <a:lnTo>
                    <a:pt x="186" y="68"/>
                  </a:lnTo>
                  <a:lnTo>
                    <a:pt x="174" y="54"/>
                  </a:lnTo>
                  <a:lnTo>
                    <a:pt x="158" y="42"/>
                  </a:lnTo>
                  <a:lnTo>
                    <a:pt x="142" y="30"/>
                  </a:lnTo>
                  <a:lnTo>
                    <a:pt x="124" y="22"/>
                  </a:lnTo>
                  <a:lnTo>
                    <a:pt x="104" y="14"/>
                  </a:lnTo>
                  <a:lnTo>
                    <a:pt x="80" y="8"/>
                  </a:lnTo>
                  <a:lnTo>
                    <a:pt x="56" y="4"/>
                  </a:lnTo>
                  <a:lnTo>
                    <a:pt x="30" y="2"/>
                  </a:lnTo>
                  <a:lnTo>
                    <a:pt x="0" y="0"/>
                  </a:lnTo>
                </a:path>
              </a:pathLst>
            </a:custGeom>
            <a:noFill/>
            <a:ln w="25400">
              <a:solidFill>
                <a:srgbClr val="F38132"/>
              </a:solidFill>
              <a:prstDash val="solid"/>
              <a:round/>
              <a:headEnd/>
              <a:tailEnd/>
            </a:ln>
          </p:spPr>
          <p:txBody>
            <a:bodyPr/>
            <a:lstStyle/>
            <a:p>
              <a:endParaRPr lang="en-US" dirty="0"/>
            </a:p>
          </p:txBody>
        </p:sp>
        <p:sp>
          <p:nvSpPr>
            <p:cNvPr id="14352" name="Line 16"/>
            <p:cNvSpPr>
              <a:spLocks noChangeShapeType="1"/>
            </p:cNvSpPr>
            <p:nvPr/>
          </p:nvSpPr>
          <p:spPr bwMode="auto">
            <a:xfrm flipV="1">
              <a:off x="3721" y="3188"/>
              <a:ext cx="968" cy="453"/>
            </a:xfrm>
            <a:prstGeom prst="line">
              <a:avLst/>
            </a:prstGeom>
            <a:noFill/>
            <a:ln w="12700">
              <a:solidFill>
                <a:srgbClr val="25221E"/>
              </a:solidFill>
              <a:round/>
              <a:headEnd/>
              <a:tailEnd/>
            </a:ln>
          </p:spPr>
          <p:txBody>
            <a:bodyPr/>
            <a:lstStyle/>
            <a:p>
              <a:endParaRPr lang="en-US" dirty="0"/>
            </a:p>
          </p:txBody>
        </p:sp>
        <p:sp>
          <p:nvSpPr>
            <p:cNvPr id="14353" name="Line 17"/>
            <p:cNvSpPr>
              <a:spLocks noChangeShapeType="1"/>
            </p:cNvSpPr>
            <p:nvPr/>
          </p:nvSpPr>
          <p:spPr bwMode="auto">
            <a:xfrm>
              <a:off x="3721" y="2730"/>
              <a:ext cx="968" cy="454"/>
            </a:xfrm>
            <a:prstGeom prst="line">
              <a:avLst/>
            </a:prstGeom>
            <a:noFill/>
            <a:ln w="12700">
              <a:solidFill>
                <a:srgbClr val="25221E"/>
              </a:solidFill>
              <a:round/>
              <a:headEnd/>
              <a:tailEnd/>
            </a:ln>
          </p:spPr>
          <p:txBody>
            <a:bodyPr/>
            <a:lstStyle/>
            <a:p>
              <a:endParaRPr lang="en-US" dirty="0"/>
            </a:p>
          </p:txBody>
        </p:sp>
        <p:sp>
          <p:nvSpPr>
            <p:cNvPr id="14354" name="Line 18"/>
            <p:cNvSpPr>
              <a:spLocks noChangeShapeType="1"/>
            </p:cNvSpPr>
            <p:nvPr/>
          </p:nvSpPr>
          <p:spPr bwMode="auto">
            <a:xfrm>
              <a:off x="2922" y="3188"/>
              <a:ext cx="19" cy="0"/>
            </a:xfrm>
            <a:prstGeom prst="line">
              <a:avLst/>
            </a:prstGeom>
            <a:noFill/>
            <a:ln w="6350">
              <a:solidFill>
                <a:srgbClr val="25221E"/>
              </a:solidFill>
              <a:round/>
              <a:headEnd/>
              <a:tailEnd/>
            </a:ln>
          </p:spPr>
          <p:txBody>
            <a:bodyPr/>
            <a:lstStyle/>
            <a:p>
              <a:endParaRPr lang="en-US" dirty="0"/>
            </a:p>
          </p:txBody>
        </p:sp>
        <p:sp>
          <p:nvSpPr>
            <p:cNvPr id="14355" name="Line 19"/>
            <p:cNvSpPr>
              <a:spLocks noChangeShapeType="1"/>
            </p:cNvSpPr>
            <p:nvPr/>
          </p:nvSpPr>
          <p:spPr bwMode="auto">
            <a:xfrm>
              <a:off x="2948" y="3188"/>
              <a:ext cx="6" cy="0"/>
            </a:xfrm>
            <a:prstGeom prst="line">
              <a:avLst/>
            </a:prstGeom>
            <a:noFill/>
            <a:ln w="6350">
              <a:solidFill>
                <a:srgbClr val="25221E"/>
              </a:solidFill>
              <a:round/>
              <a:headEnd/>
              <a:tailEnd/>
            </a:ln>
          </p:spPr>
          <p:txBody>
            <a:bodyPr/>
            <a:lstStyle/>
            <a:p>
              <a:endParaRPr lang="en-US" dirty="0"/>
            </a:p>
          </p:txBody>
        </p:sp>
        <p:sp>
          <p:nvSpPr>
            <p:cNvPr id="14356" name="Line 20"/>
            <p:cNvSpPr>
              <a:spLocks noChangeShapeType="1"/>
            </p:cNvSpPr>
            <p:nvPr/>
          </p:nvSpPr>
          <p:spPr bwMode="auto">
            <a:xfrm>
              <a:off x="2961" y="3188"/>
              <a:ext cx="19" cy="0"/>
            </a:xfrm>
            <a:prstGeom prst="line">
              <a:avLst/>
            </a:prstGeom>
            <a:noFill/>
            <a:ln w="6350">
              <a:solidFill>
                <a:srgbClr val="25221E"/>
              </a:solidFill>
              <a:round/>
              <a:headEnd/>
              <a:tailEnd/>
            </a:ln>
          </p:spPr>
          <p:txBody>
            <a:bodyPr/>
            <a:lstStyle/>
            <a:p>
              <a:endParaRPr lang="en-US" dirty="0"/>
            </a:p>
          </p:txBody>
        </p:sp>
        <p:sp>
          <p:nvSpPr>
            <p:cNvPr id="14357" name="Line 21"/>
            <p:cNvSpPr>
              <a:spLocks noChangeShapeType="1"/>
            </p:cNvSpPr>
            <p:nvPr/>
          </p:nvSpPr>
          <p:spPr bwMode="auto">
            <a:xfrm>
              <a:off x="2986" y="3188"/>
              <a:ext cx="7" cy="0"/>
            </a:xfrm>
            <a:prstGeom prst="line">
              <a:avLst/>
            </a:prstGeom>
            <a:noFill/>
            <a:ln w="6350">
              <a:solidFill>
                <a:srgbClr val="25221E"/>
              </a:solidFill>
              <a:round/>
              <a:headEnd/>
              <a:tailEnd/>
            </a:ln>
          </p:spPr>
          <p:txBody>
            <a:bodyPr/>
            <a:lstStyle/>
            <a:p>
              <a:endParaRPr lang="en-US" dirty="0"/>
            </a:p>
          </p:txBody>
        </p:sp>
        <p:sp>
          <p:nvSpPr>
            <p:cNvPr id="14358" name="Line 22"/>
            <p:cNvSpPr>
              <a:spLocks noChangeShapeType="1"/>
            </p:cNvSpPr>
            <p:nvPr/>
          </p:nvSpPr>
          <p:spPr bwMode="auto">
            <a:xfrm>
              <a:off x="2999" y="3188"/>
              <a:ext cx="20" cy="0"/>
            </a:xfrm>
            <a:prstGeom prst="line">
              <a:avLst/>
            </a:prstGeom>
            <a:noFill/>
            <a:ln w="6350">
              <a:solidFill>
                <a:srgbClr val="25221E"/>
              </a:solidFill>
              <a:round/>
              <a:headEnd/>
              <a:tailEnd/>
            </a:ln>
          </p:spPr>
          <p:txBody>
            <a:bodyPr/>
            <a:lstStyle/>
            <a:p>
              <a:endParaRPr lang="en-US" dirty="0"/>
            </a:p>
          </p:txBody>
        </p:sp>
        <p:sp>
          <p:nvSpPr>
            <p:cNvPr id="14359" name="Line 23"/>
            <p:cNvSpPr>
              <a:spLocks noChangeShapeType="1"/>
            </p:cNvSpPr>
            <p:nvPr/>
          </p:nvSpPr>
          <p:spPr bwMode="auto">
            <a:xfrm>
              <a:off x="3025" y="3188"/>
              <a:ext cx="7" cy="0"/>
            </a:xfrm>
            <a:prstGeom prst="line">
              <a:avLst/>
            </a:prstGeom>
            <a:noFill/>
            <a:ln w="6350">
              <a:solidFill>
                <a:srgbClr val="25221E"/>
              </a:solidFill>
              <a:round/>
              <a:headEnd/>
              <a:tailEnd/>
            </a:ln>
          </p:spPr>
          <p:txBody>
            <a:bodyPr/>
            <a:lstStyle/>
            <a:p>
              <a:endParaRPr lang="en-US" dirty="0"/>
            </a:p>
          </p:txBody>
        </p:sp>
        <p:sp>
          <p:nvSpPr>
            <p:cNvPr id="14360" name="Line 24"/>
            <p:cNvSpPr>
              <a:spLocks noChangeShapeType="1"/>
            </p:cNvSpPr>
            <p:nvPr/>
          </p:nvSpPr>
          <p:spPr bwMode="auto">
            <a:xfrm>
              <a:off x="3038" y="3188"/>
              <a:ext cx="20" cy="0"/>
            </a:xfrm>
            <a:prstGeom prst="line">
              <a:avLst/>
            </a:prstGeom>
            <a:noFill/>
            <a:ln w="6350">
              <a:solidFill>
                <a:srgbClr val="25221E"/>
              </a:solidFill>
              <a:round/>
              <a:headEnd/>
              <a:tailEnd/>
            </a:ln>
          </p:spPr>
          <p:txBody>
            <a:bodyPr/>
            <a:lstStyle/>
            <a:p>
              <a:endParaRPr lang="en-US" dirty="0"/>
            </a:p>
          </p:txBody>
        </p:sp>
        <p:sp>
          <p:nvSpPr>
            <p:cNvPr id="14361" name="Line 25"/>
            <p:cNvSpPr>
              <a:spLocks noChangeShapeType="1"/>
            </p:cNvSpPr>
            <p:nvPr/>
          </p:nvSpPr>
          <p:spPr bwMode="auto">
            <a:xfrm>
              <a:off x="3064" y="3188"/>
              <a:ext cx="7" cy="0"/>
            </a:xfrm>
            <a:prstGeom prst="line">
              <a:avLst/>
            </a:prstGeom>
            <a:noFill/>
            <a:ln w="6350">
              <a:solidFill>
                <a:srgbClr val="25221E"/>
              </a:solidFill>
              <a:round/>
              <a:headEnd/>
              <a:tailEnd/>
            </a:ln>
          </p:spPr>
          <p:txBody>
            <a:bodyPr/>
            <a:lstStyle/>
            <a:p>
              <a:endParaRPr lang="en-US" dirty="0"/>
            </a:p>
          </p:txBody>
        </p:sp>
        <p:sp>
          <p:nvSpPr>
            <p:cNvPr id="14362" name="Line 26"/>
            <p:cNvSpPr>
              <a:spLocks noChangeShapeType="1"/>
            </p:cNvSpPr>
            <p:nvPr/>
          </p:nvSpPr>
          <p:spPr bwMode="auto">
            <a:xfrm>
              <a:off x="3077" y="3188"/>
              <a:ext cx="19" cy="0"/>
            </a:xfrm>
            <a:prstGeom prst="line">
              <a:avLst/>
            </a:prstGeom>
            <a:noFill/>
            <a:ln w="6350">
              <a:solidFill>
                <a:srgbClr val="25221E"/>
              </a:solidFill>
              <a:round/>
              <a:headEnd/>
              <a:tailEnd/>
            </a:ln>
          </p:spPr>
          <p:txBody>
            <a:bodyPr/>
            <a:lstStyle/>
            <a:p>
              <a:endParaRPr lang="en-US" dirty="0"/>
            </a:p>
          </p:txBody>
        </p:sp>
        <p:sp>
          <p:nvSpPr>
            <p:cNvPr id="14363" name="Line 27"/>
            <p:cNvSpPr>
              <a:spLocks noChangeShapeType="1"/>
            </p:cNvSpPr>
            <p:nvPr/>
          </p:nvSpPr>
          <p:spPr bwMode="auto">
            <a:xfrm>
              <a:off x="3103" y="3188"/>
              <a:ext cx="6" cy="0"/>
            </a:xfrm>
            <a:prstGeom prst="line">
              <a:avLst/>
            </a:prstGeom>
            <a:noFill/>
            <a:ln w="6350">
              <a:solidFill>
                <a:srgbClr val="25221E"/>
              </a:solidFill>
              <a:round/>
              <a:headEnd/>
              <a:tailEnd/>
            </a:ln>
          </p:spPr>
          <p:txBody>
            <a:bodyPr/>
            <a:lstStyle/>
            <a:p>
              <a:endParaRPr lang="en-US" dirty="0"/>
            </a:p>
          </p:txBody>
        </p:sp>
        <p:sp>
          <p:nvSpPr>
            <p:cNvPr id="14364" name="Line 28"/>
            <p:cNvSpPr>
              <a:spLocks noChangeShapeType="1"/>
            </p:cNvSpPr>
            <p:nvPr/>
          </p:nvSpPr>
          <p:spPr bwMode="auto">
            <a:xfrm>
              <a:off x="3116" y="3188"/>
              <a:ext cx="19" cy="0"/>
            </a:xfrm>
            <a:prstGeom prst="line">
              <a:avLst/>
            </a:prstGeom>
            <a:noFill/>
            <a:ln w="6350">
              <a:solidFill>
                <a:srgbClr val="25221E"/>
              </a:solidFill>
              <a:round/>
              <a:headEnd/>
              <a:tailEnd/>
            </a:ln>
          </p:spPr>
          <p:txBody>
            <a:bodyPr/>
            <a:lstStyle/>
            <a:p>
              <a:endParaRPr lang="en-US" dirty="0"/>
            </a:p>
          </p:txBody>
        </p:sp>
        <p:sp>
          <p:nvSpPr>
            <p:cNvPr id="14365" name="Line 29"/>
            <p:cNvSpPr>
              <a:spLocks noChangeShapeType="1"/>
            </p:cNvSpPr>
            <p:nvPr/>
          </p:nvSpPr>
          <p:spPr bwMode="auto">
            <a:xfrm>
              <a:off x="3142" y="3188"/>
              <a:ext cx="6" cy="0"/>
            </a:xfrm>
            <a:prstGeom prst="line">
              <a:avLst/>
            </a:prstGeom>
            <a:noFill/>
            <a:ln w="6350">
              <a:solidFill>
                <a:srgbClr val="25221E"/>
              </a:solidFill>
              <a:round/>
              <a:headEnd/>
              <a:tailEnd/>
            </a:ln>
          </p:spPr>
          <p:txBody>
            <a:bodyPr/>
            <a:lstStyle/>
            <a:p>
              <a:endParaRPr lang="en-US" dirty="0"/>
            </a:p>
          </p:txBody>
        </p:sp>
        <p:sp>
          <p:nvSpPr>
            <p:cNvPr id="14366" name="Line 30"/>
            <p:cNvSpPr>
              <a:spLocks noChangeShapeType="1"/>
            </p:cNvSpPr>
            <p:nvPr/>
          </p:nvSpPr>
          <p:spPr bwMode="auto">
            <a:xfrm>
              <a:off x="3155" y="3188"/>
              <a:ext cx="19" cy="0"/>
            </a:xfrm>
            <a:prstGeom prst="line">
              <a:avLst/>
            </a:prstGeom>
            <a:noFill/>
            <a:ln w="6350">
              <a:solidFill>
                <a:srgbClr val="25221E"/>
              </a:solidFill>
              <a:round/>
              <a:headEnd/>
              <a:tailEnd/>
            </a:ln>
          </p:spPr>
          <p:txBody>
            <a:bodyPr/>
            <a:lstStyle/>
            <a:p>
              <a:endParaRPr lang="en-US" dirty="0"/>
            </a:p>
          </p:txBody>
        </p:sp>
        <p:sp>
          <p:nvSpPr>
            <p:cNvPr id="14367" name="Line 31"/>
            <p:cNvSpPr>
              <a:spLocks noChangeShapeType="1"/>
            </p:cNvSpPr>
            <p:nvPr/>
          </p:nvSpPr>
          <p:spPr bwMode="auto">
            <a:xfrm>
              <a:off x="3181" y="3188"/>
              <a:ext cx="6" cy="0"/>
            </a:xfrm>
            <a:prstGeom prst="line">
              <a:avLst/>
            </a:prstGeom>
            <a:noFill/>
            <a:ln w="6350">
              <a:solidFill>
                <a:srgbClr val="25221E"/>
              </a:solidFill>
              <a:round/>
              <a:headEnd/>
              <a:tailEnd/>
            </a:ln>
          </p:spPr>
          <p:txBody>
            <a:bodyPr/>
            <a:lstStyle/>
            <a:p>
              <a:endParaRPr lang="en-US" dirty="0"/>
            </a:p>
          </p:txBody>
        </p:sp>
        <p:sp>
          <p:nvSpPr>
            <p:cNvPr id="14368" name="Line 32"/>
            <p:cNvSpPr>
              <a:spLocks noChangeShapeType="1"/>
            </p:cNvSpPr>
            <p:nvPr/>
          </p:nvSpPr>
          <p:spPr bwMode="auto">
            <a:xfrm>
              <a:off x="3194" y="3188"/>
              <a:ext cx="19" cy="0"/>
            </a:xfrm>
            <a:prstGeom prst="line">
              <a:avLst/>
            </a:prstGeom>
            <a:noFill/>
            <a:ln w="6350">
              <a:solidFill>
                <a:srgbClr val="25221E"/>
              </a:solidFill>
              <a:round/>
              <a:headEnd/>
              <a:tailEnd/>
            </a:ln>
          </p:spPr>
          <p:txBody>
            <a:bodyPr/>
            <a:lstStyle/>
            <a:p>
              <a:endParaRPr lang="en-US" dirty="0"/>
            </a:p>
          </p:txBody>
        </p:sp>
        <p:sp>
          <p:nvSpPr>
            <p:cNvPr id="14369" name="Line 33"/>
            <p:cNvSpPr>
              <a:spLocks noChangeShapeType="1"/>
            </p:cNvSpPr>
            <p:nvPr/>
          </p:nvSpPr>
          <p:spPr bwMode="auto">
            <a:xfrm>
              <a:off x="3219" y="3188"/>
              <a:ext cx="7" cy="0"/>
            </a:xfrm>
            <a:prstGeom prst="line">
              <a:avLst/>
            </a:prstGeom>
            <a:noFill/>
            <a:ln w="6350">
              <a:solidFill>
                <a:srgbClr val="25221E"/>
              </a:solidFill>
              <a:round/>
              <a:headEnd/>
              <a:tailEnd/>
            </a:ln>
          </p:spPr>
          <p:txBody>
            <a:bodyPr/>
            <a:lstStyle/>
            <a:p>
              <a:endParaRPr lang="en-US" dirty="0"/>
            </a:p>
          </p:txBody>
        </p:sp>
        <p:sp>
          <p:nvSpPr>
            <p:cNvPr id="14370" name="Line 34"/>
            <p:cNvSpPr>
              <a:spLocks noChangeShapeType="1"/>
            </p:cNvSpPr>
            <p:nvPr/>
          </p:nvSpPr>
          <p:spPr bwMode="auto">
            <a:xfrm>
              <a:off x="3232" y="3188"/>
              <a:ext cx="20" cy="0"/>
            </a:xfrm>
            <a:prstGeom prst="line">
              <a:avLst/>
            </a:prstGeom>
            <a:noFill/>
            <a:ln w="6350">
              <a:solidFill>
                <a:srgbClr val="25221E"/>
              </a:solidFill>
              <a:round/>
              <a:headEnd/>
              <a:tailEnd/>
            </a:ln>
          </p:spPr>
          <p:txBody>
            <a:bodyPr/>
            <a:lstStyle/>
            <a:p>
              <a:endParaRPr lang="en-US" dirty="0"/>
            </a:p>
          </p:txBody>
        </p:sp>
        <p:sp>
          <p:nvSpPr>
            <p:cNvPr id="14371" name="Line 35"/>
            <p:cNvSpPr>
              <a:spLocks noChangeShapeType="1"/>
            </p:cNvSpPr>
            <p:nvPr/>
          </p:nvSpPr>
          <p:spPr bwMode="auto">
            <a:xfrm>
              <a:off x="3258" y="3188"/>
              <a:ext cx="7" cy="0"/>
            </a:xfrm>
            <a:prstGeom prst="line">
              <a:avLst/>
            </a:prstGeom>
            <a:noFill/>
            <a:ln w="6350">
              <a:solidFill>
                <a:srgbClr val="25221E"/>
              </a:solidFill>
              <a:round/>
              <a:headEnd/>
              <a:tailEnd/>
            </a:ln>
          </p:spPr>
          <p:txBody>
            <a:bodyPr/>
            <a:lstStyle/>
            <a:p>
              <a:endParaRPr lang="en-US" dirty="0"/>
            </a:p>
          </p:txBody>
        </p:sp>
        <p:sp>
          <p:nvSpPr>
            <p:cNvPr id="14372" name="Line 36"/>
            <p:cNvSpPr>
              <a:spLocks noChangeShapeType="1"/>
            </p:cNvSpPr>
            <p:nvPr/>
          </p:nvSpPr>
          <p:spPr bwMode="auto">
            <a:xfrm>
              <a:off x="3271" y="3188"/>
              <a:ext cx="20" cy="0"/>
            </a:xfrm>
            <a:prstGeom prst="line">
              <a:avLst/>
            </a:prstGeom>
            <a:noFill/>
            <a:ln w="6350">
              <a:solidFill>
                <a:srgbClr val="25221E"/>
              </a:solidFill>
              <a:round/>
              <a:headEnd/>
              <a:tailEnd/>
            </a:ln>
          </p:spPr>
          <p:txBody>
            <a:bodyPr/>
            <a:lstStyle/>
            <a:p>
              <a:endParaRPr lang="en-US" dirty="0"/>
            </a:p>
          </p:txBody>
        </p:sp>
        <p:sp>
          <p:nvSpPr>
            <p:cNvPr id="14373" name="Line 37"/>
            <p:cNvSpPr>
              <a:spLocks noChangeShapeType="1"/>
            </p:cNvSpPr>
            <p:nvPr/>
          </p:nvSpPr>
          <p:spPr bwMode="auto">
            <a:xfrm>
              <a:off x="3297" y="3188"/>
              <a:ext cx="7" cy="0"/>
            </a:xfrm>
            <a:prstGeom prst="line">
              <a:avLst/>
            </a:prstGeom>
            <a:noFill/>
            <a:ln w="6350">
              <a:solidFill>
                <a:srgbClr val="25221E"/>
              </a:solidFill>
              <a:round/>
              <a:headEnd/>
              <a:tailEnd/>
            </a:ln>
          </p:spPr>
          <p:txBody>
            <a:bodyPr/>
            <a:lstStyle/>
            <a:p>
              <a:endParaRPr lang="en-US" dirty="0"/>
            </a:p>
          </p:txBody>
        </p:sp>
        <p:sp>
          <p:nvSpPr>
            <p:cNvPr id="14374" name="Line 38"/>
            <p:cNvSpPr>
              <a:spLocks noChangeShapeType="1"/>
            </p:cNvSpPr>
            <p:nvPr/>
          </p:nvSpPr>
          <p:spPr bwMode="auto">
            <a:xfrm>
              <a:off x="3310" y="3188"/>
              <a:ext cx="20" cy="0"/>
            </a:xfrm>
            <a:prstGeom prst="line">
              <a:avLst/>
            </a:prstGeom>
            <a:noFill/>
            <a:ln w="6350">
              <a:solidFill>
                <a:srgbClr val="25221E"/>
              </a:solidFill>
              <a:round/>
              <a:headEnd/>
              <a:tailEnd/>
            </a:ln>
          </p:spPr>
          <p:txBody>
            <a:bodyPr/>
            <a:lstStyle/>
            <a:p>
              <a:endParaRPr lang="en-US" dirty="0"/>
            </a:p>
          </p:txBody>
        </p:sp>
        <p:sp>
          <p:nvSpPr>
            <p:cNvPr id="14375" name="Line 39"/>
            <p:cNvSpPr>
              <a:spLocks noChangeShapeType="1"/>
            </p:cNvSpPr>
            <p:nvPr/>
          </p:nvSpPr>
          <p:spPr bwMode="auto">
            <a:xfrm>
              <a:off x="3336" y="3188"/>
              <a:ext cx="6" cy="0"/>
            </a:xfrm>
            <a:prstGeom prst="line">
              <a:avLst/>
            </a:prstGeom>
            <a:noFill/>
            <a:ln w="6350">
              <a:solidFill>
                <a:srgbClr val="25221E"/>
              </a:solidFill>
              <a:round/>
              <a:headEnd/>
              <a:tailEnd/>
            </a:ln>
          </p:spPr>
          <p:txBody>
            <a:bodyPr/>
            <a:lstStyle/>
            <a:p>
              <a:endParaRPr lang="en-US" dirty="0"/>
            </a:p>
          </p:txBody>
        </p:sp>
        <p:sp>
          <p:nvSpPr>
            <p:cNvPr id="14376" name="Line 40"/>
            <p:cNvSpPr>
              <a:spLocks noChangeShapeType="1"/>
            </p:cNvSpPr>
            <p:nvPr/>
          </p:nvSpPr>
          <p:spPr bwMode="auto">
            <a:xfrm>
              <a:off x="3349" y="3188"/>
              <a:ext cx="19" cy="0"/>
            </a:xfrm>
            <a:prstGeom prst="line">
              <a:avLst/>
            </a:prstGeom>
            <a:noFill/>
            <a:ln w="6350">
              <a:solidFill>
                <a:srgbClr val="25221E"/>
              </a:solidFill>
              <a:round/>
              <a:headEnd/>
              <a:tailEnd/>
            </a:ln>
          </p:spPr>
          <p:txBody>
            <a:bodyPr/>
            <a:lstStyle/>
            <a:p>
              <a:endParaRPr lang="en-US" dirty="0"/>
            </a:p>
          </p:txBody>
        </p:sp>
        <p:sp>
          <p:nvSpPr>
            <p:cNvPr id="14377" name="Line 41"/>
            <p:cNvSpPr>
              <a:spLocks noChangeShapeType="1"/>
            </p:cNvSpPr>
            <p:nvPr/>
          </p:nvSpPr>
          <p:spPr bwMode="auto">
            <a:xfrm>
              <a:off x="3375" y="3188"/>
              <a:ext cx="6" cy="0"/>
            </a:xfrm>
            <a:prstGeom prst="line">
              <a:avLst/>
            </a:prstGeom>
            <a:noFill/>
            <a:ln w="6350">
              <a:solidFill>
                <a:srgbClr val="25221E"/>
              </a:solidFill>
              <a:round/>
              <a:headEnd/>
              <a:tailEnd/>
            </a:ln>
          </p:spPr>
          <p:txBody>
            <a:bodyPr/>
            <a:lstStyle/>
            <a:p>
              <a:endParaRPr lang="en-US" dirty="0"/>
            </a:p>
          </p:txBody>
        </p:sp>
        <p:sp>
          <p:nvSpPr>
            <p:cNvPr id="14378" name="Line 42"/>
            <p:cNvSpPr>
              <a:spLocks noChangeShapeType="1"/>
            </p:cNvSpPr>
            <p:nvPr/>
          </p:nvSpPr>
          <p:spPr bwMode="auto">
            <a:xfrm>
              <a:off x="3388" y="3188"/>
              <a:ext cx="19" cy="0"/>
            </a:xfrm>
            <a:prstGeom prst="line">
              <a:avLst/>
            </a:prstGeom>
            <a:noFill/>
            <a:ln w="6350">
              <a:solidFill>
                <a:srgbClr val="25221E"/>
              </a:solidFill>
              <a:round/>
              <a:headEnd/>
              <a:tailEnd/>
            </a:ln>
          </p:spPr>
          <p:txBody>
            <a:bodyPr/>
            <a:lstStyle/>
            <a:p>
              <a:endParaRPr lang="en-US" dirty="0"/>
            </a:p>
          </p:txBody>
        </p:sp>
        <p:sp>
          <p:nvSpPr>
            <p:cNvPr id="14379" name="Line 43"/>
            <p:cNvSpPr>
              <a:spLocks noChangeShapeType="1"/>
            </p:cNvSpPr>
            <p:nvPr/>
          </p:nvSpPr>
          <p:spPr bwMode="auto">
            <a:xfrm>
              <a:off x="3414" y="3188"/>
              <a:ext cx="6" cy="0"/>
            </a:xfrm>
            <a:prstGeom prst="line">
              <a:avLst/>
            </a:prstGeom>
            <a:noFill/>
            <a:ln w="6350">
              <a:solidFill>
                <a:srgbClr val="25221E"/>
              </a:solidFill>
              <a:round/>
              <a:headEnd/>
              <a:tailEnd/>
            </a:ln>
          </p:spPr>
          <p:txBody>
            <a:bodyPr/>
            <a:lstStyle/>
            <a:p>
              <a:endParaRPr lang="en-US" dirty="0"/>
            </a:p>
          </p:txBody>
        </p:sp>
        <p:sp>
          <p:nvSpPr>
            <p:cNvPr id="14380" name="Line 44"/>
            <p:cNvSpPr>
              <a:spLocks noChangeShapeType="1"/>
            </p:cNvSpPr>
            <p:nvPr/>
          </p:nvSpPr>
          <p:spPr bwMode="auto">
            <a:xfrm>
              <a:off x="3427" y="3188"/>
              <a:ext cx="19" cy="0"/>
            </a:xfrm>
            <a:prstGeom prst="line">
              <a:avLst/>
            </a:prstGeom>
            <a:noFill/>
            <a:ln w="6350">
              <a:solidFill>
                <a:srgbClr val="25221E"/>
              </a:solidFill>
              <a:round/>
              <a:headEnd/>
              <a:tailEnd/>
            </a:ln>
          </p:spPr>
          <p:txBody>
            <a:bodyPr/>
            <a:lstStyle/>
            <a:p>
              <a:endParaRPr lang="en-US" dirty="0"/>
            </a:p>
          </p:txBody>
        </p:sp>
        <p:sp>
          <p:nvSpPr>
            <p:cNvPr id="14381" name="Line 45"/>
            <p:cNvSpPr>
              <a:spLocks noChangeShapeType="1"/>
            </p:cNvSpPr>
            <p:nvPr/>
          </p:nvSpPr>
          <p:spPr bwMode="auto">
            <a:xfrm>
              <a:off x="3453" y="3188"/>
              <a:ext cx="6" cy="0"/>
            </a:xfrm>
            <a:prstGeom prst="line">
              <a:avLst/>
            </a:prstGeom>
            <a:noFill/>
            <a:ln w="6350">
              <a:solidFill>
                <a:srgbClr val="25221E"/>
              </a:solidFill>
              <a:round/>
              <a:headEnd/>
              <a:tailEnd/>
            </a:ln>
          </p:spPr>
          <p:txBody>
            <a:bodyPr/>
            <a:lstStyle/>
            <a:p>
              <a:endParaRPr lang="en-US" dirty="0"/>
            </a:p>
          </p:txBody>
        </p:sp>
        <p:sp>
          <p:nvSpPr>
            <p:cNvPr id="14382" name="Line 46"/>
            <p:cNvSpPr>
              <a:spLocks noChangeShapeType="1"/>
            </p:cNvSpPr>
            <p:nvPr/>
          </p:nvSpPr>
          <p:spPr bwMode="auto">
            <a:xfrm>
              <a:off x="3465" y="3188"/>
              <a:ext cx="20" cy="0"/>
            </a:xfrm>
            <a:prstGeom prst="line">
              <a:avLst/>
            </a:prstGeom>
            <a:noFill/>
            <a:ln w="6350">
              <a:solidFill>
                <a:srgbClr val="25221E"/>
              </a:solidFill>
              <a:round/>
              <a:headEnd/>
              <a:tailEnd/>
            </a:ln>
          </p:spPr>
          <p:txBody>
            <a:bodyPr/>
            <a:lstStyle/>
            <a:p>
              <a:endParaRPr lang="en-US" dirty="0"/>
            </a:p>
          </p:txBody>
        </p:sp>
        <p:sp>
          <p:nvSpPr>
            <p:cNvPr id="14383" name="Line 47"/>
            <p:cNvSpPr>
              <a:spLocks noChangeShapeType="1"/>
            </p:cNvSpPr>
            <p:nvPr/>
          </p:nvSpPr>
          <p:spPr bwMode="auto">
            <a:xfrm>
              <a:off x="3491" y="3188"/>
              <a:ext cx="7" cy="0"/>
            </a:xfrm>
            <a:prstGeom prst="line">
              <a:avLst/>
            </a:prstGeom>
            <a:noFill/>
            <a:ln w="6350">
              <a:solidFill>
                <a:srgbClr val="25221E"/>
              </a:solidFill>
              <a:round/>
              <a:headEnd/>
              <a:tailEnd/>
            </a:ln>
          </p:spPr>
          <p:txBody>
            <a:bodyPr/>
            <a:lstStyle/>
            <a:p>
              <a:endParaRPr lang="en-US" dirty="0"/>
            </a:p>
          </p:txBody>
        </p:sp>
        <p:sp>
          <p:nvSpPr>
            <p:cNvPr id="14384" name="Line 48"/>
            <p:cNvSpPr>
              <a:spLocks noChangeShapeType="1"/>
            </p:cNvSpPr>
            <p:nvPr/>
          </p:nvSpPr>
          <p:spPr bwMode="auto">
            <a:xfrm>
              <a:off x="3504" y="3188"/>
              <a:ext cx="20" cy="0"/>
            </a:xfrm>
            <a:prstGeom prst="line">
              <a:avLst/>
            </a:prstGeom>
            <a:noFill/>
            <a:ln w="6350">
              <a:solidFill>
                <a:srgbClr val="25221E"/>
              </a:solidFill>
              <a:round/>
              <a:headEnd/>
              <a:tailEnd/>
            </a:ln>
          </p:spPr>
          <p:txBody>
            <a:bodyPr/>
            <a:lstStyle/>
            <a:p>
              <a:endParaRPr lang="en-US" dirty="0"/>
            </a:p>
          </p:txBody>
        </p:sp>
        <p:sp>
          <p:nvSpPr>
            <p:cNvPr id="14385" name="Line 49"/>
            <p:cNvSpPr>
              <a:spLocks noChangeShapeType="1"/>
            </p:cNvSpPr>
            <p:nvPr/>
          </p:nvSpPr>
          <p:spPr bwMode="auto">
            <a:xfrm>
              <a:off x="3530" y="3188"/>
              <a:ext cx="7" cy="0"/>
            </a:xfrm>
            <a:prstGeom prst="line">
              <a:avLst/>
            </a:prstGeom>
            <a:noFill/>
            <a:ln w="6350">
              <a:solidFill>
                <a:srgbClr val="25221E"/>
              </a:solidFill>
              <a:round/>
              <a:headEnd/>
              <a:tailEnd/>
            </a:ln>
          </p:spPr>
          <p:txBody>
            <a:bodyPr/>
            <a:lstStyle/>
            <a:p>
              <a:endParaRPr lang="en-US" dirty="0"/>
            </a:p>
          </p:txBody>
        </p:sp>
        <p:sp>
          <p:nvSpPr>
            <p:cNvPr id="14386" name="Line 50"/>
            <p:cNvSpPr>
              <a:spLocks noChangeShapeType="1"/>
            </p:cNvSpPr>
            <p:nvPr/>
          </p:nvSpPr>
          <p:spPr bwMode="auto">
            <a:xfrm>
              <a:off x="3543" y="3188"/>
              <a:ext cx="20" cy="0"/>
            </a:xfrm>
            <a:prstGeom prst="line">
              <a:avLst/>
            </a:prstGeom>
            <a:noFill/>
            <a:ln w="6350">
              <a:solidFill>
                <a:srgbClr val="25221E"/>
              </a:solidFill>
              <a:round/>
              <a:headEnd/>
              <a:tailEnd/>
            </a:ln>
          </p:spPr>
          <p:txBody>
            <a:bodyPr/>
            <a:lstStyle/>
            <a:p>
              <a:endParaRPr lang="en-US" dirty="0"/>
            </a:p>
          </p:txBody>
        </p:sp>
        <p:sp>
          <p:nvSpPr>
            <p:cNvPr id="14387" name="Line 51"/>
            <p:cNvSpPr>
              <a:spLocks noChangeShapeType="1"/>
            </p:cNvSpPr>
            <p:nvPr/>
          </p:nvSpPr>
          <p:spPr bwMode="auto">
            <a:xfrm>
              <a:off x="3569" y="3188"/>
              <a:ext cx="7" cy="0"/>
            </a:xfrm>
            <a:prstGeom prst="line">
              <a:avLst/>
            </a:prstGeom>
            <a:noFill/>
            <a:ln w="6350">
              <a:solidFill>
                <a:srgbClr val="25221E"/>
              </a:solidFill>
              <a:round/>
              <a:headEnd/>
              <a:tailEnd/>
            </a:ln>
          </p:spPr>
          <p:txBody>
            <a:bodyPr/>
            <a:lstStyle/>
            <a:p>
              <a:endParaRPr lang="en-US" dirty="0"/>
            </a:p>
          </p:txBody>
        </p:sp>
        <p:sp>
          <p:nvSpPr>
            <p:cNvPr id="14388" name="Line 52"/>
            <p:cNvSpPr>
              <a:spLocks noChangeShapeType="1"/>
            </p:cNvSpPr>
            <p:nvPr/>
          </p:nvSpPr>
          <p:spPr bwMode="auto">
            <a:xfrm>
              <a:off x="3582" y="3188"/>
              <a:ext cx="19" cy="0"/>
            </a:xfrm>
            <a:prstGeom prst="line">
              <a:avLst/>
            </a:prstGeom>
            <a:noFill/>
            <a:ln w="6350">
              <a:solidFill>
                <a:srgbClr val="25221E"/>
              </a:solidFill>
              <a:round/>
              <a:headEnd/>
              <a:tailEnd/>
            </a:ln>
          </p:spPr>
          <p:txBody>
            <a:bodyPr/>
            <a:lstStyle/>
            <a:p>
              <a:endParaRPr lang="en-US" dirty="0"/>
            </a:p>
          </p:txBody>
        </p:sp>
        <p:sp>
          <p:nvSpPr>
            <p:cNvPr id="14389" name="Line 53"/>
            <p:cNvSpPr>
              <a:spLocks noChangeShapeType="1"/>
            </p:cNvSpPr>
            <p:nvPr/>
          </p:nvSpPr>
          <p:spPr bwMode="auto">
            <a:xfrm>
              <a:off x="3608" y="3188"/>
              <a:ext cx="6" cy="0"/>
            </a:xfrm>
            <a:prstGeom prst="line">
              <a:avLst/>
            </a:prstGeom>
            <a:noFill/>
            <a:ln w="6350">
              <a:solidFill>
                <a:srgbClr val="25221E"/>
              </a:solidFill>
              <a:round/>
              <a:headEnd/>
              <a:tailEnd/>
            </a:ln>
          </p:spPr>
          <p:txBody>
            <a:bodyPr/>
            <a:lstStyle/>
            <a:p>
              <a:endParaRPr lang="en-US" dirty="0"/>
            </a:p>
          </p:txBody>
        </p:sp>
        <p:sp>
          <p:nvSpPr>
            <p:cNvPr id="14390" name="Line 54"/>
            <p:cNvSpPr>
              <a:spLocks noChangeShapeType="1"/>
            </p:cNvSpPr>
            <p:nvPr/>
          </p:nvSpPr>
          <p:spPr bwMode="auto">
            <a:xfrm>
              <a:off x="3621" y="3188"/>
              <a:ext cx="19" cy="0"/>
            </a:xfrm>
            <a:prstGeom prst="line">
              <a:avLst/>
            </a:prstGeom>
            <a:noFill/>
            <a:ln w="6350">
              <a:solidFill>
                <a:srgbClr val="25221E"/>
              </a:solidFill>
              <a:round/>
              <a:headEnd/>
              <a:tailEnd/>
            </a:ln>
          </p:spPr>
          <p:txBody>
            <a:bodyPr/>
            <a:lstStyle/>
            <a:p>
              <a:endParaRPr lang="en-US" dirty="0"/>
            </a:p>
          </p:txBody>
        </p:sp>
        <p:sp>
          <p:nvSpPr>
            <p:cNvPr id="14391" name="Line 55"/>
            <p:cNvSpPr>
              <a:spLocks noChangeShapeType="1"/>
            </p:cNvSpPr>
            <p:nvPr/>
          </p:nvSpPr>
          <p:spPr bwMode="auto">
            <a:xfrm>
              <a:off x="3647" y="3188"/>
              <a:ext cx="6" cy="0"/>
            </a:xfrm>
            <a:prstGeom prst="line">
              <a:avLst/>
            </a:prstGeom>
            <a:noFill/>
            <a:ln w="6350">
              <a:solidFill>
                <a:srgbClr val="25221E"/>
              </a:solidFill>
              <a:round/>
              <a:headEnd/>
              <a:tailEnd/>
            </a:ln>
          </p:spPr>
          <p:txBody>
            <a:bodyPr/>
            <a:lstStyle/>
            <a:p>
              <a:endParaRPr lang="en-US" dirty="0"/>
            </a:p>
          </p:txBody>
        </p:sp>
        <p:sp>
          <p:nvSpPr>
            <p:cNvPr id="14392" name="Line 56"/>
            <p:cNvSpPr>
              <a:spLocks noChangeShapeType="1"/>
            </p:cNvSpPr>
            <p:nvPr/>
          </p:nvSpPr>
          <p:spPr bwMode="auto">
            <a:xfrm>
              <a:off x="3660" y="3188"/>
              <a:ext cx="19" cy="0"/>
            </a:xfrm>
            <a:prstGeom prst="line">
              <a:avLst/>
            </a:prstGeom>
            <a:noFill/>
            <a:ln w="6350">
              <a:solidFill>
                <a:srgbClr val="25221E"/>
              </a:solidFill>
              <a:round/>
              <a:headEnd/>
              <a:tailEnd/>
            </a:ln>
          </p:spPr>
          <p:txBody>
            <a:bodyPr/>
            <a:lstStyle/>
            <a:p>
              <a:endParaRPr lang="en-US" dirty="0"/>
            </a:p>
          </p:txBody>
        </p:sp>
        <p:sp>
          <p:nvSpPr>
            <p:cNvPr id="14393" name="Line 57"/>
            <p:cNvSpPr>
              <a:spLocks noChangeShapeType="1"/>
            </p:cNvSpPr>
            <p:nvPr/>
          </p:nvSpPr>
          <p:spPr bwMode="auto">
            <a:xfrm>
              <a:off x="3686" y="3188"/>
              <a:ext cx="6" cy="0"/>
            </a:xfrm>
            <a:prstGeom prst="line">
              <a:avLst/>
            </a:prstGeom>
            <a:noFill/>
            <a:ln w="6350">
              <a:solidFill>
                <a:srgbClr val="25221E"/>
              </a:solidFill>
              <a:round/>
              <a:headEnd/>
              <a:tailEnd/>
            </a:ln>
          </p:spPr>
          <p:txBody>
            <a:bodyPr/>
            <a:lstStyle/>
            <a:p>
              <a:endParaRPr lang="en-US" dirty="0"/>
            </a:p>
          </p:txBody>
        </p:sp>
        <p:sp>
          <p:nvSpPr>
            <p:cNvPr id="14394" name="Line 58"/>
            <p:cNvSpPr>
              <a:spLocks noChangeShapeType="1"/>
            </p:cNvSpPr>
            <p:nvPr/>
          </p:nvSpPr>
          <p:spPr bwMode="auto">
            <a:xfrm>
              <a:off x="3699" y="3188"/>
              <a:ext cx="19" cy="0"/>
            </a:xfrm>
            <a:prstGeom prst="line">
              <a:avLst/>
            </a:prstGeom>
            <a:noFill/>
            <a:ln w="6350">
              <a:solidFill>
                <a:srgbClr val="25221E"/>
              </a:solidFill>
              <a:round/>
              <a:headEnd/>
              <a:tailEnd/>
            </a:ln>
          </p:spPr>
          <p:txBody>
            <a:bodyPr/>
            <a:lstStyle/>
            <a:p>
              <a:endParaRPr lang="en-US" dirty="0"/>
            </a:p>
          </p:txBody>
        </p:sp>
        <p:sp>
          <p:nvSpPr>
            <p:cNvPr id="14395" name="Line 59"/>
            <p:cNvSpPr>
              <a:spLocks noChangeShapeType="1"/>
            </p:cNvSpPr>
            <p:nvPr/>
          </p:nvSpPr>
          <p:spPr bwMode="auto">
            <a:xfrm>
              <a:off x="3724" y="3188"/>
              <a:ext cx="7" cy="0"/>
            </a:xfrm>
            <a:prstGeom prst="line">
              <a:avLst/>
            </a:prstGeom>
            <a:noFill/>
            <a:ln w="6350">
              <a:solidFill>
                <a:srgbClr val="25221E"/>
              </a:solidFill>
              <a:round/>
              <a:headEnd/>
              <a:tailEnd/>
            </a:ln>
          </p:spPr>
          <p:txBody>
            <a:bodyPr/>
            <a:lstStyle/>
            <a:p>
              <a:endParaRPr lang="en-US" dirty="0"/>
            </a:p>
          </p:txBody>
        </p:sp>
        <p:sp>
          <p:nvSpPr>
            <p:cNvPr id="14396" name="Line 60"/>
            <p:cNvSpPr>
              <a:spLocks noChangeShapeType="1"/>
            </p:cNvSpPr>
            <p:nvPr/>
          </p:nvSpPr>
          <p:spPr bwMode="auto">
            <a:xfrm>
              <a:off x="3737" y="3188"/>
              <a:ext cx="20" cy="0"/>
            </a:xfrm>
            <a:prstGeom prst="line">
              <a:avLst/>
            </a:prstGeom>
            <a:noFill/>
            <a:ln w="6350">
              <a:solidFill>
                <a:srgbClr val="25221E"/>
              </a:solidFill>
              <a:round/>
              <a:headEnd/>
              <a:tailEnd/>
            </a:ln>
          </p:spPr>
          <p:txBody>
            <a:bodyPr/>
            <a:lstStyle/>
            <a:p>
              <a:endParaRPr lang="en-US" dirty="0"/>
            </a:p>
          </p:txBody>
        </p:sp>
        <p:sp>
          <p:nvSpPr>
            <p:cNvPr id="14397" name="Line 61"/>
            <p:cNvSpPr>
              <a:spLocks noChangeShapeType="1"/>
            </p:cNvSpPr>
            <p:nvPr/>
          </p:nvSpPr>
          <p:spPr bwMode="auto">
            <a:xfrm>
              <a:off x="3763" y="3188"/>
              <a:ext cx="7" cy="0"/>
            </a:xfrm>
            <a:prstGeom prst="line">
              <a:avLst/>
            </a:prstGeom>
            <a:noFill/>
            <a:ln w="6350">
              <a:solidFill>
                <a:srgbClr val="25221E"/>
              </a:solidFill>
              <a:round/>
              <a:headEnd/>
              <a:tailEnd/>
            </a:ln>
          </p:spPr>
          <p:txBody>
            <a:bodyPr/>
            <a:lstStyle/>
            <a:p>
              <a:endParaRPr lang="en-US" dirty="0"/>
            </a:p>
          </p:txBody>
        </p:sp>
        <p:sp>
          <p:nvSpPr>
            <p:cNvPr id="14398" name="Line 62"/>
            <p:cNvSpPr>
              <a:spLocks noChangeShapeType="1"/>
            </p:cNvSpPr>
            <p:nvPr/>
          </p:nvSpPr>
          <p:spPr bwMode="auto">
            <a:xfrm>
              <a:off x="3776" y="3188"/>
              <a:ext cx="20" cy="0"/>
            </a:xfrm>
            <a:prstGeom prst="line">
              <a:avLst/>
            </a:prstGeom>
            <a:noFill/>
            <a:ln w="6350">
              <a:solidFill>
                <a:srgbClr val="25221E"/>
              </a:solidFill>
              <a:round/>
              <a:headEnd/>
              <a:tailEnd/>
            </a:ln>
          </p:spPr>
          <p:txBody>
            <a:bodyPr/>
            <a:lstStyle/>
            <a:p>
              <a:endParaRPr lang="en-US" dirty="0"/>
            </a:p>
          </p:txBody>
        </p:sp>
        <p:sp>
          <p:nvSpPr>
            <p:cNvPr id="14399" name="Line 63"/>
            <p:cNvSpPr>
              <a:spLocks noChangeShapeType="1"/>
            </p:cNvSpPr>
            <p:nvPr/>
          </p:nvSpPr>
          <p:spPr bwMode="auto">
            <a:xfrm>
              <a:off x="3802" y="3188"/>
              <a:ext cx="7" cy="0"/>
            </a:xfrm>
            <a:prstGeom prst="line">
              <a:avLst/>
            </a:prstGeom>
            <a:noFill/>
            <a:ln w="6350">
              <a:solidFill>
                <a:srgbClr val="25221E"/>
              </a:solidFill>
              <a:round/>
              <a:headEnd/>
              <a:tailEnd/>
            </a:ln>
          </p:spPr>
          <p:txBody>
            <a:bodyPr/>
            <a:lstStyle/>
            <a:p>
              <a:endParaRPr lang="en-US" dirty="0"/>
            </a:p>
          </p:txBody>
        </p:sp>
        <p:sp>
          <p:nvSpPr>
            <p:cNvPr id="14400" name="Line 64"/>
            <p:cNvSpPr>
              <a:spLocks noChangeShapeType="1"/>
            </p:cNvSpPr>
            <p:nvPr/>
          </p:nvSpPr>
          <p:spPr bwMode="auto">
            <a:xfrm>
              <a:off x="3815" y="3188"/>
              <a:ext cx="19" cy="0"/>
            </a:xfrm>
            <a:prstGeom prst="line">
              <a:avLst/>
            </a:prstGeom>
            <a:noFill/>
            <a:ln w="6350">
              <a:solidFill>
                <a:srgbClr val="25221E"/>
              </a:solidFill>
              <a:round/>
              <a:headEnd/>
              <a:tailEnd/>
            </a:ln>
          </p:spPr>
          <p:txBody>
            <a:bodyPr/>
            <a:lstStyle/>
            <a:p>
              <a:endParaRPr lang="en-US" dirty="0"/>
            </a:p>
          </p:txBody>
        </p:sp>
        <p:sp>
          <p:nvSpPr>
            <p:cNvPr id="14401" name="Line 65"/>
            <p:cNvSpPr>
              <a:spLocks noChangeShapeType="1"/>
            </p:cNvSpPr>
            <p:nvPr/>
          </p:nvSpPr>
          <p:spPr bwMode="auto">
            <a:xfrm>
              <a:off x="3841" y="3188"/>
              <a:ext cx="6" cy="0"/>
            </a:xfrm>
            <a:prstGeom prst="line">
              <a:avLst/>
            </a:prstGeom>
            <a:noFill/>
            <a:ln w="6350">
              <a:solidFill>
                <a:srgbClr val="25221E"/>
              </a:solidFill>
              <a:round/>
              <a:headEnd/>
              <a:tailEnd/>
            </a:ln>
          </p:spPr>
          <p:txBody>
            <a:bodyPr/>
            <a:lstStyle/>
            <a:p>
              <a:endParaRPr lang="en-US" dirty="0"/>
            </a:p>
          </p:txBody>
        </p:sp>
        <p:sp>
          <p:nvSpPr>
            <p:cNvPr id="14402" name="Line 66"/>
            <p:cNvSpPr>
              <a:spLocks noChangeShapeType="1"/>
            </p:cNvSpPr>
            <p:nvPr/>
          </p:nvSpPr>
          <p:spPr bwMode="auto">
            <a:xfrm>
              <a:off x="3854" y="3188"/>
              <a:ext cx="19" cy="0"/>
            </a:xfrm>
            <a:prstGeom prst="line">
              <a:avLst/>
            </a:prstGeom>
            <a:noFill/>
            <a:ln w="6350">
              <a:solidFill>
                <a:srgbClr val="25221E"/>
              </a:solidFill>
              <a:round/>
              <a:headEnd/>
              <a:tailEnd/>
            </a:ln>
          </p:spPr>
          <p:txBody>
            <a:bodyPr/>
            <a:lstStyle/>
            <a:p>
              <a:endParaRPr lang="en-US" dirty="0"/>
            </a:p>
          </p:txBody>
        </p:sp>
        <p:sp>
          <p:nvSpPr>
            <p:cNvPr id="14403" name="Line 67"/>
            <p:cNvSpPr>
              <a:spLocks noChangeShapeType="1"/>
            </p:cNvSpPr>
            <p:nvPr/>
          </p:nvSpPr>
          <p:spPr bwMode="auto">
            <a:xfrm>
              <a:off x="3880" y="3188"/>
              <a:ext cx="6" cy="0"/>
            </a:xfrm>
            <a:prstGeom prst="line">
              <a:avLst/>
            </a:prstGeom>
            <a:noFill/>
            <a:ln w="6350">
              <a:solidFill>
                <a:srgbClr val="25221E"/>
              </a:solidFill>
              <a:round/>
              <a:headEnd/>
              <a:tailEnd/>
            </a:ln>
          </p:spPr>
          <p:txBody>
            <a:bodyPr/>
            <a:lstStyle/>
            <a:p>
              <a:endParaRPr lang="en-US" dirty="0"/>
            </a:p>
          </p:txBody>
        </p:sp>
        <p:sp>
          <p:nvSpPr>
            <p:cNvPr id="14404" name="Line 68"/>
            <p:cNvSpPr>
              <a:spLocks noChangeShapeType="1"/>
            </p:cNvSpPr>
            <p:nvPr/>
          </p:nvSpPr>
          <p:spPr bwMode="auto">
            <a:xfrm>
              <a:off x="3893" y="3188"/>
              <a:ext cx="19" cy="0"/>
            </a:xfrm>
            <a:prstGeom prst="line">
              <a:avLst/>
            </a:prstGeom>
            <a:noFill/>
            <a:ln w="6350">
              <a:solidFill>
                <a:srgbClr val="25221E"/>
              </a:solidFill>
              <a:round/>
              <a:headEnd/>
              <a:tailEnd/>
            </a:ln>
          </p:spPr>
          <p:txBody>
            <a:bodyPr/>
            <a:lstStyle/>
            <a:p>
              <a:endParaRPr lang="en-US" dirty="0"/>
            </a:p>
          </p:txBody>
        </p:sp>
        <p:sp>
          <p:nvSpPr>
            <p:cNvPr id="14405" name="Line 69"/>
            <p:cNvSpPr>
              <a:spLocks noChangeShapeType="1"/>
            </p:cNvSpPr>
            <p:nvPr/>
          </p:nvSpPr>
          <p:spPr bwMode="auto">
            <a:xfrm>
              <a:off x="3919" y="3188"/>
              <a:ext cx="6" cy="0"/>
            </a:xfrm>
            <a:prstGeom prst="line">
              <a:avLst/>
            </a:prstGeom>
            <a:noFill/>
            <a:ln w="6350">
              <a:solidFill>
                <a:srgbClr val="25221E"/>
              </a:solidFill>
              <a:round/>
              <a:headEnd/>
              <a:tailEnd/>
            </a:ln>
          </p:spPr>
          <p:txBody>
            <a:bodyPr/>
            <a:lstStyle/>
            <a:p>
              <a:endParaRPr lang="en-US" dirty="0"/>
            </a:p>
          </p:txBody>
        </p:sp>
        <p:sp>
          <p:nvSpPr>
            <p:cNvPr id="14406" name="Line 70"/>
            <p:cNvSpPr>
              <a:spLocks noChangeShapeType="1"/>
            </p:cNvSpPr>
            <p:nvPr/>
          </p:nvSpPr>
          <p:spPr bwMode="auto">
            <a:xfrm>
              <a:off x="3932" y="3188"/>
              <a:ext cx="19" cy="0"/>
            </a:xfrm>
            <a:prstGeom prst="line">
              <a:avLst/>
            </a:prstGeom>
            <a:noFill/>
            <a:ln w="6350">
              <a:solidFill>
                <a:srgbClr val="25221E"/>
              </a:solidFill>
              <a:round/>
              <a:headEnd/>
              <a:tailEnd/>
            </a:ln>
          </p:spPr>
          <p:txBody>
            <a:bodyPr/>
            <a:lstStyle/>
            <a:p>
              <a:endParaRPr lang="en-US" dirty="0"/>
            </a:p>
          </p:txBody>
        </p:sp>
        <p:sp>
          <p:nvSpPr>
            <p:cNvPr id="14407" name="Line 71"/>
            <p:cNvSpPr>
              <a:spLocks noChangeShapeType="1"/>
            </p:cNvSpPr>
            <p:nvPr/>
          </p:nvSpPr>
          <p:spPr bwMode="auto">
            <a:xfrm>
              <a:off x="3957" y="3188"/>
              <a:ext cx="7" cy="0"/>
            </a:xfrm>
            <a:prstGeom prst="line">
              <a:avLst/>
            </a:prstGeom>
            <a:noFill/>
            <a:ln w="6350">
              <a:solidFill>
                <a:srgbClr val="25221E"/>
              </a:solidFill>
              <a:round/>
              <a:headEnd/>
              <a:tailEnd/>
            </a:ln>
          </p:spPr>
          <p:txBody>
            <a:bodyPr/>
            <a:lstStyle/>
            <a:p>
              <a:endParaRPr lang="en-US" dirty="0"/>
            </a:p>
          </p:txBody>
        </p:sp>
        <p:sp>
          <p:nvSpPr>
            <p:cNvPr id="14408" name="Line 72"/>
            <p:cNvSpPr>
              <a:spLocks noChangeShapeType="1"/>
            </p:cNvSpPr>
            <p:nvPr/>
          </p:nvSpPr>
          <p:spPr bwMode="auto">
            <a:xfrm>
              <a:off x="3970" y="3188"/>
              <a:ext cx="20" cy="0"/>
            </a:xfrm>
            <a:prstGeom prst="line">
              <a:avLst/>
            </a:prstGeom>
            <a:noFill/>
            <a:ln w="6350">
              <a:solidFill>
                <a:srgbClr val="25221E"/>
              </a:solidFill>
              <a:round/>
              <a:headEnd/>
              <a:tailEnd/>
            </a:ln>
          </p:spPr>
          <p:txBody>
            <a:bodyPr/>
            <a:lstStyle/>
            <a:p>
              <a:endParaRPr lang="en-US" dirty="0"/>
            </a:p>
          </p:txBody>
        </p:sp>
        <p:sp>
          <p:nvSpPr>
            <p:cNvPr id="14409" name="Line 73"/>
            <p:cNvSpPr>
              <a:spLocks noChangeShapeType="1"/>
            </p:cNvSpPr>
            <p:nvPr/>
          </p:nvSpPr>
          <p:spPr bwMode="auto">
            <a:xfrm>
              <a:off x="3996" y="3188"/>
              <a:ext cx="7" cy="0"/>
            </a:xfrm>
            <a:prstGeom prst="line">
              <a:avLst/>
            </a:prstGeom>
            <a:noFill/>
            <a:ln w="6350">
              <a:solidFill>
                <a:srgbClr val="25221E"/>
              </a:solidFill>
              <a:round/>
              <a:headEnd/>
              <a:tailEnd/>
            </a:ln>
          </p:spPr>
          <p:txBody>
            <a:bodyPr/>
            <a:lstStyle/>
            <a:p>
              <a:endParaRPr lang="en-US" dirty="0"/>
            </a:p>
          </p:txBody>
        </p:sp>
        <p:sp>
          <p:nvSpPr>
            <p:cNvPr id="14410" name="Line 74"/>
            <p:cNvSpPr>
              <a:spLocks noChangeShapeType="1"/>
            </p:cNvSpPr>
            <p:nvPr/>
          </p:nvSpPr>
          <p:spPr bwMode="auto">
            <a:xfrm>
              <a:off x="4009" y="3188"/>
              <a:ext cx="20" cy="0"/>
            </a:xfrm>
            <a:prstGeom prst="line">
              <a:avLst/>
            </a:prstGeom>
            <a:noFill/>
            <a:ln w="6350">
              <a:solidFill>
                <a:srgbClr val="25221E"/>
              </a:solidFill>
              <a:round/>
              <a:headEnd/>
              <a:tailEnd/>
            </a:ln>
          </p:spPr>
          <p:txBody>
            <a:bodyPr/>
            <a:lstStyle/>
            <a:p>
              <a:endParaRPr lang="en-US" dirty="0"/>
            </a:p>
          </p:txBody>
        </p:sp>
        <p:sp>
          <p:nvSpPr>
            <p:cNvPr id="14411" name="Line 75"/>
            <p:cNvSpPr>
              <a:spLocks noChangeShapeType="1"/>
            </p:cNvSpPr>
            <p:nvPr/>
          </p:nvSpPr>
          <p:spPr bwMode="auto">
            <a:xfrm>
              <a:off x="4035" y="3188"/>
              <a:ext cx="7" cy="0"/>
            </a:xfrm>
            <a:prstGeom prst="line">
              <a:avLst/>
            </a:prstGeom>
            <a:noFill/>
            <a:ln w="6350">
              <a:solidFill>
                <a:srgbClr val="25221E"/>
              </a:solidFill>
              <a:round/>
              <a:headEnd/>
              <a:tailEnd/>
            </a:ln>
          </p:spPr>
          <p:txBody>
            <a:bodyPr/>
            <a:lstStyle/>
            <a:p>
              <a:endParaRPr lang="en-US" dirty="0"/>
            </a:p>
          </p:txBody>
        </p:sp>
        <p:sp>
          <p:nvSpPr>
            <p:cNvPr id="14412" name="Line 76"/>
            <p:cNvSpPr>
              <a:spLocks noChangeShapeType="1"/>
            </p:cNvSpPr>
            <p:nvPr/>
          </p:nvSpPr>
          <p:spPr bwMode="auto">
            <a:xfrm>
              <a:off x="4048" y="3188"/>
              <a:ext cx="19" cy="0"/>
            </a:xfrm>
            <a:prstGeom prst="line">
              <a:avLst/>
            </a:prstGeom>
            <a:noFill/>
            <a:ln w="6350">
              <a:solidFill>
                <a:srgbClr val="25221E"/>
              </a:solidFill>
              <a:round/>
              <a:headEnd/>
              <a:tailEnd/>
            </a:ln>
          </p:spPr>
          <p:txBody>
            <a:bodyPr/>
            <a:lstStyle/>
            <a:p>
              <a:endParaRPr lang="en-US" dirty="0"/>
            </a:p>
          </p:txBody>
        </p:sp>
        <p:sp>
          <p:nvSpPr>
            <p:cNvPr id="14413" name="Line 77"/>
            <p:cNvSpPr>
              <a:spLocks noChangeShapeType="1"/>
            </p:cNvSpPr>
            <p:nvPr/>
          </p:nvSpPr>
          <p:spPr bwMode="auto">
            <a:xfrm>
              <a:off x="4074" y="3188"/>
              <a:ext cx="6" cy="0"/>
            </a:xfrm>
            <a:prstGeom prst="line">
              <a:avLst/>
            </a:prstGeom>
            <a:noFill/>
            <a:ln w="6350">
              <a:solidFill>
                <a:srgbClr val="25221E"/>
              </a:solidFill>
              <a:round/>
              <a:headEnd/>
              <a:tailEnd/>
            </a:ln>
          </p:spPr>
          <p:txBody>
            <a:bodyPr/>
            <a:lstStyle/>
            <a:p>
              <a:endParaRPr lang="en-US" dirty="0"/>
            </a:p>
          </p:txBody>
        </p:sp>
        <p:sp>
          <p:nvSpPr>
            <p:cNvPr id="14414" name="Line 78"/>
            <p:cNvSpPr>
              <a:spLocks noChangeShapeType="1"/>
            </p:cNvSpPr>
            <p:nvPr/>
          </p:nvSpPr>
          <p:spPr bwMode="auto">
            <a:xfrm>
              <a:off x="4087" y="3188"/>
              <a:ext cx="19" cy="0"/>
            </a:xfrm>
            <a:prstGeom prst="line">
              <a:avLst/>
            </a:prstGeom>
            <a:noFill/>
            <a:ln w="6350">
              <a:solidFill>
                <a:srgbClr val="25221E"/>
              </a:solidFill>
              <a:round/>
              <a:headEnd/>
              <a:tailEnd/>
            </a:ln>
          </p:spPr>
          <p:txBody>
            <a:bodyPr/>
            <a:lstStyle/>
            <a:p>
              <a:endParaRPr lang="en-US" dirty="0"/>
            </a:p>
          </p:txBody>
        </p:sp>
        <p:sp>
          <p:nvSpPr>
            <p:cNvPr id="14415" name="Line 79"/>
            <p:cNvSpPr>
              <a:spLocks noChangeShapeType="1"/>
            </p:cNvSpPr>
            <p:nvPr/>
          </p:nvSpPr>
          <p:spPr bwMode="auto">
            <a:xfrm>
              <a:off x="4113" y="3188"/>
              <a:ext cx="6" cy="0"/>
            </a:xfrm>
            <a:prstGeom prst="line">
              <a:avLst/>
            </a:prstGeom>
            <a:noFill/>
            <a:ln w="6350">
              <a:solidFill>
                <a:srgbClr val="25221E"/>
              </a:solidFill>
              <a:round/>
              <a:headEnd/>
              <a:tailEnd/>
            </a:ln>
          </p:spPr>
          <p:txBody>
            <a:bodyPr/>
            <a:lstStyle/>
            <a:p>
              <a:endParaRPr lang="en-US" dirty="0"/>
            </a:p>
          </p:txBody>
        </p:sp>
        <p:sp>
          <p:nvSpPr>
            <p:cNvPr id="14416" name="Line 80"/>
            <p:cNvSpPr>
              <a:spLocks noChangeShapeType="1"/>
            </p:cNvSpPr>
            <p:nvPr/>
          </p:nvSpPr>
          <p:spPr bwMode="auto">
            <a:xfrm>
              <a:off x="4126" y="3188"/>
              <a:ext cx="19" cy="0"/>
            </a:xfrm>
            <a:prstGeom prst="line">
              <a:avLst/>
            </a:prstGeom>
            <a:noFill/>
            <a:ln w="6350">
              <a:solidFill>
                <a:srgbClr val="25221E"/>
              </a:solidFill>
              <a:round/>
              <a:headEnd/>
              <a:tailEnd/>
            </a:ln>
          </p:spPr>
          <p:txBody>
            <a:bodyPr/>
            <a:lstStyle/>
            <a:p>
              <a:endParaRPr lang="en-US" dirty="0"/>
            </a:p>
          </p:txBody>
        </p:sp>
        <p:sp>
          <p:nvSpPr>
            <p:cNvPr id="14417" name="Line 81"/>
            <p:cNvSpPr>
              <a:spLocks noChangeShapeType="1"/>
            </p:cNvSpPr>
            <p:nvPr/>
          </p:nvSpPr>
          <p:spPr bwMode="auto">
            <a:xfrm>
              <a:off x="4152" y="3188"/>
              <a:ext cx="6" cy="0"/>
            </a:xfrm>
            <a:prstGeom prst="line">
              <a:avLst/>
            </a:prstGeom>
            <a:noFill/>
            <a:ln w="6350">
              <a:solidFill>
                <a:srgbClr val="25221E"/>
              </a:solidFill>
              <a:round/>
              <a:headEnd/>
              <a:tailEnd/>
            </a:ln>
          </p:spPr>
          <p:txBody>
            <a:bodyPr/>
            <a:lstStyle/>
            <a:p>
              <a:endParaRPr lang="en-US" dirty="0"/>
            </a:p>
          </p:txBody>
        </p:sp>
        <p:sp>
          <p:nvSpPr>
            <p:cNvPr id="14418" name="Line 82"/>
            <p:cNvSpPr>
              <a:spLocks noChangeShapeType="1"/>
            </p:cNvSpPr>
            <p:nvPr/>
          </p:nvSpPr>
          <p:spPr bwMode="auto">
            <a:xfrm>
              <a:off x="4165" y="3188"/>
              <a:ext cx="19" cy="0"/>
            </a:xfrm>
            <a:prstGeom prst="line">
              <a:avLst/>
            </a:prstGeom>
            <a:noFill/>
            <a:ln w="6350">
              <a:solidFill>
                <a:srgbClr val="25221E"/>
              </a:solidFill>
              <a:round/>
              <a:headEnd/>
              <a:tailEnd/>
            </a:ln>
          </p:spPr>
          <p:txBody>
            <a:bodyPr/>
            <a:lstStyle/>
            <a:p>
              <a:endParaRPr lang="en-US" dirty="0"/>
            </a:p>
          </p:txBody>
        </p:sp>
        <p:sp>
          <p:nvSpPr>
            <p:cNvPr id="14419" name="Line 83"/>
            <p:cNvSpPr>
              <a:spLocks noChangeShapeType="1"/>
            </p:cNvSpPr>
            <p:nvPr/>
          </p:nvSpPr>
          <p:spPr bwMode="auto">
            <a:xfrm>
              <a:off x="4190" y="3188"/>
              <a:ext cx="7" cy="0"/>
            </a:xfrm>
            <a:prstGeom prst="line">
              <a:avLst/>
            </a:prstGeom>
            <a:noFill/>
            <a:ln w="6350">
              <a:solidFill>
                <a:srgbClr val="25221E"/>
              </a:solidFill>
              <a:round/>
              <a:headEnd/>
              <a:tailEnd/>
            </a:ln>
          </p:spPr>
          <p:txBody>
            <a:bodyPr/>
            <a:lstStyle/>
            <a:p>
              <a:endParaRPr lang="en-US" dirty="0"/>
            </a:p>
          </p:txBody>
        </p:sp>
        <p:sp>
          <p:nvSpPr>
            <p:cNvPr id="14420" name="Line 84"/>
            <p:cNvSpPr>
              <a:spLocks noChangeShapeType="1"/>
            </p:cNvSpPr>
            <p:nvPr/>
          </p:nvSpPr>
          <p:spPr bwMode="auto">
            <a:xfrm>
              <a:off x="4203" y="3188"/>
              <a:ext cx="20" cy="0"/>
            </a:xfrm>
            <a:prstGeom prst="line">
              <a:avLst/>
            </a:prstGeom>
            <a:noFill/>
            <a:ln w="6350">
              <a:solidFill>
                <a:srgbClr val="25221E"/>
              </a:solidFill>
              <a:round/>
              <a:headEnd/>
              <a:tailEnd/>
            </a:ln>
          </p:spPr>
          <p:txBody>
            <a:bodyPr/>
            <a:lstStyle/>
            <a:p>
              <a:endParaRPr lang="en-US" dirty="0"/>
            </a:p>
          </p:txBody>
        </p:sp>
        <p:sp>
          <p:nvSpPr>
            <p:cNvPr id="14421" name="Line 85"/>
            <p:cNvSpPr>
              <a:spLocks noChangeShapeType="1"/>
            </p:cNvSpPr>
            <p:nvPr/>
          </p:nvSpPr>
          <p:spPr bwMode="auto">
            <a:xfrm>
              <a:off x="4229" y="3188"/>
              <a:ext cx="7" cy="0"/>
            </a:xfrm>
            <a:prstGeom prst="line">
              <a:avLst/>
            </a:prstGeom>
            <a:noFill/>
            <a:ln w="6350">
              <a:solidFill>
                <a:srgbClr val="25221E"/>
              </a:solidFill>
              <a:round/>
              <a:headEnd/>
              <a:tailEnd/>
            </a:ln>
          </p:spPr>
          <p:txBody>
            <a:bodyPr/>
            <a:lstStyle/>
            <a:p>
              <a:endParaRPr lang="en-US" dirty="0"/>
            </a:p>
          </p:txBody>
        </p:sp>
        <p:sp>
          <p:nvSpPr>
            <p:cNvPr id="14422" name="Line 86"/>
            <p:cNvSpPr>
              <a:spLocks noChangeShapeType="1"/>
            </p:cNvSpPr>
            <p:nvPr/>
          </p:nvSpPr>
          <p:spPr bwMode="auto">
            <a:xfrm>
              <a:off x="4242" y="3188"/>
              <a:ext cx="20" cy="0"/>
            </a:xfrm>
            <a:prstGeom prst="line">
              <a:avLst/>
            </a:prstGeom>
            <a:noFill/>
            <a:ln w="6350">
              <a:solidFill>
                <a:srgbClr val="25221E"/>
              </a:solidFill>
              <a:round/>
              <a:headEnd/>
              <a:tailEnd/>
            </a:ln>
          </p:spPr>
          <p:txBody>
            <a:bodyPr/>
            <a:lstStyle/>
            <a:p>
              <a:endParaRPr lang="en-US" dirty="0"/>
            </a:p>
          </p:txBody>
        </p:sp>
        <p:sp>
          <p:nvSpPr>
            <p:cNvPr id="14423" name="Line 87"/>
            <p:cNvSpPr>
              <a:spLocks noChangeShapeType="1"/>
            </p:cNvSpPr>
            <p:nvPr/>
          </p:nvSpPr>
          <p:spPr bwMode="auto">
            <a:xfrm>
              <a:off x="4268" y="3188"/>
              <a:ext cx="7" cy="0"/>
            </a:xfrm>
            <a:prstGeom prst="line">
              <a:avLst/>
            </a:prstGeom>
            <a:noFill/>
            <a:ln w="6350">
              <a:solidFill>
                <a:srgbClr val="25221E"/>
              </a:solidFill>
              <a:round/>
              <a:headEnd/>
              <a:tailEnd/>
            </a:ln>
          </p:spPr>
          <p:txBody>
            <a:bodyPr/>
            <a:lstStyle/>
            <a:p>
              <a:endParaRPr lang="en-US" dirty="0"/>
            </a:p>
          </p:txBody>
        </p:sp>
        <p:sp>
          <p:nvSpPr>
            <p:cNvPr id="14424" name="Line 88"/>
            <p:cNvSpPr>
              <a:spLocks noChangeShapeType="1"/>
            </p:cNvSpPr>
            <p:nvPr/>
          </p:nvSpPr>
          <p:spPr bwMode="auto">
            <a:xfrm>
              <a:off x="4281" y="3188"/>
              <a:ext cx="20" cy="0"/>
            </a:xfrm>
            <a:prstGeom prst="line">
              <a:avLst/>
            </a:prstGeom>
            <a:noFill/>
            <a:ln w="6350">
              <a:solidFill>
                <a:srgbClr val="25221E"/>
              </a:solidFill>
              <a:round/>
              <a:headEnd/>
              <a:tailEnd/>
            </a:ln>
          </p:spPr>
          <p:txBody>
            <a:bodyPr/>
            <a:lstStyle/>
            <a:p>
              <a:endParaRPr lang="en-US" dirty="0"/>
            </a:p>
          </p:txBody>
        </p:sp>
        <p:sp>
          <p:nvSpPr>
            <p:cNvPr id="14425" name="Line 89"/>
            <p:cNvSpPr>
              <a:spLocks noChangeShapeType="1"/>
            </p:cNvSpPr>
            <p:nvPr/>
          </p:nvSpPr>
          <p:spPr bwMode="auto">
            <a:xfrm>
              <a:off x="4307" y="3188"/>
              <a:ext cx="6" cy="0"/>
            </a:xfrm>
            <a:prstGeom prst="line">
              <a:avLst/>
            </a:prstGeom>
            <a:noFill/>
            <a:ln w="6350">
              <a:solidFill>
                <a:srgbClr val="25221E"/>
              </a:solidFill>
              <a:round/>
              <a:headEnd/>
              <a:tailEnd/>
            </a:ln>
          </p:spPr>
          <p:txBody>
            <a:bodyPr/>
            <a:lstStyle/>
            <a:p>
              <a:endParaRPr lang="en-US" dirty="0"/>
            </a:p>
          </p:txBody>
        </p:sp>
        <p:sp>
          <p:nvSpPr>
            <p:cNvPr id="14426" name="Line 90"/>
            <p:cNvSpPr>
              <a:spLocks noChangeShapeType="1"/>
            </p:cNvSpPr>
            <p:nvPr/>
          </p:nvSpPr>
          <p:spPr bwMode="auto">
            <a:xfrm>
              <a:off x="4320" y="3188"/>
              <a:ext cx="19" cy="0"/>
            </a:xfrm>
            <a:prstGeom prst="line">
              <a:avLst/>
            </a:prstGeom>
            <a:noFill/>
            <a:ln w="6350">
              <a:solidFill>
                <a:srgbClr val="25221E"/>
              </a:solidFill>
              <a:round/>
              <a:headEnd/>
              <a:tailEnd/>
            </a:ln>
          </p:spPr>
          <p:txBody>
            <a:bodyPr/>
            <a:lstStyle/>
            <a:p>
              <a:endParaRPr lang="en-US" dirty="0"/>
            </a:p>
          </p:txBody>
        </p:sp>
        <p:sp>
          <p:nvSpPr>
            <p:cNvPr id="14427" name="Line 91"/>
            <p:cNvSpPr>
              <a:spLocks noChangeShapeType="1"/>
            </p:cNvSpPr>
            <p:nvPr/>
          </p:nvSpPr>
          <p:spPr bwMode="auto">
            <a:xfrm>
              <a:off x="4346" y="3188"/>
              <a:ext cx="6" cy="0"/>
            </a:xfrm>
            <a:prstGeom prst="line">
              <a:avLst/>
            </a:prstGeom>
            <a:noFill/>
            <a:ln w="6350">
              <a:solidFill>
                <a:srgbClr val="25221E"/>
              </a:solidFill>
              <a:round/>
              <a:headEnd/>
              <a:tailEnd/>
            </a:ln>
          </p:spPr>
          <p:txBody>
            <a:bodyPr/>
            <a:lstStyle/>
            <a:p>
              <a:endParaRPr lang="en-US" dirty="0"/>
            </a:p>
          </p:txBody>
        </p:sp>
        <p:sp>
          <p:nvSpPr>
            <p:cNvPr id="14428" name="Line 92"/>
            <p:cNvSpPr>
              <a:spLocks noChangeShapeType="1"/>
            </p:cNvSpPr>
            <p:nvPr/>
          </p:nvSpPr>
          <p:spPr bwMode="auto">
            <a:xfrm>
              <a:off x="4359" y="3188"/>
              <a:ext cx="19" cy="0"/>
            </a:xfrm>
            <a:prstGeom prst="line">
              <a:avLst/>
            </a:prstGeom>
            <a:noFill/>
            <a:ln w="6350">
              <a:solidFill>
                <a:srgbClr val="25221E"/>
              </a:solidFill>
              <a:round/>
              <a:headEnd/>
              <a:tailEnd/>
            </a:ln>
          </p:spPr>
          <p:txBody>
            <a:bodyPr/>
            <a:lstStyle/>
            <a:p>
              <a:endParaRPr lang="en-US" dirty="0"/>
            </a:p>
          </p:txBody>
        </p:sp>
        <p:sp>
          <p:nvSpPr>
            <p:cNvPr id="14429" name="Line 93"/>
            <p:cNvSpPr>
              <a:spLocks noChangeShapeType="1"/>
            </p:cNvSpPr>
            <p:nvPr/>
          </p:nvSpPr>
          <p:spPr bwMode="auto">
            <a:xfrm>
              <a:off x="4385" y="3188"/>
              <a:ext cx="6" cy="0"/>
            </a:xfrm>
            <a:prstGeom prst="line">
              <a:avLst/>
            </a:prstGeom>
            <a:noFill/>
            <a:ln w="6350">
              <a:solidFill>
                <a:srgbClr val="25221E"/>
              </a:solidFill>
              <a:round/>
              <a:headEnd/>
              <a:tailEnd/>
            </a:ln>
          </p:spPr>
          <p:txBody>
            <a:bodyPr/>
            <a:lstStyle/>
            <a:p>
              <a:endParaRPr lang="en-US" dirty="0"/>
            </a:p>
          </p:txBody>
        </p:sp>
        <p:sp>
          <p:nvSpPr>
            <p:cNvPr id="14430" name="Line 94"/>
            <p:cNvSpPr>
              <a:spLocks noChangeShapeType="1"/>
            </p:cNvSpPr>
            <p:nvPr/>
          </p:nvSpPr>
          <p:spPr bwMode="auto">
            <a:xfrm>
              <a:off x="4398" y="3188"/>
              <a:ext cx="19" cy="0"/>
            </a:xfrm>
            <a:prstGeom prst="line">
              <a:avLst/>
            </a:prstGeom>
            <a:noFill/>
            <a:ln w="6350">
              <a:solidFill>
                <a:srgbClr val="25221E"/>
              </a:solidFill>
              <a:round/>
              <a:headEnd/>
              <a:tailEnd/>
            </a:ln>
          </p:spPr>
          <p:txBody>
            <a:bodyPr/>
            <a:lstStyle/>
            <a:p>
              <a:endParaRPr lang="en-US" dirty="0"/>
            </a:p>
          </p:txBody>
        </p:sp>
        <p:sp>
          <p:nvSpPr>
            <p:cNvPr id="14431" name="Line 95"/>
            <p:cNvSpPr>
              <a:spLocks noChangeShapeType="1"/>
            </p:cNvSpPr>
            <p:nvPr/>
          </p:nvSpPr>
          <p:spPr bwMode="auto">
            <a:xfrm>
              <a:off x="4424" y="3188"/>
              <a:ext cx="6" cy="0"/>
            </a:xfrm>
            <a:prstGeom prst="line">
              <a:avLst/>
            </a:prstGeom>
            <a:noFill/>
            <a:ln w="6350">
              <a:solidFill>
                <a:srgbClr val="25221E"/>
              </a:solidFill>
              <a:round/>
              <a:headEnd/>
              <a:tailEnd/>
            </a:ln>
          </p:spPr>
          <p:txBody>
            <a:bodyPr/>
            <a:lstStyle/>
            <a:p>
              <a:endParaRPr lang="en-US" dirty="0"/>
            </a:p>
          </p:txBody>
        </p:sp>
        <p:sp>
          <p:nvSpPr>
            <p:cNvPr id="14432" name="Line 96"/>
            <p:cNvSpPr>
              <a:spLocks noChangeShapeType="1"/>
            </p:cNvSpPr>
            <p:nvPr/>
          </p:nvSpPr>
          <p:spPr bwMode="auto">
            <a:xfrm>
              <a:off x="4436" y="3188"/>
              <a:ext cx="20" cy="0"/>
            </a:xfrm>
            <a:prstGeom prst="line">
              <a:avLst/>
            </a:prstGeom>
            <a:noFill/>
            <a:ln w="6350">
              <a:solidFill>
                <a:srgbClr val="25221E"/>
              </a:solidFill>
              <a:round/>
              <a:headEnd/>
              <a:tailEnd/>
            </a:ln>
          </p:spPr>
          <p:txBody>
            <a:bodyPr/>
            <a:lstStyle/>
            <a:p>
              <a:endParaRPr lang="en-US" dirty="0"/>
            </a:p>
          </p:txBody>
        </p:sp>
        <p:sp>
          <p:nvSpPr>
            <p:cNvPr id="14433" name="Line 97"/>
            <p:cNvSpPr>
              <a:spLocks noChangeShapeType="1"/>
            </p:cNvSpPr>
            <p:nvPr/>
          </p:nvSpPr>
          <p:spPr bwMode="auto">
            <a:xfrm>
              <a:off x="4462" y="3188"/>
              <a:ext cx="7" cy="0"/>
            </a:xfrm>
            <a:prstGeom prst="line">
              <a:avLst/>
            </a:prstGeom>
            <a:noFill/>
            <a:ln w="6350">
              <a:solidFill>
                <a:srgbClr val="25221E"/>
              </a:solidFill>
              <a:round/>
              <a:headEnd/>
              <a:tailEnd/>
            </a:ln>
          </p:spPr>
          <p:txBody>
            <a:bodyPr/>
            <a:lstStyle/>
            <a:p>
              <a:endParaRPr lang="en-US" dirty="0"/>
            </a:p>
          </p:txBody>
        </p:sp>
        <p:sp>
          <p:nvSpPr>
            <p:cNvPr id="14434" name="Line 98"/>
            <p:cNvSpPr>
              <a:spLocks noChangeShapeType="1"/>
            </p:cNvSpPr>
            <p:nvPr/>
          </p:nvSpPr>
          <p:spPr bwMode="auto">
            <a:xfrm>
              <a:off x="4475" y="3188"/>
              <a:ext cx="20" cy="0"/>
            </a:xfrm>
            <a:prstGeom prst="line">
              <a:avLst/>
            </a:prstGeom>
            <a:noFill/>
            <a:ln w="6350">
              <a:solidFill>
                <a:srgbClr val="25221E"/>
              </a:solidFill>
              <a:round/>
              <a:headEnd/>
              <a:tailEnd/>
            </a:ln>
          </p:spPr>
          <p:txBody>
            <a:bodyPr/>
            <a:lstStyle/>
            <a:p>
              <a:endParaRPr lang="en-US" dirty="0"/>
            </a:p>
          </p:txBody>
        </p:sp>
        <p:sp>
          <p:nvSpPr>
            <p:cNvPr id="14435" name="Line 99"/>
            <p:cNvSpPr>
              <a:spLocks noChangeShapeType="1"/>
            </p:cNvSpPr>
            <p:nvPr/>
          </p:nvSpPr>
          <p:spPr bwMode="auto">
            <a:xfrm>
              <a:off x="4501" y="3188"/>
              <a:ext cx="7" cy="0"/>
            </a:xfrm>
            <a:prstGeom prst="line">
              <a:avLst/>
            </a:prstGeom>
            <a:noFill/>
            <a:ln w="6350">
              <a:solidFill>
                <a:srgbClr val="25221E"/>
              </a:solidFill>
              <a:round/>
              <a:headEnd/>
              <a:tailEnd/>
            </a:ln>
          </p:spPr>
          <p:txBody>
            <a:bodyPr/>
            <a:lstStyle/>
            <a:p>
              <a:endParaRPr lang="en-US" dirty="0"/>
            </a:p>
          </p:txBody>
        </p:sp>
        <p:sp>
          <p:nvSpPr>
            <p:cNvPr id="14436" name="Line 100"/>
            <p:cNvSpPr>
              <a:spLocks noChangeShapeType="1"/>
            </p:cNvSpPr>
            <p:nvPr/>
          </p:nvSpPr>
          <p:spPr bwMode="auto">
            <a:xfrm>
              <a:off x="4514" y="3188"/>
              <a:ext cx="20" cy="0"/>
            </a:xfrm>
            <a:prstGeom prst="line">
              <a:avLst/>
            </a:prstGeom>
            <a:noFill/>
            <a:ln w="6350">
              <a:solidFill>
                <a:srgbClr val="25221E"/>
              </a:solidFill>
              <a:round/>
              <a:headEnd/>
              <a:tailEnd/>
            </a:ln>
          </p:spPr>
          <p:txBody>
            <a:bodyPr/>
            <a:lstStyle/>
            <a:p>
              <a:endParaRPr lang="en-US" dirty="0"/>
            </a:p>
          </p:txBody>
        </p:sp>
        <p:sp>
          <p:nvSpPr>
            <p:cNvPr id="14437" name="Line 101"/>
            <p:cNvSpPr>
              <a:spLocks noChangeShapeType="1"/>
            </p:cNvSpPr>
            <p:nvPr/>
          </p:nvSpPr>
          <p:spPr bwMode="auto">
            <a:xfrm>
              <a:off x="4540" y="3188"/>
              <a:ext cx="7" cy="0"/>
            </a:xfrm>
            <a:prstGeom prst="line">
              <a:avLst/>
            </a:prstGeom>
            <a:noFill/>
            <a:ln w="6350">
              <a:solidFill>
                <a:srgbClr val="25221E"/>
              </a:solidFill>
              <a:round/>
              <a:headEnd/>
              <a:tailEnd/>
            </a:ln>
          </p:spPr>
          <p:txBody>
            <a:bodyPr/>
            <a:lstStyle/>
            <a:p>
              <a:endParaRPr lang="en-US" dirty="0"/>
            </a:p>
          </p:txBody>
        </p:sp>
        <p:sp>
          <p:nvSpPr>
            <p:cNvPr id="14438" name="Line 102"/>
            <p:cNvSpPr>
              <a:spLocks noChangeShapeType="1"/>
            </p:cNvSpPr>
            <p:nvPr/>
          </p:nvSpPr>
          <p:spPr bwMode="auto">
            <a:xfrm>
              <a:off x="4553" y="3188"/>
              <a:ext cx="19" cy="0"/>
            </a:xfrm>
            <a:prstGeom prst="line">
              <a:avLst/>
            </a:prstGeom>
            <a:noFill/>
            <a:ln w="6350">
              <a:solidFill>
                <a:srgbClr val="25221E"/>
              </a:solidFill>
              <a:round/>
              <a:headEnd/>
              <a:tailEnd/>
            </a:ln>
          </p:spPr>
          <p:txBody>
            <a:bodyPr/>
            <a:lstStyle/>
            <a:p>
              <a:endParaRPr lang="en-US" dirty="0"/>
            </a:p>
          </p:txBody>
        </p:sp>
        <p:sp>
          <p:nvSpPr>
            <p:cNvPr id="14439" name="Line 103"/>
            <p:cNvSpPr>
              <a:spLocks noChangeShapeType="1"/>
            </p:cNvSpPr>
            <p:nvPr/>
          </p:nvSpPr>
          <p:spPr bwMode="auto">
            <a:xfrm>
              <a:off x="4579" y="3188"/>
              <a:ext cx="6" cy="0"/>
            </a:xfrm>
            <a:prstGeom prst="line">
              <a:avLst/>
            </a:prstGeom>
            <a:noFill/>
            <a:ln w="6350">
              <a:solidFill>
                <a:srgbClr val="25221E"/>
              </a:solidFill>
              <a:round/>
              <a:headEnd/>
              <a:tailEnd/>
            </a:ln>
          </p:spPr>
          <p:txBody>
            <a:bodyPr/>
            <a:lstStyle/>
            <a:p>
              <a:endParaRPr lang="en-US" dirty="0"/>
            </a:p>
          </p:txBody>
        </p:sp>
        <p:sp>
          <p:nvSpPr>
            <p:cNvPr id="14440" name="Line 104"/>
            <p:cNvSpPr>
              <a:spLocks noChangeShapeType="1"/>
            </p:cNvSpPr>
            <p:nvPr/>
          </p:nvSpPr>
          <p:spPr bwMode="auto">
            <a:xfrm>
              <a:off x="4592" y="3188"/>
              <a:ext cx="19" cy="0"/>
            </a:xfrm>
            <a:prstGeom prst="line">
              <a:avLst/>
            </a:prstGeom>
            <a:noFill/>
            <a:ln w="6350">
              <a:solidFill>
                <a:srgbClr val="25221E"/>
              </a:solidFill>
              <a:round/>
              <a:headEnd/>
              <a:tailEnd/>
            </a:ln>
          </p:spPr>
          <p:txBody>
            <a:bodyPr/>
            <a:lstStyle/>
            <a:p>
              <a:endParaRPr lang="en-US" dirty="0"/>
            </a:p>
          </p:txBody>
        </p:sp>
        <p:sp>
          <p:nvSpPr>
            <p:cNvPr id="14441" name="Line 105"/>
            <p:cNvSpPr>
              <a:spLocks noChangeShapeType="1"/>
            </p:cNvSpPr>
            <p:nvPr/>
          </p:nvSpPr>
          <p:spPr bwMode="auto">
            <a:xfrm>
              <a:off x="4618" y="3188"/>
              <a:ext cx="6" cy="0"/>
            </a:xfrm>
            <a:prstGeom prst="line">
              <a:avLst/>
            </a:prstGeom>
            <a:noFill/>
            <a:ln w="6350">
              <a:solidFill>
                <a:srgbClr val="25221E"/>
              </a:solidFill>
              <a:round/>
              <a:headEnd/>
              <a:tailEnd/>
            </a:ln>
          </p:spPr>
          <p:txBody>
            <a:bodyPr/>
            <a:lstStyle/>
            <a:p>
              <a:endParaRPr lang="en-US" dirty="0"/>
            </a:p>
          </p:txBody>
        </p:sp>
        <p:sp>
          <p:nvSpPr>
            <p:cNvPr id="14442" name="Line 106"/>
            <p:cNvSpPr>
              <a:spLocks noChangeShapeType="1"/>
            </p:cNvSpPr>
            <p:nvPr/>
          </p:nvSpPr>
          <p:spPr bwMode="auto">
            <a:xfrm>
              <a:off x="4631" y="3188"/>
              <a:ext cx="19" cy="0"/>
            </a:xfrm>
            <a:prstGeom prst="line">
              <a:avLst/>
            </a:prstGeom>
            <a:noFill/>
            <a:ln w="6350">
              <a:solidFill>
                <a:srgbClr val="25221E"/>
              </a:solidFill>
              <a:round/>
              <a:headEnd/>
              <a:tailEnd/>
            </a:ln>
          </p:spPr>
          <p:txBody>
            <a:bodyPr/>
            <a:lstStyle/>
            <a:p>
              <a:endParaRPr lang="en-US" dirty="0"/>
            </a:p>
          </p:txBody>
        </p:sp>
        <p:sp>
          <p:nvSpPr>
            <p:cNvPr id="14443" name="Line 107"/>
            <p:cNvSpPr>
              <a:spLocks noChangeShapeType="1"/>
            </p:cNvSpPr>
            <p:nvPr/>
          </p:nvSpPr>
          <p:spPr bwMode="auto">
            <a:xfrm>
              <a:off x="4657" y="3188"/>
              <a:ext cx="6" cy="0"/>
            </a:xfrm>
            <a:prstGeom prst="line">
              <a:avLst/>
            </a:prstGeom>
            <a:noFill/>
            <a:ln w="6350">
              <a:solidFill>
                <a:srgbClr val="25221E"/>
              </a:solidFill>
              <a:round/>
              <a:headEnd/>
              <a:tailEnd/>
            </a:ln>
          </p:spPr>
          <p:txBody>
            <a:bodyPr/>
            <a:lstStyle/>
            <a:p>
              <a:endParaRPr lang="en-US" dirty="0"/>
            </a:p>
          </p:txBody>
        </p:sp>
        <p:sp>
          <p:nvSpPr>
            <p:cNvPr id="14444" name="Line 108"/>
            <p:cNvSpPr>
              <a:spLocks noChangeShapeType="1"/>
            </p:cNvSpPr>
            <p:nvPr/>
          </p:nvSpPr>
          <p:spPr bwMode="auto">
            <a:xfrm>
              <a:off x="4670" y="3188"/>
              <a:ext cx="19" cy="0"/>
            </a:xfrm>
            <a:prstGeom prst="line">
              <a:avLst/>
            </a:prstGeom>
            <a:noFill/>
            <a:ln w="6350">
              <a:solidFill>
                <a:srgbClr val="25221E"/>
              </a:solidFill>
              <a:round/>
              <a:headEnd/>
              <a:tailEnd/>
            </a:ln>
          </p:spPr>
          <p:txBody>
            <a:bodyPr/>
            <a:lstStyle/>
            <a:p>
              <a:endParaRPr lang="en-US" dirty="0"/>
            </a:p>
          </p:txBody>
        </p:sp>
        <p:sp>
          <p:nvSpPr>
            <p:cNvPr id="14445" name="Line 109"/>
            <p:cNvSpPr>
              <a:spLocks noChangeShapeType="1"/>
            </p:cNvSpPr>
            <p:nvPr/>
          </p:nvSpPr>
          <p:spPr bwMode="auto">
            <a:xfrm>
              <a:off x="4695" y="3188"/>
              <a:ext cx="7" cy="0"/>
            </a:xfrm>
            <a:prstGeom prst="line">
              <a:avLst/>
            </a:prstGeom>
            <a:noFill/>
            <a:ln w="6350">
              <a:solidFill>
                <a:srgbClr val="25221E"/>
              </a:solidFill>
              <a:round/>
              <a:headEnd/>
              <a:tailEnd/>
            </a:ln>
          </p:spPr>
          <p:txBody>
            <a:bodyPr/>
            <a:lstStyle/>
            <a:p>
              <a:endParaRPr lang="en-US" dirty="0"/>
            </a:p>
          </p:txBody>
        </p:sp>
        <p:sp>
          <p:nvSpPr>
            <p:cNvPr id="14446" name="Line 110"/>
            <p:cNvSpPr>
              <a:spLocks noChangeShapeType="1"/>
            </p:cNvSpPr>
            <p:nvPr/>
          </p:nvSpPr>
          <p:spPr bwMode="auto">
            <a:xfrm>
              <a:off x="4708" y="3188"/>
              <a:ext cx="20" cy="0"/>
            </a:xfrm>
            <a:prstGeom prst="line">
              <a:avLst/>
            </a:prstGeom>
            <a:noFill/>
            <a:ln w="6350">
              <a:solidFill>
                <a:srgbClr val="25221E"/>
              </a:solidFill>
              <a:round/>
              <a:headEnd/>
              <a:tailEnd/>
            </a:ln>
          </p:spPr>
          <p:txBody>
            <a:bodyPr/>
            <a:lstStyle/>
            <a:p>
              <a:endParaRPr lang="en-US" dirty="0"/>
            </a:p>
          </p:txBody>
        </p:sp>
        <p:sp>
          <p:nvSpPr>
            <p:cNvPr id="14447" name="Line 111"/>
            <p:cNvSpPr>
              <a:spLocks noChangeShapeType="1"/>
            </p:cNvSpPr>
            <p:nvPr/>
          </p:nvSpPr>
          <p:spPr bwMode="auto">
            <a:xfrm>
              <a:off x="4734" y="3188"/>
              <a:ext cx="7" cy="0"/>
            </a:xfrm>
            <a:prstGeom prst="line">
              <a:avLst/>
            </a:prstGeom>
            <a:noFill/>
            <a:ln w="6350">
              <a:solidFill>
                <a:srgbClr val="25221E"/>
              </a:solidFill>
              <a:round/>
              <a:headEnd/>
              <a:tailEnd/>
            </a:ln>
          </p:spPr>
          <p:txBody>
            <a:bodyPr/>
            <a:lstStyle/>
            <a:p>
              <a:endParaRPr lang="en-US" dirty="0"/>
            </a:p>
          </p:txBody>
        </p:sp>
        <p:sp>
          <p:nvSpPr>
            <p:cNvPr id="14448" name="Line 112"/>
            <p:cNvSpPr>
              <a:spLocks noChangeShapeType="1"/>
            </p:cNvSpPr>
            <p:nvPr/>
          </p:nvSpPr>
          <p:spPr bwMode="auto">
            <a:xfrm>
              <a:off x="4747" y="3188"/>
              <a:ext cx="18" cy="0"/>
            </a:xfrm>
            <a:prstGeom prst="line">
              <a:avLst/>
            </a:prstGeom>
            <a:noFill/>
            <a:ln w="6350">
              <a:solidFill>
                <a:srgbClr val="25221E"/>
              </a:solidFill>
              <a:round/>
              <a:headEnd/>
              <a:tailEnd/>
            </a:ln>
          </p:spPr>
          <p:txBody>
            <a:bodyPr/>
            <a:lstStyle/>
            <a:p>
              <a:endParaRPr lang="en-US" dirty="0"/>
            </a:p>
          </p:txBody>
        </p:sp>
        <p:sp>
          <p:nvSpPr>
            <p:cNvPr id="14449" name="Line 113"/>
            <p:cNvSpPr>
              <a:spLocks noChangeShapeType="1"/>
            </p:cNvSpPr>
            <p:nvPr/>
          </p:nvSpPr>
          <p:spPr bwMode="auto">
            <a:xfrm flipV="1">
              <a:off x="4226" y="3184"/>
              <a:ext cx="1" cy="217"/>
            </a:xfrm>
            <a:prstGeom prst="line">
              <a:avLst/>
            </a:prstGeom>
            <a:noFill/>
            <a:ln w="0">
              <a:solidFill>
                <a:srgbClr val="25221E"/>
              </a:solidFill>
              <a:round/>
              <a:headEnd/>
              <a:tailEnd/>
            </a:ln>
          </p:spPr>
          <p:txBody>
            <a:bodyPr/>
            <a:lstStyle/>
            <a:p>
              <a:endParaRPr lang="en-US" dirty="0"/>
            </a:p>
          </p:txBody>
        </p:sp>
        <p:sp>
          <p:nvSpPr>
            <p:cNvPr id="14450" name="Line 114"/>
            <p:cNvSpPr>
              <a:spLocks noChangeShapeType="1"/>
            </p:cNvSpPr>
            <p:nvPr/>
          </p:nvSpPr>
          <p:spPr bwMode="auto">
            <a:xfrm>
              <a:off x="4226" y="2966"/>
              <a:ext cx="1" cy="218"/>
            </a:xfrm>
            <a:prstGeom prst="line">
              <a:avLst/>
            </a:prstGeom>
            <a:noFill/>
            <a:ln w="0">
              <a:solidFill>
                <a:srgbClr val="25221E"/>
              </a:solidFill>
              <a:round/>
              <a:headEnd/>
              <a:tailEnd/>
            </a:ln>
          </p:spPr>
          <p:txBody>
            <a:bodyPr/>
            <a:lstStyle/>
            <a:p>
              <a:endParaRPr lang="en-US" dirty="0"/>
            </a:p>
          </p:txBody>
        </p:sp>
        <p:sp>
          <p:nvSpPr>
            <p:cNvPr id="14451" name="Freeform 115"/>
            <p:cNvSpPr>
              <a:spLocks/>
            </p:cNvSpPr>
            <p:nvPr/>
          </p:nvSpPr>
          <p:spPr bwMode="auto">
            <a:xfrm>
              <a:off x="3726" y="3401"/>
              <a:ext cx="505" cy="450"/>
            </a:xfrm>
            <a:custGeom>
              <a:avLst/>
              <a:gdLst/>
              <a:ahLst/>
              <a:cxnLst>
                <a:cxn ang="0">
                  <a:pos x="0" y="556"/>
                </a:cxn>
                <a:cxn ang="0">
                  <a:pos x="0" y="556"/>
                </a:cxn>
                <a:cxn ang="0">
                  <a:pos x="58" y="554"/>
                </a:cxn>
                <a:cxn ang="0">
                  <a:pos x="114" y="550"/>
                </a:cxn>
                <a:cxn ang="0">
                  <a:pos x="170" y="544"/>
                </a:cxn>
                <a:cxn ang="0">
                  <a:pos x="224" y="532"/>
                </a:cxn>
                <a:cxn ang="0">
                  <a:pos x="276" y="518"/>
                </a:cxn>
                <a:cxn ang="0">
                  <a:pos x="302" y="510"/>
                </a:cxn>
                <a:cxn ang="0">
                  <a:pos x="326" y="500"/>
                </a:cxn>
                <a:cxn ang="0">
                  <a:pos x="350" y="488"/>
                </a:cxn>
                <a:cxn ang="0">
                  <a:pos x="372" y="476"/>
                </a:cxn>
                <a:cxn ang="0">
                  <a:pos x="396" y="464"/>
                </a:cxn>
                <a:cxn ang="0">
                  <a:pos x="416" y="448"/>
                </a:cxn>
                <a:cxn ang="0">
                  <a:pos x="438" y="432"/>
                </a:cxn>
                <a:cxn ang="0">
                  <a:pos x="458" y="416"/>
                </a:cxn>
                <a:cxn ang="0">
                  <a:pos x="476" y="396"/>
                </a:cxn>
                <a:cxn ang="0">
                  <a:pos x="494" y="376"/>
                </a:cxn>
                <a:cxn ang="0">
                  <a:pos x="512" y="354"/>
                </a:cxn>
                <a:cxn ang="0">
                  <a:pos x="528" y="330"/>
                </a:cxn>
                <a:cxn ang="0">
                  <a:pos x="542" y="306"/>
                </a:cxn>
                <a:cxn ang="0">
                  <a:pos x="556" y="280"/>
                </a:cxn>
                <a:cxn ang="0">
                  <a:pos x="570" y="250"/>
                </a:cxn>
                <a:cxn ang="0">
                  <a:pos x="582" y="220"/>
                </a:cxn>
                <a:cxn ang="0">
                  <a:pos x="592" y="188"/>
                </a:cxn>
                <a:cxn ang="0">
                  <a:pos x="600" y="154"/>
                </a:cxn>
                <a:cxn ang="0">
                  <a:pos x="608" y="120"/>
                </a:cxn>
                <a:cxn ang="0">
                  <a:pos x="614" y="82"/>
                </a:cxn>
                <a:cxn ang="0">
                  <a:pos x="620" y="42"/>
                </a:cxn>
                <a:cxn ang="0">
                  <a:pos x="624" y="0"/>
                </a:cxn>
              </a:cxnLst>
              <a:rect l="0" t="0" r="r" b="b"/>
              <a:pathLst>
                <a:path w="624" h="556">
                  <a:moveTo>
                    <a:pt x="0" y="556"/>
                  </a:moveTo>
                  <a:lnTo>
                    <a:pt x="0" y="556"/>
                  </a:lnTo>
                  <a:lnTo>
                    <a:pt x="58" y="554"/>
                  </a:lnTo>
                  <a:lnTo>
                    <a:pt x="114" y="550"/>
                  </a:lnTo>
                  <a:lnTo>
                    <a:pt x="170" y="544"/>
                  </a:lnTo>
                  <a:lnTo>
                    <a:pt x="224" y="532"/>
                  </a:lnTo>
                  <a:lnTo>
                    <a:pt x="276" y="518"/>
                  </a:lnTo>
                  <a:lnTo>
                    <a:pt x="302" y="510"/>
                  </a:lnTo>
                  <a:lnTo>
                    <a:pt x="326" y="500"/>
                  </a:lnTo>
                  <a:lnTo>
                    <a:pt x="350" y="488"/>
                  </a:lnTo>
                  <a:lnTo>
                    <a:pt x="372" y="476"/>
                  </a:lnTo>
                  <a:lnTo>
                    <a:pt x="396" y="464"/>
                  </a:lnTo>
                  <a:lnTo>
                    <a:pt x="416" y="448"/>
                  </a:lnTo>
                  <a:lnTo>
                    <a:pt x="438" y="432"/>
                  </a:lnTo>
                  <a:lnTo>
                    <a:pt x="458" y="416"/>
                  </a:lnTo>
                  <a:lnTo>
                    <a:pt x="476" y="396"/>
                  </a:lnTo>
                  <a:lnTo>
                    <a:pt x="494" y="376"/>
                  </a:lnTo>
                  <a:lnTo>
                    <a:pt x="512" y="354"/>
                  </a:lnTo>
                  <a:lnTo>
                    <a:pt x="528" y="330"/>
                  </a:lnTo>
                  <a:lnTo>
                    <a:pt x="542" y="306"/>
                  </a:lnTo>
                  <a:lnTo>
                    <a:pt x="556" y="280"/>
                  </a:lnTo>
                  <a:lnTo>
                    <a:pt x="570" y="250"/>
                  </a:lnTo>
                  <a:lnTo>
                    <a:pt x="582" y="220"/>
                  </a:lnTo>
                  <a:lnTo>
                    <a:pt x="592" y="188"/>
                  </a:lnTo>
                  <a:lnTo>
                    <a:pt x="600" y="154"/>
                  </a:lnTo>
                  <a:lnTo>
                    <a:pt x="608" y="120"/>
                  </a:lnTo>
                  <a:lnTo>
                    <a:pt x="614" y="82"/>
                  </a:lnTo>
                  <a:lnTo>
                    <a:pt x="620" y="42"/>
                  </a:lnTo>
                  <a:lnTo>
                    <a:pt x="624" y="0"/>
                  </a:lnTo>
                </a:path>
              </a:pathLst>
            </a:custGeom>
            <a:noFill/>
            <a:ln w="25400">
              <a:solidFill>
                <a:srgbClr val="F38132"/>
              </a:solidFill>
              <a:prstDash val="solid"/>
              <a:round/>
              <a:headEnd/>
              <a:tailEnd/>
            </a:ln>
          </p:spPr>
          <p:txBody>
            <a:bodyPr/>
            <a:lstStyle/>
            <a:p>
              <a:endParaRPr lang="en-US" dirty="0"/>
            </a:p>
          </p:txBody>
        </p:sp>
        <p:sp>
          <p:nvSpPr>
            <p:cNvPr id="14452" name="Freeform 116"/>
            <p:cNvSpPr>
              <a:spLocks/>
            </p:cNvSpPr>
            <p:nvPr/>
          </p:nvSpPr>
          <p:spPr bwMode="auto">
            <a:xfrm>
              <a:off x="3726" y="2516"/>
              <a:ext cx="505" cy="450"/>
            </a:xfrm>
            <a:custGeom>
              <a:avLst/>
              <a:gdLst/>
              <a:ahLst/>
              <a:cxnLst>
                <a:cxn ang="0">
                  <a:pos x="0" y="0"/>
                </a:cxn>
                <a:cxn ang="0">
                  <a:pos x="0" y="0"/>
                </a:cxn>
                <a:cxn ang="0">
                  <a:pos x="58" y="2"/>
                </a:cxn>
                <a:cxn ang="0">
                  <a:pos x="114" y="6"/>
                </a:cxn>
                <a:cxn ang="0">
                  <a:pos x="170" y="14"/>
                </a:cxn>
                <a:cxn ang="0">
                  <a:pos x="224" y="24"/>
                </a:cxn>
                <a:cxn ang="0">
                  <a:pos x="276" y="38"/>
                </a:cxn>
                <a:cxn ang="0">
                  <a:pos x="302" y="48"/>
                </a:cxn>
                <a:cxn ang="0">
                  <a:pos x="326" y="58"/>
                </a:cxn>
                <a:cxn ang="0">
                  <a:pos x="350" y="68"/>
                </a:cxn>
                <a:cxn ang="0">
                  <a:pos x="372" y="82"/>
                </a:cxn>
                <a:cxn ang="0">
                  <a:pos x="396" y="94"/>
                </a:cxn>
                <a:cxn ang="0">
                  <a:pos x="416" y="110"/>
                </a:cxn>
                <a:cxn ang="0">
                  <a:pos x="438" y="126"/>
                </a:cxn>
                <a:cxn ang="0">
                  <a:pos x="458" y="144"/>
                </a:cxn>
                <a:cxn ang="0">
                  <a:pos x="476" y="162"/>
                </a:cxn>
                <a:cxn ang="0">
                  <a:pos x="494" y="182"/>
                </a:cxn>
                <a:cxn ang="0">
                  <a:pos x="512" y="204"/>
                </a:cxn>
                <a:cxn ang="0">
                  <a:pos x="528" y="228"/>
                </a:cxn>
                <a:cxn ang="0">
                  <a:pos x="542" y="252"/>
                </a:cxn>
                <a:cxn ang="0">
                  <a:pos x="556" y="280"/>
                </a:cxn>
                <a:cxn ang="0">
                  <a:pos x="570" y="308"/>
                </a:cxn>
                <a:cxn ang="0">
                  <a:pos x="582" y="338"/>
                </a:cxn>
                <a:cxn ang="0">
                  <a:pos x="592" y="370"/>
                </a:cxn>
                <a:cxn ang="0">
                  <a:pos x="600" y="402"/>
                </a:cxn>
                <a:cxn ang="0">
                  <a:pos x="608" y="438"/>
                </a:cxn>
                <a:cxn ang="0">
                  <a:pos x="614" y="476"/>
                </a:cxn>
                <a:cxn ang="0">
                  <a:pos x="620" y="514"/>
                </a:cxn>
                <a:cxn ang="0">
                  <a:pos x="624" y="556"/>
                </a:cxn>
              </a:cxnLst>
              <a:rect l="0" t="0" r="r" b="b"/>
              <a:pathLst>
                <a:path w="624" h="556">
                  <a:moveTo>
                    <a:pt x="0" y="0"/>
                  </a:moveTo>
                  <a:lnTo>
                    <a:pt x="0" y="0"/>
                  </a:lnTo>
                  <a:lnTo>
                    <a:pt x="58" y="2"/>
                  </a:lnTo>
                  <a:lnTo>
                    <a:pt x="114" y="6"/>
                  </a:lnTo>
                  <a:lnTo>
                    <a:pt x="170" y="14"/>
                  </a:lnTo>
                  <a:lnTo>
                    <a:pt x="224" y="24"/>
                  </a:lnTo>
                  <a:lnTo>
                    <a:pt x="276" y="38"/>
                  </a:lnTo>
                  <a:lnTo>
                    <a:pt x="302" y="48"/>
                  </a:lnTo>
                  <a:lnTo>
                    <a:pt x="326" y="58"/>
                  </a:lnTo>
                  <a:lnTo>
                    <a:pt x="350" y="68"/>
                  </a:lnTo>
                  <a:lnTo>
                    <a:pt x="372" y="82"/>
                  </a:lnTo>
                  <a:lnTo>
                    <a:pt x="396" y="94"/>
                  </a:lnTo>
                  <a:lnTo>
                    <a:pt x="416" y="110"/>
                  </a:lnTo>
                  <a:lnTo>
                    <a:pt x="438" y="126"/>
                  </a:lnTo>
                  <a:lnTo>
                    <a:pt x="458" y="144"/>
                  </a:lnTo>
                  <a:lnTo>
                    <a:pt x="476" y="162"/>
                  </a:lnTo>
                  <a:lnTo>
                    <a:pt x="494" y="182"/>
                  </a:lnTo>
                  <a:lnTo>
                    <a:pt x="512" y="204"/>
                  </a:lnTo>
                  <a:lnTo>
                    <a:pt x="528" y="228"/>
                  </a:lnTo>
                  <a:lnTo>
                    <a:pt x="542" y="252"/>
                  </a:lnTo>
                  <a:lnTo>
                    <a:pt x="556" y="280"/>
                  </a:lnTo>
                  <a:lnTo>
                    <a:pt x="570" y="308"/>
                  </a:lnTo>
                  <a:lnTo>
                    <a:pt x="582" y="338"/>
                  </a:lnTo>
                  <a:lnTo>
                    <a:pt x="592" y="370"/>
                  </a:lnTo>
                  <a:lnTo>
                    <a:pt x="600" y="402"/>
                  </a:lnTo>
                  <a:lnTo>
                    <a:pt x="608" y="438"/>
                  </a:lnTo>
                  <a:lnTo>
                    <a:pt x="614" y="476"/>
                  </a:lnTo>
                  <a:lnTo>
                    <a:pt x="620" y="514"/>
                  </a:lnTo>
                  <a:lnTo>
                    <a:pt x="624" y="556"/>
                  </a:lnTo>
                </a:path>
              </a:pathLst>
            </a:custGeom>
            <a:noFill/>
            <a:ln w="25400">
              <a:solidFill>
                <a:srgbClr val="F38132"/>
              </a:solidFill>
              <a:prstDash val="solid"/>
              <a:round/>
              <a:headEnd/>
              <a:tailEnd/>
            </a:ln>
          </p:spPr>
          <p:txBody>
            <a:bodyPr/>
            <a:lstStyle/>
            <a:p>
              <a:endParaRPr lang="en-US" dirty="0"/>
            </a:p>
          </p:txBody>
        </p:sp>
        <p:sp>
          <p:nvSpPr>
            <p:cNvPr id="14453" name="Freeform 117"/>
            <p:cNvSpPr>
              <a:spLocks/>
            </p:cNvSpPr>
            <p:nvPr/>
          </p:nvSpPr>
          <p:spPr bwMode="auto">
            <a:xfrm>
              <a:off x="3726" y="3252"/>
              <a:ext cx="830" cy="719"/>
            </a:xfrm>
            <a:custGeom>
              <a:avLst/>
              <a:gdLst/>
              <a:ahLst/>
              <a:cxnLst>
                <a:cxn ang="0">
                  <a:pos x="0" y="888"/>
                </a:cxn>
                <a:cxn ang="0">
                  <a:pos x="0" y="888"/>
                </a:cxn>
                <a:cxn ang="0">
                  <a:pos x="48" y="888"/>
                </a:cxn>
                <a:cxn ang="0">
                  <a:pos x="94" y="888"/>
                </a:cxn>
                <a:cxn ang="0">
                  <a:pos x="142" y="886"/>
                </a:cxn>
                <a:cxn ang="0">
                  <a:pos x="188" y="884"/>
                </a:cxn>
                <a:cxn ang="0">
                  <a:pos x="234" y="878"/>
                </a:cxn>
                <a:cxn ang="0">
                  <a:pos x="280" y="872"/>
                </a:cxn>
                <a:cxn ang="0">
                  <a:pos x="326" y="864"/>
                </a:cxn>
                <a:cxn ang="0">
                  <a:pos x="372" y="854"/>
                </a:cxn>
                <a:cxn ang="0">
                  <a:pos x="416" y="842"/>
                </a:cxn>
                <a:cxn ang="0">
                  <a:pos x="460" y="828"/>
                </a:cxn>
                <a:cxn ang="0">
                  <a:pos x="502" y="814"/>
                </a:cxn>
                <a:cxn ang="0">
                  <a:pos x="544" y="796"/>
                </a:cxn>
                <a:cxn ang="0">
                  <a:pos x="584" y="776"/>
                </a:cxn>
                <a:cxn ang="0">
                  <a:pos x="624" y="756"/>
                </a:cxn>
                <a:cxn ang="0">
                  <a:pos x="662" y="732"/>
                </a:cxn>
                <a:cxn ang="0">
                  <a:pos x="698" y="708"/>
                </a:cxn>
                <a:cxn ang="0">
                  <a:pos x="734" y="680"/>
                </a:cxn>
                <a:cxn ang="0">
                  <a:pos x="768" y="650"/>
                </a:cxn>
                <a:cxn ang="0">
                  <a:pos x="800" y="620"/>
                </a:cxn>
                <a:cxn ang="0">
                  <a:pos x="832" y="586"/>
                </a:cxn>
                <a:cxn ang="0">
                  <a:pos x="860" y="550"/>
                </a:cxn>
                <a:cxn ang="0">
                  <a:pos x="886" y="512"/>
                </a:cxn>
                <a:cxn ang="0">
                  <a:pos x="912" y="472"/>
                </a:cxn>
                <a:cxn ang="0">
                  <a:pos x="934" y="430"/>
                </a:cxn>
                <a:cxn ang="0">
                  <a:pos x="954" y="384"/>
                </a:cxn>
                <a:cxn ang="0">
                  <a:pos x="972" y="336"/>
                </a:cxn>
                <a:cxn ang="0">
                  <a:pos x="988" y="286"/>
                </a:cxn>
                <a:cxn ang="0">
                  <a:pos x="1000" y="234"/>
                </a:cxn>
                <a:cxn ang="0">
                  <a:pos x="1010" y="180"/>
                </a:cxn>
                <a:cxn ang="0">
                  <a:pos x="1018" y="122"/>
                </a:cxn>
                <a:cxn ang="0">
                  <a:pos x="1024" y="62"/>
                </a:cxn>
                <a:cxn ang="0">
                  <a:pos x="1026" y="0"/>
                </a:cxn>
              </a:cxnLst>
              <a:rect l="0" t="0" r="r" b="b"/>
              <a:pathLst>
                <a:path w="1026" h="888">
                  <a:moveTo>
                    <a:pt x="0" y="888"/>
                  </a:moveTo>
                  <a:lnTo>
                    <a:pt x="0" y="888"/>
                  </a:lnTo>
                  <a:lnTo>
                    <a:pt x="48" y="888"/>
                  </a:lnTo>
                  <a:lnTo>
                    <a:pt x="94" y="888"/>
                  </a:lnTo>
                  <a:lnTo>
                    <a:pt x="142" y="886"/>
                  </a:lnTo>
                  <a:lnTo>
                    <a:pt x="188" y="884"/>
                  </a:lnTo>
                  <a:lnTo>
                    <a:pt x="234" y="878"/>
                  </a:lnTo>
                  <a:lnTo>
                    <a:pt x="280" y="872"/>
                  </a:lnTo>
                  <a:lnTo>
                    <a:pt x="326" y="864"/>
                  </a:lnTo>
                  <a:lnTo>
                    <a:pt x="372" y="854"/>
                  </a:lnTo>
                  <a:lnTo>
                    <a:pt x="416" y="842"/>
                  </a:lnTo>
                  <a:lnTo>
                    <a:pt x="460" y="828"/>
                  </a:lnTo>
                  <a:lnTo>
                    <a:pt x="502" y="814"/>
                  </a:lnTo>
                  <a:lnTo>
                    <a:pt x="544" y="796"/>
                  </a:lnTo>
                  <a:lnTo>
                    <a:pt x="584" y="776"/>
                  </a:lnTo>
                  <a:lnTo>
                    <a:pt x="624" y="756"/>
                  </a:lnTo>
                  <a:lnTo>
                    <a:pt x="662" y="732"/>
                  </a:lnTo>
                  <a:lnTo>
                    <a:pt x="698" y="708"/>
                  </a:lnTo>
                  <a:lnTo>
                    <a:pt x="734" y="680"/>
                  </a:lnTo>
                  <a:lnTo>
                    <a:pt x="768" y="650"/>
                  </a:lnTo>
                  <a:lnTo>
                    <a:pt x="800" y="620"/>
                  </a:lnTo>
                  <a:lnTo>
                    <a:pt x="832" y="586"/>
                  </a:lnTo>
                  <a:lnTo>
                    <a:pt x="860" y="550"/>
                  </a:lnTo>
                  <a:lnTo>
                    <a:pt x="886" y="512"/>
                  </a:lnTo>
                  <a:lnTo>
                    <a:pt x="912" y="472"/>
                  </a:lnTo>
                  <a:lnTo>
                    <a:pt x="934" y="430"/>
                  </a:lnTo>
                  <a:lnTo>
                    <a:pt x="954" y="384"/>
                  </a:lnTo>
                  <a:lnTo>
                    <a:pt x="972" y="336"/>
                  </a:lnTo>
                  <a:lnTo>
                    <a:pt x="988" y="286"/>
                  </a:lnTo>
                  <a:lnTo>
                    <a:pt x="1000" y="234"/>
                  </a:lnTo>
                  <a:lnTo>
                    <a:pt x="1010" y="180"/>
                  </a:lnTo>
                  <a:lnTo>
                    <a:pt x="1018" y="122"/>
                  </a:lnTo>
                  <a:lnTo>
                    <a:pt x="1024" y="62"/>
                  </a:lnTo>
                  <a:lnTo>
                    <a:pt x="1026" y="0"/>
                  </a:lnTo>
                </a:path>
              </a:pathLst>
            </a:custGeom>
            <a:noFill/>
            <a:ln w="25400">
              <a:solidFill>
                <a:srgbClr val="F38132"/>
              </a:solidFill>
              <a:prstDash val="solid"/>
              <a:round/>
              <a:headEnd/>
              <a:tailEnd/>
            </a:ln>
          </p:spPr>
          <p:txBody>
            <a:bodyPr/>
            <a:lstStyle/>
            <a:p>
              <a:endParaRPr lang="en-US" dirty="0"/>
            </a:p>
          </p:txBody>
        </p:sp>
        <p:sp>
          <p:nvSpPr>
            <p:cNvPr id="14454" name="Freeform 118"/>
            <p:cNvSpPr>
              <a:spLocks/>
            </p:cNvSpPr>
            <p:nvPr/>
          </p:nvSpPr>
          <p:spPr bwMode="auto">
            <a:xfrm>
              <a:off x="3726" y="2396"/>
              <a:ext cx="830" cy="724"/>
            </a:xfrm>
            <a:custGeom>
              <a:avLst/>
              <a:gdLst/>
              <a:ahLst/>
              <a:cxnLst>
                <a:cxn ang="0">
                  <a:pos x="0" y="0"/>
                </a:cxn>
                <a:cxn ang="0">
                  <a:pos x="0" y="0"/>
                </a:cxn>
                <a:cxn ang="0">
                  <a:pos x="48" y="0"/>
                </a:cxn>
                <a:cxn ang="0">
                  <a:pos x="94" y="0"/>
                </a:cxn>
                <a:cxn ang="0">
                  <a:pos x="142" y="2"/>
                </a:cxn>
                <a:cxn ang="0">
                  <a:pos x="188" y="6"/>
                </a:cxn>
                <a:cxn ang="0">
                  <a:pos x="234" y="12"/>
                </a:cxn>
                <a:cxn ang="0">
                  <a:pos x="280" y="18"/>
                </a:cxn>
                <a:cxn ang="0">
                  <a:pos x="326" y="26"/>
                </a:cxn>
                <a:cxn ang="0">
                  <a:pos x="372" y="36"/>
                </a:cxn>
                <a:cxn ang="0">
                  <a:pos x="416" y="48"/>
                </a:cxn>
                <a:cxn ang="0">
                  <a:pos x="460" y="62"/>
                </a:cxn>
                <a:cxn ang="0">
                  <a:pos x="502" y="78"/>
                </a:cxn>
                <a:cxn ang="0">
                  <a:pos x="544" y="94"/>
                </a:cxn>
                <a:cxn ang="0">
                  <a:pos x="584" y="114"/>
                </a:cxn>
                <a:cxn ang="0">
                  <a:pos x="624" y="136"/>
                </a:cxn>
                <a:cxn ang="0">
                  <a:pos x="662" y="158"/>
                </a:cxn>
                <a:cxn ang="0">
                  <a:pos x="698" y="184"/>
                </a:cxn>
                <a:cxn ang="0">
                  <a:pos x="734" y="210"/>
                </a:cxn>
                <a:cxn ang="0">
                  <a:pos x="768" y="240"/>
                </a:cxn>
                <a:cxn ang="0">
                  <a:pos x="800" y="272"/>
                </a:cxn>
                <a:cxn ang="0">
                  <a:pos x="832" y="304"/>
                </a:cxn>
                <a:cxn ang="0">
                  <a:pos x="860" y="340"/>
                </a:cxn>
                <a:cxn ang="0">
                  <a:pos x="886" y="378"/>
                </a:cxn>
                <a:cxn ang="0">
                  <a:pos x="912" y="420"/>
                </a:cxn>
                <a:cxn ang="0">
                  <a:pos x="934" y="462"/>
                </a:cxn>
                <a:cxn ang="0">
                  <a:pos x="954" y="508"/>
                </a:cxn>
                <a:cxn ang="0">
                  <a:pos x="972" y="554"/>
                </a:cxn>
                <a:cxn ang="0">
                  <a:pos x="988" y="604"/>
                </a:cxn>
                <a:cxn ang="0">
                  <a:pos x="1000" y="658"/>
                </a:cxn>
                <a:cxn ang="0">
                  <a:pos x="1010" y="712"/>
                </a:cxn>
                <a:cxn ang="0">
                  <a:pos x="1018" y="770"/>
                </a:cxn>
                <a:cxn ang="0">
                  <a:pos x="1024" y="830"/>
                </a:cxn>
                <a:cxn ang="0">
                  <a:pos x="1026" y="894"/>
                </a:cxn>
              </a:cxnLst>
              <a:rect l="0" t="0" r="r" b="b"/>
              <a:pathLst>
                <a:path w="1026" h="894">
                  <a:moveTo>
                    <a:pt x="0" y="0"/>
                  </a:moveTo>
                  <a:lnTo>
                    <a:pt x="0" y="0"/>
                  </a:lnTo>
                  <a:lnTo>
                    <a:pt x="48" y="0"/>
                  </a:lnTo>
                  <a:lnTo>
                    <a:pt x="94" y="0"/>
                  </a:lnTo>
                  <a:lnTo>
                    <a:pt x="142" y="2"/>
                  </a:lnTo>
                  <a:lnTo>
                    <a:pt x="188" y="6"/>
                  </a:lnTo>
                  <a:lnTo>
                    <a:pt x="234" y="12"/>
                  </a:lnTo>
                  <a:lnTo>
                    <a:pt x="280" y="18"/>
                  </a:lnTo>
                  <a:lnTo>
                    <a:pt x="326" y="26"/>
                  </a:lnTo>
                  <a:lnTo>
                    <a:pt x="372" y="36"/>
                  </a:lnTo>
                  <a:lnTo>
                    <a:pt x="416" y="48"/>
                  </a:lnTo>
                  <a:lnTo>
                    <a:pt x="460" y="62"/>
                  </a:lnTo>
                  <a:lnTo>
                    <a:pt x="502" y="78"/>
                  </a:lnTo>
                  <a:lnTo>
                    <a:pt x="544" y="94"/>
                  </a:lnTo>
                  <a:lnTo>
                    <a:pt x="584" y="114"/>
                  </a:lnTo>
                  <a:lnTo>
                    <a:pt x="624" y="136"/>
                  </a:lnTo>
                  <a:lnTo>
                    <a:pt x="662" y="158"/>
                  </a:lnTo>
                  <a:lnTo>
                    <a:pt x="698" y="184"/>
                  </a:lnTo>
                  <a:lnTo>
                    <a:pt x="734" y="210"/>
                  </a:lnTo>
                  <a:lnTo>
                    <a:pt x="768" y="240"/>
                  </a:lnTo>
                  <a:lnTo>
                    <a:pt x="800" y="272"/>
                  </a:lnTo>
                  <a:lnTo>
                    <a:pt x="832" y="304"/>
                  </a:lnTo>
                  <a:lnTo>
                    <a:pt x="860" y="340"/>
                  </a:lnTo>
                  <a:lnTo>
                    <a:pt x="886" y="378"/>
                  </a:lnTo>
                  <a:lnTo>
                    <a:pt x="912" y="420"/>
                  </a:lnTo>
                  <a:lnTo>
                    <a:pt x="934" y="462"/>
                  </a:lnTo>
                  <a:lnTo>
                    <a:pt x="954" y="508"/>
                  </a:lnTo>
                  <a:lnTo>
                    <a:pt x="972" y="554"/>
                  </a:lnTo>
                  <a:lnTo>
                    <a:pt x="988" y="604"/>
                  </a:lnTo>
                  <a:lnTo>
                    <a:pt x="1000" y="658"/>
                  </a:lnTo>
                  <a:lnTo>
                    <a:pt x="1010" y="712"/>
                  </a:lnTo>
                  <a:lnTo>
                    <a:pt x="1018" y="770"/>
                  </a:lnTo>
                  <a:lnTo>
                    <a:pt x="1024" y="830"/>
                  </a:lnTo>
                  <a:lnTo>
                    <a:pt x="1026" y="894"/>
                  </a:lnTo>
                </a:path>
              </a:pathLst>
            </a:custGeom>
            <a:noFill/>
            <a:ln w="25400">
              <a:solidFill>
                <a:srgbClr val="F38132"/>
              </a:solidFill>
              <a:prstDash val="solid"/>
              <a:round/>
              <a:headEnd/>
              <a:tailEnd/>
            </a:ln>
          </p:spPr>
          <p:txBody>
            <a:bodyPr/>
            <a:lstStyle/>
            <a:p>
              <a:endParaRPr lang="en-US" dirty="0"/>
            </a:p>
          </p:txBody>
        </p:sp>
        <p:sp>
          <p:nvSpPr>
            <p:cNvPr id="14455" name="Line 119"/>
            <p:cNvSpPr>
              <a:spLocks noChangeShapeType="1"/>
            </p:cNvSpPr>
            <p:nvPr/>
          </p:nvSpPr>
          <p:spPr bwMode="auto">
            <a:xfrm flipV="1">
              <a:off x="4556" y="3188"/>
              <a:ext cx="1" cy="64"/>
            </a:xfrm>
            <a:prstGeom prst="line">
              <a:avLst/>
            </a:prstGeom>
            <a:noFill/>
            <a:ln w="0">
              <a:solidFill>
                <a:srgbClr val="25221E"/>
              </a:solidFill>
              <a:round/>
              <a:headEnd/>
              <a:tailEnd/>
            </a:ln>
          </p:spPr>
          <p:txBody>
            <a:bodyPr/>
            <a:lstStyle/>
            <a:p>
              <a:endParaRPr lang="en-US" dirty="0"/>
            </a:p>
          </p:txBody>
        </p:sp>
        <p:sp>
          <p:nvSpPr>
            <p:cNvPr id="14456" name="Line 120"/>
            <p:cNvSpPr>
              <a:spLocks noChangeShapeType="1"/>
            </p:cNvSpPr>
            <p:nvPr/>
          </p:nvSpPr>
          <p:spPr bwMode="auto">
            <a:xfrm>
              <a:off x="4556" y="3120"/>
              <a:ext cx="1" cy="73"/>
            </a:xfrm>
            <a:prstGeom prst="line">
              <a:avLst/>
            </a:prstGeom>
            <a:noFill/>
            <a:ln w="0">
              <a:solidFill>
                <a:srgbClr val="25221E"/>
              </a:solidFill>
              <a:round/>
              <a:headEnd/>
              <a:tailEnd/>
            </a:ln>
          </p:spPr>
          <p:txBody>
            <a:bodyPr/>
            <a:lstStyle/>
            <a:p>
              <a:endParaRPr lang="en-US" dirty="0"/>
            </a:p>
          </p:txBody>
        </p:sp>
        <p:pic>
          <p:nvPicPr>
            <p:cNvPr id="14457" name="Picture 121"/>
            <p:cNvPicPr>
              <a:picLocks noChangeAspect="1" noChangeArrowheads="1"/>
            </p:cNvPicPr>
            <p:nvPr/>
          </p:nvPicPr>
          <p:blipFill>
            <a:blip r:embed="rId3" cstate="print"/>
            <a:srcRect/>
            <a:stretch>
              <a:fillRect/>
            </a:stretch>
          </p:blipFill>
          <p:spPr bwMode="auto">
            <a:xfrm>
              <a:off x="4051" y="2747"/>
              <a:ext cx="93" cy="122"/>
            </a:xfrm>
            <a:prstGeom prst="rect">
              <a:avLst/>
            </a:prstGeom>
            <a:noFill/>
            <a:ln w="9525">
              <a:noFill/>
              <a:miter lim="800000"/>
              <a:headEnd/>
              <a:tailEnd/>
            </a:ln>
          </p:spPr>
        </p:pic>
        <p:sp>
          <p:nvSpPr>
            <p:cNvPr id="14458" name="Rectangle 122"/>
            <p:cNvSpPr>
              <a:spLocks noChangeArrowheads="1"/>
            </p:cNvSpPr>
            <p:nvPr/>
          </p:nvSpPr>
          <p:spPr bwMode="auto">
            <a:xfrm>
              <a:off x="3362" y="2738"/>
              <a:ext cx="10" cy="890"/>
            </a:xfrm>
            <a:prstGeom prst="rect">
              <a:avLst/>
            </a:prstGeom>
            <a:solidFill>
              <a:srgbClr val="25221E"/>
            </a:solidFill>
            <a:ln w="50800">
              <a:solidFill>
                <a:srgbClr val="F70F34"/>
              </a:solidFill>
              <a:miter lim="800000"/>
              <a:headEnd/>
              <a:tailEnd/>
            </a:ln>
          </p:spPr>
          <p:txBody>
            <a:bodyPr/>
            <a:lstStyle/>
            <a:p>
              <a:endParaRPr lang="en-US" dirty="0"/>
            </a:p>
          </p:txBody>
        </p:sp>
        <p:sp>
          <p:nvSpPr>
            <p:cNvPr id="14459" name="Line 123"/>
            <p:cNvSpPr>
              <a:spLocks noChangeShapeType="1"/>
            </p:cNvSpPr>
            <p:nvPr/>
          </p:nvSpPr>
          <p:spPr bwMode="auto">
            <a:xfrm>
              <a:off x="2844" y="2730"/>
              <a:ext cx="1" cy="911"/>
            </a:xfrm>
            <a:prstGeom prst="line">
              <a:avLst/>
            </a:prstGeom>
            <a:noFill/>
            <a:ln w="6350">
              <a:solidFill>
                <a:srgbClr val="25221E"/>
              </a:solidFill>
              <a:round/>
              <a:headEnd/>
              <a:tailEnd/>
            </a:ln>
          </p:spPr>
          <p:txBody>
            <a:bodyPr/>
            <a:lstStyle/>
            <a:p>
              <a:endParaRPr lang="en-US" dirty="0"/>
            </a:p>
          </p:txBody>
        </p:sp>
        <p:sp>
          <p:nvSpPr>
            <p:cNvPr id="14460" name="Line 124"/>
            <p:cNvSpPr>
              <a:spLocks noChangeShapeType="1"/>
            </p:cNvSpPr>
            <p:nvPr/>
          </p:nvSpPr>
          <p:spPr bwMode="auto">
            <a:xfrm>
              <a:off x="3263" y="3411"/>
              <a:ext cx="224" cy="1"/>
            </a:xfrm>
            <a:prstGeom prst="line">
              <a:avLst/>
            </a:prstGeom>
            <a:noFill/>
            <a:ln w="12700">
              <a:solidFill>
                <a:srgbClr val="25221E"/>
              </a:solidFill>
              <a:round/>
              <a:headEnd/>
              <a:tailEnd/>
            </a:ln>
          </p:spPr>
          <p:txBody>
            <a:bodyPr/>
            <a:lstStyle/>
            <a:p>
              <a:endParaRPr lang="en-US" dirty="0"/>
            </a:p>
          </p:txBody>
        </p:sp>
        <p:sp>
          <p:nvSpPr>
            <p:cNvPr id="14461" name="Rectangle 125"/>
            <p:cNvSpPr>
              <a:spLocks noChangeArrowheads="1"/>
            </p:cNvSpPr>
            <p:nvPr/>
          </p:nvSpPr>
          <p:spPr bwMode="auto">
            <a:xfrm>
              <a:off x="3898" y="2820"/>
              <a:ext cx="13" cy="735"/>
            </a:xfrm>
            <a:prstGeom prst="rect">
              <a:avLst/>
            </a:prstGeom>
            <a:solidFill>
              <a:srgbClr val="25221E"/>
            </a:solidFill>
            <a:ln w="38100">
              <a:solidFill>
                <a:srgbClr val="FA0000"/>
              </a:solidFill>
              <a:miter lim="800000"/>
              <a:headEnd/>
              <a:tailEnd/>
            </a:ln>
          </p:spPr>
          <p:txBody>
            <a:bodyPr/>
            <a:lstStyle/>
            <a:p>
              <a:endParaRPr lang="en-US" dirty="0"/>
            </a:p>
          </p:txBody>
        </p:sp>
        <p:sp>
          <p:nvSpPr>
            <p:cNvPr id="14462" name="Rectangle 126"/>
            <p:cNvSpPr>
              <a:spLocks noChangeArrowheads="1"/>
            </p:cNvSpPr>
            <p:nvPr/>
          </p:nvSpPr>
          <p:spPr bwMode="auto">
            <a:xfrm>
              <a:off x="4226" y="2966"/>
              <a:ext cx="8" cy="440"/>
            </a:xfrm>
            <a:prstGeom prst="rect">
              <a:avLst/>
            </a:prstGeom>
            <a:solidFill>
              <a:srgbClr val="25221E"/>
            </a:solidFill>
            <a:ln w="38100">
              <a:solidFill>
                <a:srgbClr val="FA0000"/>
              </a:solidFill>
              <a:miter lim="800000"/>
              <a:headEnd/>
              <a:tailEnd/>
            </a:ln>
          </p:spPr>
          <p:txBody>
            <a:bodyPr/>
            <a:lstStyle/>
            <a:p>
              <a:endParaRPr lang="en-US" dirty="0"/>
            </a:p>
          </p:txBody>
        </p:sp>
        <p:sp>
          <p:nvSpPr>
            <p:cNvPr id="14463" name="Rectangle 127"/>
            <p:cNvSpPr>
              <a:spLocks noChangeArrowheads="1"/>
            </p:cNvSpPr>
            <p:nvPr/>
          </p:nvSpPr>
          <p:spPr bwMode="auto">
            <a:xfrm>
              <a:off x="4547" y="3125"/>
              <a:ext cx="12" cy="127"/>
            </a:xfrm>
            <a:prstGeom prst="rect">
              <a:avLst/>
            </a:prstGeom>
            <a:solidFill>
              <a:srgbClr val="25221E"/>
            </a:solidFill>
            <a:ln w="38100">
              <a:solidFill>
                <a:srgbClr val="FA0000"/>
              </a:solidFill>
              <a:miter lim="800000"/>
              <a:headEnd/>
              <a:tailEnd/>
            </a:ln>
          </p:spPr>
          <p:txBody>
            <a:bodyPr/>
            <a:lstStyle/>
            <a:p>
              <a:endParaRPr lang="en-US" dirty="0"/>
            </a:p>
          </p:txBody>
        </p:sp>
        <p:sp>
          <p:nvSpPr>
            <p:cNvPr id="14464" name="Freeform 128"/>
            <p:cNvSpPr>
              <a:spLocks/>
            </p:cNvSpPr>
            <p:nvPr/>
          </p:nvSpPr>
          <p:spPr bwMode="auto">
            <a:xfrm>
              <a:off x="4679" y="3180"/>
              <a:ext cx="13" cy="13"/>
            </a:xfrm>
            <a:custGeom>
              <a:avLst/>
              <a:gdLst/>
              <a:ahLst/>
              <a:cxnLst>
                <a:cxn ang="0">
                  <a:pos x="6" y="16"/>
                </a:cxn>
                <a:cxn ang="0">
                  <a:pos x="6" y="16"/>
                </a:cxn>
                <a:cxn ang="0">
                  <a:pos x="14" y="14"/>
                </a:cxn>
                <a:cxn ang="0">
                  <a:pos x="16" y="14"/>
                </a:cxn>
                <a:cxn ang="0">
                  <a:pos x="16" y="10"/>
                </a:cxn>
                <a:cxn ang="0">
                  <a:pos x="16" y="10"/>
                </a:cxn>
                <a:cxn ang="0">
                  <a:pos x="16" y="6"/>
                </a:cxn>
                <a:cxn ang="0">
                  <a:pos x="14" y="4"/>
                </a:cxn>
                <a:cxn ang="0">
                  <a:pos x="10" y="0"/>
                </a:cxn>
                <a:cxn ang="0">
                  <a:pos x="6" y="0"/>
                </a:cxn>
                <a:cxn ang="0">
                  <a:pos x="6" y="0"/>
                </a:cxn>
                <a:cxn ang="0">
                  <a:pos x="2" y="0"/>
                </a:cxn>
                <a:cxn ang="0">
                  <a:pos x="2" y="4"/>
                </a:cxn>
                <a:cxn ang="0">
                  <a:pos x="0" y="10"/>
                </a:cxn>
                <a:cxn ang="0">
                  <a:pos x="0" y="10"/>
                </a:cxn>
                <a:cxn ang="0">
                  <a:pos x="2" y="14"/>
                </a:cxn>
                <a:cxn ang="0">
                  <a:pos x="6" y="16"/>
                </a:cxn>
              </a:cxnLst>
              <a:rect l="0" t="0" r="r" b="b"/>
              <a:pathLst>
                <a:path w="16" h="16">
                  <a:moveTo>
                    <a:pt x="6" y="16"/>
                  </a:moveTo>
                  <a:lnTo>
                    <a:pt x="6" y="16"/>
                  </a:lnTo>
                  <a:lnTo>
                    <a:pt x="14" y="14"/>
                  </a:lnTo>
                  <a:lnTo>
                    <a:pt x="16" y="14"/>
                  </a:lnTo>
                  <a:lnTo>
                    <a:pt x="16" y="10"/>
                  </a:lnTo>
                  <a:lnTo>
                    <a:pt x="16" y="10"/>
                  </a:lnTo>
                  <a:lnTo>
                    <a:pt x="16" y="6"/>
                  </a:lnTo>
                  <a:lnTo>
                    <a:pt x="14" y="4"/>
                  </a:lnTo>
                  <a:lnTo>
                    <a:pt x="10" y="0"/>
                  </a:lnTo>
                  <a:lnTo>
                    <a:pt x="6" y="0"/>
                  </a:lnTo>
                  <a:lnTo>
                    <a:pt x="6" y="0"/>
                  </a:lnTo>
                  <a:lnTo>
                    <a:pt x="2" y="0"/>
                  </a:lnTo>
                  <a:lnTo>
                    <a:pt x="2" y="4"/>
                  </a:lnTo>
                  <a:lnTo>
                    <a:pt x="0" y="10"/>
                  </a:lnTo>
                  <a:lnTo>
                    <a:pt x="0" y="10"/>
                  </a:lnTo>
                  <a:lnTo>
                    <a:pt x="2" y="14"/>
                  </a:lnTo>
                  <a:lnTo>
                    <a:pt x="6" y="16"/>
                  </a:lnTo>
                  <a:close/>
                </a:path>
              </a:pathLst>
            </a:custGeom>
            <a:solidFill>
              <a:srgbClr val="25221E"/>
            </a:solidFill>
            <a:ln w="9525">
              <a:noFill/>
              <a:round/>
              <a:headEnd/>
              <a:tailEnd/>
            </a:ln>
          </p:spPr>
          <p:txBody>
            <a:bodyPr/>
            <a:lstStyle/>
            <a:p>
              <a:endParaRPr lang="en-US" dirty="0"/>
            </a:p>
          </p:txBody>
        </p:sp>
        <p:sp>
          <p:nvSpPr>
            <p:cNvPr id="14465" name="Freeform 129"/>
            <p:cNvSpPr>
              <a:spLocks/>
            </p:cNvSpPr>
            <p:nvPr/>
          </p:nvSpPr>
          <p:spPr bwMode="auto">
            <a:xfrm>
              <a:off x="4679" y="3180"/>
              <a:ext cx="13" cy="13"/>
            </a:xfrm>
            <a:custGeom>
              <a:avLst/>
              <a:gdLst/>
              <a:ahLst/>
              <a:cxnLst>
                <a:cxn ang="0">
                  <a:pos x="6" y="16"/>
                </a:cxn>
                <a:cxn ang="0">
                  <a:pos x="6" y="16"/>
                </a:cxn>
                <a:cxn ang="0">
                  <a:pos x="14" y="14"/>
                </a:cxn>
                <a:cxn ang="0">
                  <a:pos x="16" y="14"/>
                </a:cxn>
                <a:cxn ang="0">
                  <a:pos x="16" y="10"/>
                </a:cxn>
                <a:cxn ang="0">
                  <a:pos x="16" y="10"/>
                </a:cxn>
                <a:cxn ang="0">
                  <a:pos x="16" y="6"/>
                </a:cxn>
                <a:cxn ang="0">
                  <a:pos x="14" y="4"/>
                </a:cxn>
                <a:cxn ang="0">
                  <a:pos x="10" y="0"/>
                </a:cxn>
                <a:cxn ang="0">
                  <a:pos x="6" y="0"/>
                </a:cxn>
                <a:cxn ang="0">
                  <a:pos x="6" y="0"/>
                </a:cxn>
                <a:cxn ang="0">
                  <a:pos x="2" y="0"/>
                </a:cxn>
                <a:cxn ang="0">
                  <a:pos x="2" y="4"/>
                </a:cxn>
                <a:cxn ang="0">
                  <a:pos x="0" y="10"/>
                </a:cxn>
                <a:cxn ang="0">
                  <a:pos x="0" y="10"/>
                </a:cxn>
                <a:cxn ang="0">
                  <a:pos x="2" y="14"/>
                </a:cxn>
                <a:cxn ang="0">
                  <a:pos x="6" y="16"/>
                </a:cxn>
              </a:cxnLst>
              <a:rect l="0" t="0" r="r" b="b"/>
              <a:pathLst>
                <a:path w="16" h="16">
                  <a:moveTo>
                    <a:pt x="6" y="16"/>
                  </a:moveTo>
                  <a:lnTo>
                    <a:pt x="6" y="16"/>
                  </a:lnTo>
                  <a:lnTo>
                    <a:pt x="14" y="14"/>
                  </a:lnTo>
                  <a:lnTo>
                    <a:pt x="16" y="14"/>
                  </a:lnTo>
                  <a:lnTo>
                    <a:pt x="16" y="10"/>
                  </a:lnTo>
                  <a:lnTo>
                    <a:pt x="16" y="10"/>
                  </a:lnTo>
                  <a:lnTo>
                    <a:pt x="16" y="6"/>
                  </a:lnTo>
                  <a:lnTo>
                    <a:pt x="14" y="4"/>
                  </a:lnTo>
                  <a:lnTo>
                    <a:pt x="10" y="0"/>
                  </a:lnTo>
                  <a:lnTo>
                    <a:pt x="6" y="0"/>
                  </a:lnTo>
                  <a:lnTo>
                    <a:pt x="6" y="0"/>
                  </a:lnTo>
                  <a:lnTo>
                    <a:pt x="2" y="0"/>
                  </a:lnTo>
                  <a:lnTo>
                    <a:pt x="2" y="4"/>
                  </a:lnTo>
                  <a:lnTo>
                    <a:pt x="0" y="10"/>
                  </a:lnTo>
                  <a:lnTo>
                    <a:pt x="0" y="10"/>
                  </a:lnTo>
                  <a:lnTo>
                    <a:pt x="2" y="14"/>
                  </a:lnTo>
                  <a:lnTo>
                    <a:pt x="6" y="16"/>
                  </a:lnTo>
                </a:path>
              </a:pathLst>
            </a:custGeom>
            <a:noFill/>
            <a:ln w="0">
              <a:solidFill>
                <a:srgbClr val="25221E"/>
              </a:solidFill>
              <a:prstDash val="solid"/>
              <a:round/>
              <a:headEnd/>
              <a:tailEnd/>
            </a:ln>
          </p:spPr>
          <p:txBody>
            <a:bodyPr/>
            <a:lstStyle/>
            <a:p>
              <a:endParaRPr lang="en-US" dirty="0"/>
            </a:p>
          </p:txBody>
        </p:sp>
        <p:sp>
          <p:nvSpPr>
            <p:cNvPr id="14466" name="Freeform 130"/>
            <p:cNvSpPr>
              <a:spLocks/>
            </p:cNvSpPr>
            <p:nvPr/>
          </p:nvSpPr>
          <p:spPr bwMode="auto">
            <a:xfrm>
              <a:off x="2820" y="2734"/>
              <a:ext cx="50" cy="65"/>
            </a:xfrm>
            <a:custGeom>
              <a:avLst/>
              <a:gdLst/>
              <a:ahLst/>
              <a:cxnLst>
                <a:cxn ang="0">
                  <a:pos x="62" y="80"/>
                </a:cxn>
                <a:cxn ang="0">
                  <a:pos x="0" y="80"/>
                </a:cxn>
                <a:cxn ang="0">
                  <a:pos x="12" y="46"/>
                </a:cxn>
                <a:cxn ang="0">
                  <a:pos x="30" y="0"/>
                </a:cxn>
                <a:cxn ang="0">
                  <a:pos x="62" y="80"/>
                </a:cxn>
              </a:cxnLst>
              <a:rect l="0" t="0" r="r" b="b"/>
              <a:pathLst>
                <a:path w="62" h="80">
                  <a:moveTo>
                    <a:pt x="62" y="80"/>
                  </a:moveTo>
                  <a:lnTo>
                    <a:pt x="0" y="80"/>
                  </a:lnTo>
                  <a:lnTo>
                    <a:pt x="12" y="46"/>
                  </a:lnTo>
                  <a:lnTo>
                    <a:pt x="30" y="0"/>
                  </a:lnTo>
                  <a:lnTo>
                    <a:pt x="62" y="80"/>
                  </a:lnTo>
                  <a:close/>
                </a:path>
              </a:pathLst>
            </a:custGeom>
            <a:solidFill>
              <a:srgbClr val="25221E"/>
            </a:solidFill>
            <a:ln w="9525">
              <a:noFill/>
              <a:round/>
              <a:headEnd/>
              <a:tailEnd/>
            </a:ln>
          </p:spPr>
          <p:txBody>
            <a:bodyPr/>
            <a:lstStyle/>
            <a:p>
              <a:endParaRPr lang="en-US" dirty="0"/>
            </a:p>
          </p:txBody>
        </p:sp>
        <p:sp>
          <p:nvSpPr>
            <p:cNvPr id="14467" name="Freeform 131"/>
            <p:cNvSpPr>
              <a:spLocks/>
            </p:cNvSpPr>
            <p:nvPr/>
          </p:nvSpPr>
          <p:spPr bwMode="auto">
            <a:xfrm>
              <a:off x="2820" y="3575"/>
              <a:ext cx="50" cy="64"/>
            </a:xfrm>
            <a:custGeom>
              <a:avLst/>
              <a:gdLst/>
              <a:ahLst/>
              <a:cxnLst>
                <a:cxn ang="0">
                  <a:pos x="0" y="0"/>
                </a:cxn>
                <a:cxn ang="0">
                  <a:pos x="62" y="0"/>
                </a:cxn>
                <a:cxn ang="0">
                  <a:pos x="48" y="34"/>
                </a:cxn>
                <a:cxn ang="0">
                  <a:pos x="32" y="80"/>
                </a:cxn>
                <a:cxn ang="0">
                  <a:pos x="0" y="0"/>
                </a:cxn>
              </a:cxnLst>
              <a:rect l="0" t="0" r="r" b="b"/>
              <a:pathLst>
                <a:path w="62" h="80">
                  <a:moveTo>
                    <a:pt x="0" y="0"/>
                  </a:moveTo>
                  <a:lnTo>
                    <a:pt x="62" y="0"/>
                  </a:lnTo>
                  <a:lnTo>
                    <a:pt x="48" y="34"/>
                  </a:lnTo>
                  <a:lnTo>
                    <a:pt x="32" y="80"/>
                  </a:lnTo>
                  <a:lnTo>
                    <a:pt x="0" y="0"/>
                  </a:lnTo>
                  <a:close/>
                </a:path>
              </a:pathLst>
            </a:custGeom>
            <a:solidFill>
              <a:srgbClr val="25221E"/>
            </a:solidFill>
            <a:ln w="9525">
              <a:noFill/>
              <a:round/>
              <a:headEnd/>
              <a:tailEnd/>
            </a:ln>
          </p:spPr>
          <p:txBody>
            <a:bodyPr/>
            <a:lstStyle/>
            <a:p>
              <a:endParaRPr lang="en-US" dirty="0"/>
            </a:p>
          </p:txBody>
        </p:sp>
        <p:sp>
          <p:nvSpPr>
            <p:cNvPr id="14468" name="Freeform 132"/>
            <p:cNvSpPr>
              <a:spLocks/>
            </p:cNvSpPr>
            <p:nvPr/>
          </p:nvSpPr>
          <p:spPr bwMode="auto">
            <a:xfrm>
              <a:off x="3477" y="3382"/>
              <a:ext cx="65" cy="50"/>
            </a:xfrm>
            <a:custGeom>
              <a:avLst/>
              <a:gdLst/>
              <a:ahLst/>
              <a:cxnLst>
                <a:cxn ang="0">
                  <a:pos x="0" y="62"/>
                </a:cxn>
                <a:cxn ang="0">
                  <a:pos x="0" y="0"/>
                </a:cxn>
                <a:cxn ang="0">
                  <a:pos x="36" y="12"/>
                </a:cxn>
                <a:cxn ang="0">
                  <a:pos x="80" y="30"/>
                </a:cxn>
                <a:cxn ang="0">
                  <a:pos x="0" y="62"/>
                </a:cxn>
              </a:cxnLst>
              <a:rect l="0" t="0" r="r" b="b"/>
              <a:pathLst>
                <a:path w="80" h="62">
                  <a:moveTo>
                    <a:pt x="0" y="62"/>
                  </a:moveTo>
                  <a:lnTo>
                    <a:pt x="0" y="0"/>
                  </a:lnTo>
                  <a:lnTo>
                    <a:pt x="36" y="12"/>
                  </a:lnTo>
                  <a:lnTo>
                    <a:pt x="80" y="30"/>
                  </a:lnTo>
                  <a:lnTo>
                    <a:pt x="0" y="62"/>
                  </a:lnTo>
                  <a:close/>
                </a:path>
              </a:pathLst>
            </a:custGeom>
            <a:solidFill>
              <a:srgbClr val="25221E"/>
            </a:solidFill>
            <a:ln w="9525">
              <a:noFill/>
              <a:round/>
              <a:headEnd/>
              <a:tailEnd/>
            </a:ln>
          </p:spPr>
          <p:txBody>
            <a:bodyPr/>
            <a:lstStyle/>
            <a:p>
              <a:endParaRPr lang="en-US" dirty="0"/>
            </a:p>
          </p:txBody>
        </p:sp>
      </p:grpSp>
      <p:sp>
        <p:nvSpPr>
          <p:cNvPr id="14469" name="Text Box 133"/>
          <p:cNvSpPr txBox="1">
            <a:spLocks noChangeArrowheads="1"/>
          </p:cNvSpPr>
          <p:nvPr/>
        </p:nvSpPr>
        <p:spPr bwMode="auto">
          <a:xfrm>
            <a:off x="3949700" y="4581525"/>
            <a:ext cx="647700" cy="366713"/>
          </a:xfrm>
          <a:prstGeom prst="rect">
            <a:avLst/>
          </a:prstGeom>
          <a:noFill/>
          <a:ln w="9525">
            <a:noFill/>
            <a:miter lim="800000"/>
            <a:headEnd/>
            <a:tailEnd/>
          </a:ln>
          <a:effectLst/>
        </p:spPr>
        <p:txBody>
          <a:bodyPr>
            <a:spAutoFit/>
          </a:bodyPr>
          <a:lstStyle/>
          <a:p>
            <a:pPr algn="l"/>
            <a:r>
              <a:rPr lang="en-US" sz="1800" dirty="0"/>
              <a:t>D</a:t>
            </a:r>
            <a:endParaRPr lang="en-US" sz="1800" baseline="-25000" dirty="0"/>
          </a:p>
        </p:txBody>
      </p:sp>
      <p:sp>
        <p:nvSpPr>
          <p:cNvPr id="14470" name="Text Box 134"/>
          <p:cNvSpPr txBox="1">
            <a:spLocks noChangeArrowheads="1"/>
          </p:cNvSpPr>
          <p:nvPr/>
        </p:nvSpPr>
        <p:spPr bwMode="auto">
          <a:xfrm>
            <a:off x="4356100" y="5294313"/>
            <a:ext cx="647700" cy="366712"/>
          </a:xfrm>
          <a:prstGeom prst="rect">
            <a:avLst/>
          </a:prstGeom>
          <a:noFill/>
          <a:ln w="9525">
            <a:noFill/>
            <a:miter lim="800000"/>
            <a:headEnd/>
            <a:tailEnd/>
          </a:ln>
          <a:effectLst/>
        </p:spPr>
        <p:txBody>
          <a:bodyPr>
            <a:spAutoFit/>
          </a:bodyPr>
          <a:lstStyle/>
          <a:p>
            <a:pPr algn="l"/>
            <a:r>
              <a:rPr lang="en-US" sz="1800" dirty="0"/>
              <a:t>U</a:t>
            </a:r>
            <a:r>
              <a:rPr lang="en-US" sz="1800" baseline="-25000" dirty="0"/>
              <a:t>CJ </a:t>
            </a:r>
          </a:p>
        </p:txBody>
      </p:sp>
      <p:sp>
        <p:nvSpPr>
          <p:cNvPr id="14471" name="Text Box 135"/>
          <p:cNvSpPr txBox="1">
            <a:spLocks noChangeArrowheads="1"/>
          </p:cNvSpPr>
          <p:nvPr/>
        </p:nvSpPr>
        <p:spPr bwMode="auto">
          <a:xfrm>
            <a:off x="4572000" y="4365625"/>
            <a:ext cx="647700" cy="366713"/>
          </a:xfrm>
          <a:prstGeom prst="rect">
            <a:avLst/>
          </a:prstGeom>
          <a:noFill/>
          <a:ln w="9525">
            <a:noFill/>
            <a:miter lim="800000"/>
            <a:headEnd/>
            <a:tailEnd/>
          </a:ln>
          <a:effectLst/>
        </p:spPr>
        <p:txBody>
          <a:bodyPr>
            <a:spAutoFit/>
          </a:bodyPr>
          <a:lstStyle/>
          <a:p>
            <a:pPr algn="l"/>
            <a:r>
              <a:rPr lang="en-US" sz="1800" dirty="0"/>
              <a:t>t</a:t>
            </a:r>
            <a:r>
              <a:rPr lang="en-US" sz="1800" baseline="-25000" dirty="0"/>
              <a:t>1</a:t>
            </a:r>
          </a:p>
        </p:txBody>
      </p:sp>
      <p:sp>
        <p:nvSpPr>
          <p:cNvPr id="14472" name="Text Box 136"/>
          <p:cNvSpPr txBox="1">
            <a:spLocks noChangeArrowheads="1"/>
          </p:cNvSpPr>
          <p:nvPr/>
        </p:nvSpPr>
        <p:spPr bwMode="auto">
          <a:xfrm>
            <a:off x="5792788" y="4103688"/>
            <a:ext cx="647700" cy="366712"/>
          </a:xfrm>
          <a:prstGeom prst="rect">
            <a:avLst/>
          </a:prstGeom>
          <a:noFill/>
          <a:ln w="9525">
            <a:noFill/>
            <a:miter lim="800000"/>
            <a:headEnd/>
            <a:tailEnd/>
          </a:ln>
          <a:effectLst/>
        </p:spPr>
        <p:txBody>
          <a:bodyPr>
            <a:spAutoFit/>
          </a:bodyPr>
          <a:lstStyle/>
          <a:p>
            <a:pPr algn="l"/>
            <a:r>
              <a:rPr lang="en-US" sz="1800" dirty="0"/>
              <a:t>t</a:t>
            </a:r>
            <a:r>
              <a:rPr lang="en-US" sz="1800" baseline="-25000" dirty="0"/>
              <a:t>3</a:t>
            </a:r>
          </a:p>
        </p:txBody>
      </p:sp>
      <p:sp>
        <p:nvSpPr>
          <p:cNvPr id="14473" name="Text Box 137"/>
          <p:cNvSpPr txBox="1">
            <a:spLocks noChangeArrowheads="1"/>
          </p:cNvSpPr>
          <p:nvPr/>
        </p:nvSpPr>
        <p:spPr bwMode="auto">
          <a:xfrm>
            <a:off x="6084888" y="3933825"/>
            <a:ext cx="647700" cy="366713"/>
          </a:xfrm>
          <a:prstGeom prst="rect">
            <a:avLst/>
          </a:prstGeom>
          <a:noFill/>
          <a:ln w="9525">
            <a:noFill/>
            <a:miter lim="800000"/>
            <a:headEnd/>
            <a:tailEnd/>
          </a:ln>
          <a:effectLst/>
        </p:spPr>
        <p:txBody>
          <a:bodyPr>
            <a:spAutoFit/>
          </a:bodyPr>
          <a:lstStyle/>
          <a:p>
            <a:pPr algn="l"/>
            <a:r>
              <a:rPr lang="en-US" sz="1800" dirty="0"/>
              <a:t>t</a:t>
            </a:r>
            <a:r>
              <a:rPr lang="en-US" sz="1800" baseline="-25000" dirty="0"/>
              <a:t>4</a:t>
            </a:r>
          </a:p>
        </p:txBody>
      </p:sp>
      <p:sp>
        <p:nvSpPr>
          <p:cNvPr id="14474" name="Text Box 138"/>
          <p:cNvSpPr txBox="1">
            <a:spLocks noChangeArrowheads="1"/>
          </p:cNvSpPr>
          <p:nvPr/>
        </p:nvSpPr>
        <p:spPr bwMode="auto">
          <a:xfrm>
            <a:off x="5395913" y="4365625"/>
            <a:ext cx="647700" cy="366713"/>
          </a:xfrm>
          <a:prstGeom prst="rect">
            <a:avLst/>
          </a:prstGeom>
          <a:noFill/>
          <a:ln w="9525">
            <a:noFill/>
            <a:miter lim="800000"/>
            <a:headEnd/>
            <a:tailEnd/>
          </a:ln>
          <a:effectLst/>
        </p:spPr>
        <p:txBody>
          <a:bodyPr>
            <a:spAutoFit/>
          </a:bodyPr>
          <a:lstStyle/>
          <a:p>
            <a:pPr algn="l"/>
            <a:r>
              <a:rPr lang="en-US" sz="1800" dirty="0"/>
              <a:t>t</a:t>
            </a:r>
            <a:r>
              <a:rPr lang="en-US" sz="1800" baseline="-25000" dirty="0"/>
              <a:t>2</a:t>
            </a:r>
          </a:p>
        </p:txBody>
      </p:sp>
      <p:sp>
        <p:nvSpPr>
          <p:cNvPr id="14475" name="Text Box 139"/>
          <p:cNvSpPr txBox="1">
            <a:spLocks noChangeArrowheads="1"/>
          </p:cNvSpPr>
          <p:nvPr/>
        </p:nvSpPr>
        <p:spPr bwMode="auto">
          <a:xfrm>
            <a:off x="5867400" y="3716338"/>
            <a:ext cx="2159000" cy="825500"/>
          </a:xfrm>
          <a:prstGeom prst="rect">
            <a:avLst/>
          </a:prstGeom>
          <a:noFill/>
          <a:ln w="9525">
            <a:noFill/>
            <a:miter lim="800000"/>
            <a:headEnd/>
            <a:tailEnd/>
          </a:ln>
          <a:effectLst/>
        </p:spPr>
        <p:txBody>
          <a:bodyPr>
            <a:spAutoFit/>
          </a:bodyPr>
          <a:lstStyle/>
          <a:p>
            <a:r>
              <a:rPr lang="de-DE" sz="1600"/>
              <a:t>accoustic corner</a:t>
            </a:r>
          </a:p>
          <a:p>
            <a:r>
              <a:rPr lang="de-DE" sz="1600"/>
              <a:t>disturbance</a:t>
            </a:r>
          </a:p>
          <a:p>
            <a:r>
              <a:rPr lang="de-DE" sz="1600"/>
              <a:t>signal</a:t>
            </a:r>
            <a:endParaRPr lang="en-US" sz="1600" baseline="-25000" dirty="0"/>
          </a:p>
        </p:txBody>
      </p:sp>
      <p:sp>
        <p:nvSpPr>
          <p:cNvPr id="14476" name="Line 140"/>
          <p:cNvSpPr>
            <a:spLocks noChangeShapeType="1"/>
          </p:cNvSpPr>
          <p:nvPr/>
        </p:nvSpPr>
        <p:spPr bwMode="auto">
          <a:xfrm flipV="1">
            <a:off x="6445250" y="4221163"/>
            <a:ext cx="863600" cy="576262"/>
          </a:xfrm>
          <a:prstGeom prst="line">
            <a:avLst/>
          </a:prstGeom>
          <a:noFill/>
          <a:ln w="0">
            <a:solidFill>
              <a:schemeClr val="tx1"/>
            </a:solidFill>
            <a:round/>
            <a:headEnd/>
            <a:tailEnd/>
          </a:ln>
          <a:effectLst/>
        </p:spPr>
        <p:txBody>
          <a:bodyPr anchor="ctr"/>
          <a:lstStyle/>
          <a:p>
            <a:endParaRPr lang="en-US" dirty="0"/>
          </a:p>
        </p:txBody>
      </p:sp>
      <p:sp>
        <p:nvSpPr>
          <p:cNvPr id="14477" name="Text Box 141"/>
          <p:cNvSpPr txBox="1">
            <a:spLocks noChangeArrowheads="1"/>
          </p:cNvSpPr>
          <p:nvPr/>
        </p:nvSpPr>
        <p:spPr bwMode="auto">
          <a:xfrm>
            <a:off x="6661150" y="5445125"/>
            <a:ext cx="1296988" cy="581025"/>
          </a:xfrm>
          <a:prstGeom prst="rect">
            <a:avLst/>
          </a:prstGeom>
          <a:noFill/>
          <a:ln w="9525">
            <a:noFill/>
            <a:miter lim="800000"/>
            <a:headEnd/>
            <a:tailEnd/>
          </a:ln>
          <a:effectLst/>
        </p:spPr>
        <p:txBody>
          <a:bodyPr>
            <a:spAutoFit/>
          </a:bodyPr>
          <a:lstStyle/>
          <a:p>
            <a:pPr algn="l"/>
            <a:r>
              <a:rPr lang="de-DE" sz="1600"/>
              <a:t>diffracting</a:t>
            </a:r>
          </a:p>
          <a:p>
            <a:pPr algn="l"/>
            <a:r>
              <a:rPr lang="de-DE" sz="1600"/>
              <a:t>shock</a:t>
            </a:r>
            <a:endParaRPr lang="en-US" sz="1600" baseline="-25000" dirty="0"/>
          </a:p>
        </p:txBody>
      </p:sp>
      <p:sp>
        <p:nvSpPr>
          <p:cNvPr id="14478" name="Rectangle 142"/>
          <p:cNvSpPr>
            <a:spLocks noChangeArrowheads="1"/>
          </p:cNvSpPr>
          <p:nvPr/>
        </p:nvSpPr>
        <p:spPr bwMode="auto">
          <a:xfrm>
            <a:off x="5724525" y="2276475"/>
            <a:ext cx="287338" cy="288925"/>
          </a:xfrm>
          <a:prstGeom prst="rect">
            <a:avLst/>
          </a:prstGeom>
          <a:noFill/>
          <a:ln w="9525" algn="ctr">
            <a:solidFill>
              <a:srgbClr val="3200E8"/>
            </a:solidFill>
            <a:miter lim="800000"/>
            <a:headEnd/>
            <a:tailEnd/>
          </a:ln>
          <a:effectLst/>
        </p:spPr>
        <p:txBody>
          <a:bodyPr wrap="none" anchor="ctr"/>
          <a:lstStyle/>
          <a:p>
            <a:endParaRPr lang="en-US" dirty="0"/>
          </a:p>
        </p:txBody>
      </p:sp>
      <p:sp>
        <p:nvSpPr>
          <p:cNvPr id="14479" name="Line 143"/>
          <p:cNvSpPr>
            <a:spLocks noChangeShapeType="1"/>
          </p:cNvSpPr>
          <p:nvPr/>
        </p:nvSpPr>
        <p:spPr bwMode="auto">
          <a:xfrm flipH="1">
            <a:off x="3924300" y="2565400"/>
            <a:ext cx="1800225" cy="1150938"/>
          </a:xfrm>
          <a:prstGeom prst="line">
            <a:avLst/>
          </a:prstGeom>
          <a:noFill/>
          <a:ln w="9525">
            <a:solidFill>
              <a:srgbClr val="3200E8"/>
            </a:solidFill>
            <a:round/>
            <a:headEnd/>
            <a:tailEnd/>
          </a:ln>
          <a:effectLst/>
        </p:spPr>
        <p:txBody>
          <a:bodyPr anchor="ctr"/>
          <a:lstStyle/>
          <a:p>
            <a:endParaRPr lang="en-US" dirty="0"/>
          </a:p>
        </p:txBody>
      </p:sp>
      <p:sp>
        <p:nvSpPr>
          <p:cNvPr id="14480" name="Line 144"/>
          <p:cNvSpPr>
            <a:spLocks noChangeShapeType="1"/>
          </p:cNvSpPr>
          <p:nvPr/>
        </p:nvSpPr>
        <p:spPr bwMode="auto">
          <a:xfrm>
            <a:off x="6011863" y="2565400"/>
            <a:ext cx="2016125" cy="1150938"/>
          </a:xfrm>
          <a:prstGeom prst="line">
            <a:avLst/>
          </a:prstGeom>
          <a:noFill/>
          <a:ln w="9525">
            <a:solidFill>
              <a:srgbClr val="3200E8"/>
            </a:solidFill>
            <a:round/>
            <a:headEnd/>
            <a:tailEnd/>
          </a:ln>
          <a:effectLst/>
        </p:spPr>
        <p:txBody>
          <a:bodyPr anchor="ctr"/>
          <a:lstStyle/>
          <a:p>
            <a:endParaRPr lang="en-US" dirty="0"/>
          </a:p>
        </p:txBody>
      </p:sp>
      <p:sp>
        <p:nvSpPr>
          <p:cNvPr id="14481" name="Rectangle 145"/>
          <p:cNvSpPr>
            <a:spLocks noChangeArrowheads="1"/>
          </p:cNvSpPr>
          <p:nvPr/>
        </p:nvSpPr>
        <p:spPr bwMode="auto">
          <a:xfrm>
            <a:off x="3924300" y="3716338"/>
            <a:ext cx="4103688" cy="2736850"/>
          </a:xfrm>
          <a:prstGeom prst="rect">
            <a:avLst/>
          </a:prstGeom>
          <a:noFill/>
          <a:ln w="9525" algn="ctr">
            <a:solidFill>
              <a:srgbClr val="3200E8"/>
            </a:solidFill>
            <a:miter lim="800000"/>
            <a:headEnd/>
            <a:tailEnd/>
          </a:ln>
          <a:effectLst/>
        </p:spPr>
        <p:txBody>
          <a:bodyPr wrap="none" anchor="ctr"/>
          <a:lstStyle/>
          <a:p>
            <a:endParaRPr lang="en-US" dirty="0"/>
          </a:p>
        </p:txBody>
      </p:sp>
      <p:sp>
        <p:nvSpPr>
          <p:cNvPr id="14483" name="Text Box 147"/>
          <p:cNvSpPr txBox="1">
            <a:spLocks noChangeArrowheads="1"/>
          </p:cNvSpPr>
          <p:nvPr/>
        </p:nvSpPr>
        <p:spPr bwMode="auto">
          <a:xfrm>
            <a:off x="5827713" y="1652588"/>
            <a:ext cx="431800" cy="336550"/>
          </a:xfrm>
          <a:prstGeom prst="rect">
            <a:avLst/>
          </a:prstGeom>
          <a:noFill/>
          <a:ln w="9525">
            <a:noFill/>
            <a:miter lim="800000"/>
            <a:headEnd/>
            <a:tailEnd/>
          </a:ln>
          <a:effectLst/>
        </p:spPr>
        <p:txBody>
          <a:bodyPr wrap="none">
            <a:spAutoFit/>
          </a:bodyPr>
          <a:lstStyle/>
          <a:p>
            <a:r>
              <a:rPr lang="en-IE" sz="1600" b="1" dirty="0">
                <a:solidFill>
                  <a:srgbClr val="FF0000"/>
                </a:solidFill>
              </a:rPr>
              <a:t>P4</a:t>
            </a:r>
            <a:endParaRPr lang="en-US" sz="1600" b="1" dirty="0">
              <a:solidFill>
                <a:srgbClr val="FF0000"/>
              </a:solidFill>
            </a:endParaRPr>
          </a:p>
        </p:txBody>
      </p:sp>
      <p:sp>
        <p:nvSpPr>
          <p:cNvPr id="14484" name="Text Box 148"/>
          <p:cNvSpPr txBox="1">
            <a:spLocks noChangeArrowheads="1"/>
          </p:cNvSpPr>
          <p:nvPr/>
        </p:nvSpPr>
        <p:spPr bwMode="auto">
          <a:xfrm>
            <a:off x="2516188" y="2012950"/>
            <a:ext cx="431800" cy="336550"/>
          </a:xfrm>
          <a:prstGeom prst="rect">
            <a:avLst/>
          </a:prstGeom>
          <a:noFill/>
          <a:ln w="9525">
            <a:noFill/>
            <a:miter lim="800000"/>
            <a:headEnd/>
            <a:tailEnd/>
          </a:ln>
          <a:effectLst/>
        </p:spPr>
        <p:txBody>
          <a:bodyPr wrap="none">
            <a:spAutoFit/>
          </a:bodyPr>
          <a:lstStyle/>
          <a:p>
            <a:r>
              <a:rPr lang="en-IE" sz="1600" b="1" dirty="0">
                <a:solidFill>
                  <a:srgbClr val="FF0000"/>
                </a:solidFill>
              </a:rPr>
              <a:t>P1</a:t>
            </a:r>
            <a:endParaRPr lang="en-US" sz="1600" b="1" dirty="0">
              <a:solidFill>
                <a:srgbClr val="FF0000"/>
              </a:solidFill>
            </a:endParaRPr>
          </a:p>
        </p:txBody>
      </p:sp>
      <p:sp>
        <p:nvSpPr>
          <p:cNvPr id="14485" name="Text Box 149"/>
          <p:cNvSpPr txBox="1">
            <a:spLocks noChangeArrowheads="1"/>
          </p:cNvSpPr>
          <p:nvPr/>
        </p:nvSpPr>
        <p:spPr bwMode="auto">
          <a:xfrm>
            <a:off x="3708400" y="2012950"/>
            <a:ext cx="431800" cy="336550"/>
          </a:xfrm>
          <a:prstGeom prst="rect">
            <a:avLst/>
          </a:prstGeom>
          <a:noFill/>
          <a:ln w="9525">
            <a:noFill/>
            <a:miter lim="800000"/>
            <a:headEnd/>
            <a:tailEnd/>
          </a:ln>
          <a:effectLst/>
        </p:spPr>
        <p:txBody>
          <a:bodyPr wrap="none">
            <a:spAutoFit/>
          </a:bodyPr>
          <a:lstStyle/>
          <a:p>
            <a:r>
              <a:rPr lang="en-IE" sz="1600" b="1" dirty="0">
                <a:solidFill>
                  <a:srgbClr val="FF0000"/>
                </a:solidFill>
              </a:rPr>
              <a:t>P2</a:t>
            </a:r>
            <a:endParaRPr lang="en-US" sz="1600" b="1" dirty="0">
              <a:solidFill>
                <a:srgbClr val="FF0000"/>
              </a:solidFill>
            </a:endParaRPr>
          </a:p>
        </p:txBody>
      </p:sp>
      <p:sp>
        <p:nvSpPr>
          <p:cNvPr id="14486" name="Text Box 150"/>
          <p:cNvSpPr txBox="1">
            <a:spLocks noChangeArrowheads="1"/>
          </p:cNvSpPr>
          <p:nvPr/>
        </p:nvSpPr>
        <p:spPr bwMode="auto">
          <a:xfrm>
            <a:off x="4572000" y="2012950"/>
            <a:ext cx="431800" cy="336550"/>
          </a:xfrm>
          <a:prstGeom prst="rect">
            <a:avLst/>
          </a:prstGeom>
          <a:noFill/>
          <a:ln w="9525">
            <a:noFill/>
            <a:miter lim="800000"/>
            <a:headEnd/>
            <a:tailEnd/>
          </a:ln>
          <a:effectLst/>
        </p:spPr>
        <p:txBody>
          <a:bodyPr wrap="none">
            <a:spAutoFit/>
          </a:bodyPr>
          <a:lstStyle/>
          <a:p>
            <a:r>
              <a:rPr lang="en-IE" sz="1600" b="1" dirty="0">
                <a:solidFill>
                  <a:srgbClr val="FF0000"/>
                </a:solidFill>
              </a:rPr>
              <a:t>P3</a:t>
            </a:r>
            <a:endParaRPr lang="en-US" sz="1600" b="1" dirty="0">
              <a:solidFill>
                <a:srgbClr val="FF0000"/>
              </a:solidFill>
            </a:endParaRPr>
          </a:p>
        </p:txBody>
      </p:sp>
      <p:sp>
        <p:nvSpPr>
          <p:cNvPr id="14487" name="Text Box 151"/>
          <p:cNvSpPr txBox="1">
            <a:spLocks noChangeArrowheads="1"/>
          </p:cNvSpPr>
          <p:nvPr/>
        </p:nvSpPr>
        <p:spPr bwMode="auto">
          <a:xfrm>
            <a:off x="6659563" y="1652588"/>
            <a:ext cx="431800" cy="336550"/>
          </a:xfrm>
          <a:prstGeom prst="rect">
            <a:avLst/>
          </a:prstGeom>
          <a:noFill/>
          <a:ln w="9525">
            <a:noFill/>
            <a:miter lim="800000"/>
            <a:headEnd/>
            <a:tailEnd/>
          </a:ln>
          <a:effectLst/>
        </p:spPr>
        <p:txBody>
          <a:bodyPr wrap="none">
            <a:spAutoFit/>
          </a:bodyPr>
          <a:lstStyle/>
          <a:p>
            <a:r>
              <a:rPr lang="en-IE" sz="1600" b="1" dirty="0">
                <a:solidFill>
                  <a:srgbClr val="FF0000"/>
                </a:solidFill>
              </a:rPr>
              <a:t>P5</a:t>
            </a:r>
            <a:endParaRPr lang="en-US" sz="1600" b="1" dirty="0">
              <a:solidFill>
                <a:srgbClr val="FF0000"/>
              </a:solidFill>
            </a:endParaRPr>
          </a:p>
        </p:txBody>
      </p:sp>
      <p:sp>
        <p:nvSpPr>
          <p:cNvPr id="14488" name="Text Box 152"/>
          <p:cNvSpPr txBox="1">
            <a:spLocks noChangeArrowheads="1"/>
          </p:cNvSpPr>
          <p:nvPr/>
        </p:nvSpPr>
        <p:spPr bwMode="auto">
          <a:xfrm>
            <a:off x="7092950" y="1652588"/>
            <a:ext cx="431800" cy="336550"/>
          </a:xfrm>
          <a:prstGeom prst="rect">
            <a:avLst/>
          </a:prstGeom>
          <a:noFill/>
          <a:ln w="9525">
            <a:noFill/>
            <a:miter lim="800000"/>
            <a:headEnd/>
            <a:tailEnd/>
          </a:ln>
          <a:effectLst/>
        </p:spPr>
        <p:txBody>
          <a:bodyPr wrap="none">
            <a:spAutoFit/>
          </a:bodyPr>
          <a:lstStyle/>
          <a:p>
            <a:r>
              <a:rPr lang="en-IE" sz="1600" b="1" dirty="0">
                <a:solidFill>
                  <a:srgbClr val="FF0000"/>
                </a:solidFill>
              </a:rPr>
              <a:t>P6</a:t>
            </a:r>
            <a:endParaRPr lang="en-US" sz="1600" b="1" dirty="0">
              <a:solidFill>
                <a:srgbClr val="FF0000"/>
              </a:solidFill>
            </a:endParaRPr>
          </a:p>
        </p:txBody>
      </p:sp>
      <p:sp>
        <p:nvSpPr>
          <p:cNvPr id="152" name="TextBox 151"/>
          <p:cNvSpPr txBox="1"/>
          <p:nvPr/>
        </p:nvSpPr>
        <p:spPr>
          <a:xfrm>
            <a:off x="888999" y="5452533"/>
            <a:ext cx="3005951" cy="369332"/>
          </a:xfrm>
          <a:prstGeom prst="rect">
            <a:avLst/>
          </a:prstGeom>
          <a:noFill/>
        </p:spPr>
        <p:txBody>
          <a:bodyPr wrap="none" rtlCol="0">
            <a:spAutoFit/>
          </a:bodyPr>
          <a:lstStyle/>
          <a:p>
            <a:r>
              <a:rPr lang="en-US" dirty="0"/>
              <a:t>Schultz 2000, Pintgen 2004</a:t>
            </a:r>
          </a:p>
        </p:txBody>
      </p:sp>
      <p:sp>
        <p:nvSpPr>
          <p:cNvPr id="3" name="Date Placeholder 2">
            <a:extLst>
              <a:ext uri="{FF2B5EF4-FFF2-40B4-BE49-F238E27FC236}">
                <a16:creationId xmlns:a16="http://schemas.microsoft.com/office/drawing/2014/main" id="{E18FE430-0F72-8BB5-1495-C9A736CD8786}"/>
              </a:ext>
            </a:extLst>
          </p:cNvPr>
          <p:cNvSpPr>
            <a:spLocks noGrp="1"/>
          </p:cNvSpPr>
          <p:nvPr>
            <p:ph type="dt" sz="half" idx="10"/>
          </p:nvPr>
        </p:nvSpPr>
        <p:spPr>
          <a:xfrm>
            <a:off x="596625" y="6200253"/>
            <a:ext cx="2133600" cy="476250"/>
          </a:xfrm>
        </p:spPr>
        <p:txBody>
          <a:bodyPr/>
          <a:lstStyle/>
          <a:p>
            <a:pPr>
              <a:defRPr/>
            </a:pPr>
            <a:r>
              <a:rPr lang="en-US" altLang="en-US"/>
              <a:t>10/4/2023</a:t>
            </a:r>
            <a:endParaRPr lang="en-US"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ChangeAspect="1" noChangeArrowheads="1"/>
          </p:cNvPicPr>
          <p:nvPr/>
        </p:nvPicPr>
        <p:blipFill>
          <a:blip r:embed="rId2" cstate="print"/>
          <a:srcRect/>
          <a:stretch>
            <a:fillRect/>
          </a:stretch>
        </p:blipFill>
        <p:spPr bwMode="auto">
          <a:xfrm>
            <a:off x="4068046" y="762000"/>
            <a:ext cx="5075954" cy="3957637"/>
          </a:xfrm>
          <a:prstGeom prst="rect">
            <a:avLst/>
          </a:prstGeom>
          <a:noFill/>
          <a:ln w="9525">
            <a:noFill/>
            <a:miter lim="800000"/>
            <a:headEnd/>
            <a:tailEnd/>
          </a:ln>
        </p:spPr>
      </p:pic>
      <p:sp>
        <p:nvSpPr>
          <p:cNvPr id="23" name="Slide Number Placeholder 5"/>
          <p:cNvSpPr>
            <a:spLocks noGrp="1"/>
          </p:cNvSpPr>
          <p:nvPr>
            <p:ph type="sldNum" sz="quarter" idx="12"/>
          </p:nvPr>
        </p:nvSpPr>
        <p:spPr/>
        <p:txBody>
          <a:bodyPr/>
          <a:lstStyle/>
          <a:p>
            <a:fld id="{7D73DA01-1FD7-4ED8-BDF6-1C4B7D45538E}" type="slidenum">
              <a:rPr lang="en-US"/>
              <a:pPr/>
              <a:t>46</a:t>
            </a:fld>
            <a:endParaRPr lang="en-US" dirty="0"/>
          </a:p>
        </p:txBody>
      </p:sp>
      <p:sp>
        <p:nvSpPr>
          <p:cNvPr id="118786" name="Rectangle 2"/>
          <p:cNvSpPr>
            <a:spLocks noGrp="1" noChangeArrowheads="1"/>
          </p:cNvSpPr>
          <p:nvPr>
            <p:ph type="title"/>
          </p:nvPr>
        </p:nvSpPr>
        <p:spPr>
          <a:xfrm>
            <a:off x="457200" y="0"/>
            <a:ext cx="8229600" cy="715962"/>
          </a:xfrm>
          <a:ln/>
        </p:spPr>
        <p:txBody>
          <a:bodyPr>
            <a:normAutofit fontScale="90000"/>
          </a:bodyPr>
          <a:lstStyle/>
          <a:p>
            <a:r>
              <a:rPr lang="en-US" dirty="0"/>
              <a:t>Skews construction, Shock Waves</a:t>
            </a:r>
          </a:p>
        </p:txBody>
      </p:sp>
      <p:pic>
        <p:nvPicPr>
          <p:cNvPr id="118788" name="Picture 4"/>
          <p:cNvPicPr>
            <a:picLocks noChangeAspect="1" noChangeArrowheads="1"/>
          </p:cNvPicPr>
          <p:nvPr/>
        </p:nvPicPr>
        <p:blipFill>
          <a:blip r:embed="rId3" cstate="print"/>
          <a:srcRect/>
          <a:stretch>
            <a:fillRect/>
          </a:stretch>
        </p:blipFill>
        <p:spPr bwMode="auto">
          <a:xfrm>
            <a:off x="685800" y="1295400"/>
            <a:ext cx="5181600" cy="3223228"/>
          </a:xfrm>
          <a:prstGeom prst="rect">
            <a:avLst/>
          </a:prstGeom>
          <a:noFill/>
          <a:ln w="9525">
            <a:noFill/>
            <a:miter lim="800000"/>
            <a:headEnd/>
            <a:tailEnd/>
          </a:ln>
          <a:effectLst/>
        </p:spPr>
      </p:pic>
      <p:pic>
        <p:nvPicPr>
          <p:cNvPr id="118789" name="Picture 5"/>
          <p:cNvPicPr>
            <a:picLocks noChangeAspect="1" noChangeArrowheads="1"/>
          </p:cNvPicPr>
          <p:nvPr/>
        </p:nvPicPr>
        <p:blipFill>
          <a:blip r:embed="rId4" cstate="print"/>
          <a:srcRect/>
          <a:stretch>
            <a:fillRect/>
          </a:stretch>
        </p:blipFill>
        <p:spPr bwMode="auto">
          <a:xfrm>
            <a:off x="609600" y="5029200"/>
            <a:ext cx="5052018" cy="914400"/>
          </a:xfrm>
          <a:prstGeom prst="rect">
            <a:avLst/>
          </a:prstGeom>
          <a:noFill/>
          <a:ln w="9525">
            <a:noFill/>
            <a:miter lim="800000"/>
            <a:headEnd/>
            <a:tailEnd/>
          </a:ln>
          <a:effectLst/>
        </p:spPr>
      </p:pic>
      <p:sp>
        <p:nvSpPr>
          <p:cNvPr id="118791" name="Text Box 7"/>
          <p:cNvSpPr txBox="1">
            <a:spLocks noChangeArrowheads="1"/>
          </p:cNvSpPr>
          <p:nvPr/>
        </p:nvSpPr>
        <p:spPr bwMode="auto">
          <a:xfrm>
            <a:off x="2874963" y="2917825"/>
            <a:ext cx="328612" cy="366713"/>
          </a:xfrm>
          <a:prstGeom prst="rect">
            <a:avLst/>
          </a:prstGeom>
          <a:noFill/>
          <a:ln w="9525">
            <a:noFill/>
            <a:miter lim="800000"/>
            <a:headEnd/>
            <a:tailEnd/>
          </a:ln>
          <a:effectLst/>
        </p:spPr>
        <p:txBody>
          <a:bodyPr wrap="none">
            <a:spAutoFit/>
          </a:bodyPr>
          <a:lstStyle/>
          <a:p>
            <a:r>
              <a:rPr lang="en-US" sz="1800" dirty="0">
                <a:latin typeface="Symbol" pitchFamily="18" charset="2"/>
              </a:rPr>
              <a:t>a</a:t>
            </a:r>
          </a:p>
        </p:txBody>
      </p:sp>
      <p:sp>
        <p:nvSpPr>
          <p:cNvPr id="24" name="TextBox 23"/>
          <p:cNvSpPr txBox="1"/>
          <p:nvPr/>
        </p:nvSpPr>
        <p:spPr>
          <a:xfrm>
            <a:off x="4140200" y="6197600"/>
            <a:ext cx="1374094" cy="369332"/>
          </a:xfrm>
          <a:prstGeom prst="rect">
            <a:avLst/>
          </a:prstGeom>
          <a:noFill/>
        </p:spPr>
        <p:txBody>
          <a:bodyPr wrap="none" rtlCol="0">
            <a:spAutoFit/>
          </a:bodyPr>
          <a:lstStyle/>
          <a:p>
            <a:r>
              <a:rPr lang="en-US" dirty="0"/>
              <a:t>Schultz 2000</a:t>
            </a:r>
          </a:p>
        </p:txBody>
      </p:sp>
      <p:sp>
        <p:nvSpPr>
          <p:cNvPr id="9" name="TextBox 8"/>
          <p:cNvSpPr txBox="1"/>
          <p:nvPr/>
        </p:nvSpPr>
        <p:spPr>
          <a:xfrm>
            <a:off x="6019801" y="5181600"/>
            <a:ext cx="3124200" cy="646331"/>
          </a:xfrm>
          <a:prstGeom prst="rect">
            <a:avLst/>
          </a:prstGeom>
          <a:noFill/>
        </p:spPr>
        <p:txBody>
          <a:bodyPr wrap="square" rtlCol="0">
            <a:spAutoFit/>
          </a:bodyPr>
          <a:lstStyle/>
          <a:p>
            <a:r>
              <a:rPr lang="en-US" dirty="0"/>
              <a:t>B. Skews, JFM 1967, Vol 29, 297-304 and 705-719.</a:t>
            </a:r>
          </a:p>
        </p:txBody>
      </p:sp>
      <p:sp>
        <p:nvSpPr>
          <p:cNvPr id="2" name="Date Placeholder 1">
            <a:extLst>
              <a:ext uri="{FF2B5EF4-FFF2-40B4-BE49-F238E27FC236}">
                <a16:creationId xmlns:a16="http://schemas.microsoft.com/office/drawing/2014/main" id="{F4C1836C-19E9-0821-272D-7E5C2990BE52}"/>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Skew’s Construction, CJ Detonation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47</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762000" y="1828800"/>
            <a:ext cx="7058025" cy="3752850"/>
          </a:xfrm>
          <a:prstGeom prst="rect">
            <a:avLst/>
          </a:prstGeom>
          <a:noFill/>
          <a:ln w="9525">
            <a:noFill/>
            <a:miter lim="800000"/>
            <a:headEnd/>
            <a:tailEnd/>
          </a:ln>
        </p:spPr>
      </p:pic>
      <p:sp>
        <p:nvSpPr>
          <p:cNvPr id="7" name="TextBox 6"/>
          <p:cNvSpPr txBox="1"/>
          <p:nvPr/>
        </p:nvSpPr>
        <p:spPr>
          <a:xfrm>
            <a:off x="3846853" y="6223000"/>
            <a:ext cx="1374094" cy="369332"/>
          </a:xfrm>
          <a:prstGeom prst="rect">
            <a:avLst/>
          </a:prstGeom>
          <a:noFill/>
        </p:spPr>
        <p:txBody>
          <a:bodyPr wrap="none" rtlCol="0">
            <a:spAutoFit/>
          </a:bodyPr>
          <a:lstStyle/>
          <a:p>
            <a:r>
              <a:rPr lang="en-US" dirty="0"/>
              <a:t>Schultz 2000</a:t>
            </a:r>
          </a:p>
        </p:txBody>
      </p:sp>
      <p:sp>
        <p:nvSpPr>
          <p:cNvPr id="2" name="Date Placeholder 1">
            <a:extLst>
              <a:ext uri="{FF2B5EF4-FFF2-40B4-BE49-F238E27FC236}">
                <a16:creationId xmlns:a16="http://schemas.microsoft.com/office/drawing/2014/main" id="{5974F10C-A063-FE82-D536-6971998488E3}"/>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fontScale="90000"/>
          </a:bodyPr>
          <a:lstStyle/>
          <a:p>
            <a:r>
              <a:rPr lang="en-US" dirty="0"/>
              <a:t>Skew’s Construction: ZND Detonation</a:t>
            </a:r>
          </a:p>
        </p:txBody>
      </p:sp>
      <p:sp>
        <p:nvSpPr>
          <p:cNvPr id="3" name="Slide Number Placeholder 2"/>
          <p:cNvSpPr>
            <a:spLocks noGrp="1"/>
          </p:cNvSpPr>
          <p:nvPr>
            <p:ph type="sldNum" sz="quarter" idx="12"/>
          </p:nvPr>
        </p:nvSpPr>
        <p:spPr/>
        <p:txBody>
          <a:bodyPr/>
          <a:lstStyle/>
          <a:p>
            <a:fld id="{B6F15528-21DE-4FAA-801E-634DDDAF4B2B}" type="slidenum">
              <a:rPr lang="en-US" smtClean="0"/>
              <a:pPr/>
              <a:t>48</a:t>
            </a:fld>
            <a:endParaRPr lang="en-US" dirty="0"/>
          </a:p>
        </p:txBody>
      </p:sp>
      <p:pic>
        <p:nvPicPr>
          <p:cNvPr id="74754" name="Picture 2"/>
          <p:cNvPicPr>
            <a:picLocks noChangeAspect="1" noChangeArrowheads="1"/>
          </p:cNvPicPr>
          <p:nvPr/>
        </p:nvPicPr>
        <p:blipFill>
          <a:blip r:embed="rId2" cstate="print"/>
          <a:srcRect/>
          <a:stretch>
            <a:fillRect/>
          </a:stretch>
        </p:blipFill>
        <p:spPr bwMode="auto">
          <a:xfrm>
            <a:off x="271169" y="1371600"/>
            <a:ext cx="4834231" cy="2590800"/>
          </a:xfrm>
          <a:prstGeom prst="rect">
            <a:avLst/>
          </a:prstGeom>
          <a:noFill/>
          <a:ln w="9525">
            <a:noFill/>
            <a:miter lim="800000"/>
            <a:headEnd/>
            <a:tailEnd/>
          </a:ln>
        </p:spPr>
      </p:pic>
      <p:pic>
        <p:nvPicPr>
          <p:cNvPr id="74755" name="Picture 3"/>
          <p:cNvPicPr>
            <a:picLocks noChangeAspect="1" noChangeArrowheads="1"/>
          </p:cNvPicPr>
          <p:nvPr/>
        </p:nvPicPr>
        <p:blipFill>
          <a:blip r:embed="rId3" cstate="print"/>
          <a:srcRect/>
          <a:stretch>
            <a:fillRect/>
          </a:stretch>
        </p:blipFill>
        <p:spPr bwMode="auto">
          <a:xfrm>
            <a:off x="533400" y="3962400"/>
            <a:ext cx="5195887" cy="2756140"/>
          </a:xfrm>
          <a:prstGeom prst="rect">
            <a:avLst/>
          </a:prstGeom>
          <a:noFill/>
          <a:ln w="9525">
            <a:noFill/>
            <a:miter lim="800000"/>
            <a:headEnd/>
            <a:tailEnd/>
          </a:ln>
        </p:spPr>
      </p:pic>
      <p:pic>
        <p:nvPicPr>
          <p:cNvPr id="74756" name="Picture 4"/>
          <p:cNvPicPr>
            <a:picLocks noChangeAspect="1" noChangeArrowheads="1"/>
          </p:cNvPicPr>
          <p:nvPr/>
        </p:nvPicPr>
        <p:blipFill>
          <a:blip r:embed="rId4" cstate="print"/>
          <a:srcRect/>
          <a:stretch>
            <a:fillRect/>
          </a:stretch>
        </p:blipFill>
        <p:spPr bwMode="auto">
          <a:xfrm>
            <a:off x="4546274" y="1143000"/>
            <a:ext cx="4331026" cy="3810000"/>
          </a:xfrm>
          <a:prstGeom prst="rect">
            <a:avLst/>
          </a:prstGeom>
          <a:noFill/>
          <a:ln w="9525">
            <a:noFill/>
            <a:miter lim="800000"/>
            <a:headEnd/>
            <a:tailEnd/>
          </a:ln>
        </p:spPr>
      </p:pic>
      <p:sp>
        <p:nvSpPr>
          <p:cNvPr id="7" name="TextBox 6"/>
          <p:cNvSpPr txBox="1"/>
          <p:nvPr/>
        </p:nvSpPr>
        <p:spPr>
          <a:xfrm>
            <a:off x="3846853" y="6231466"/>
            <a:ext cx="1374094" cy="369332"/>
          </a:xfrm>
          <a:prstGeom prst="rect">
            <a:avLst/>
          </a:prstGeom>
          <a:noFill/>
        </p:spPr>
        <p:txBody>
          <a:bodyPr wrap="none" rtlCol="0">
            <a:spAutoFit/>
          </a:bodyPr>
          <a:lstStyle/>
          <a:p>
            <a:r>
              <a:rPr lang="en-US" dirty="0"/>
              <a:t>Schultz 2000</a:t>
            </a:r>
          </a:p>
        </p:txBody>
      </p:sp>
      <p:sp>
        <p:nvSpPr>
          <p:cNvPr id="4" name="Date Placeholder 3">
            <a:extLst>
              <a:ext uri="{FF2B5EF4-FFF2-40B4-BE49-F238E27FC236}">
                <a16:creationId xmlns:a16="http://schemas.microsoft.com/office/drawing/2014/main" id="{11DAB18C-BC82-866F-BA62-CA8DA46F6253}"/>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48F660B2-1369-429B-BFDE-39F71536615C}" type="slidenum">
              <a:rPr lang="en-US"/>
              <a:pPr/>
              <a:t>49</a:t>
            </a:fld>
            <a:endParaRPr lang="en-US" dirty="0"/>
          </a:p>
        </p:txBody>
      </p:sp>
      <p:sp>
        <p:nvSpPr>
          <p:cNvPr id="101378" name="Rectangle 2"/>
          <p:cNvSpPr>
            <a:spLocks noGrp="1" noChangeArrowheads="1"/>
          </p:cNvSpPr>
          <p:nvPr>
            <p:ph type="title"/>
          </p:nvPr>
        </p:nvSpPr>
        <p:spPr>
          <a:xfrm>
            <a:off x="457200" y="0"/>
            <a:ext cx="8229600" cy="609600"/>
          </a:xfrm>
        </p:spPr>
        <p:txBody>
          <a:bodyPr>
            <a:normAutofit fontScale="90000"/>
          </a:bodyPr>
          <a:lstStyle/>
          <a:p>
            <a:r>
              <a:rPr lang="en-US" sz="3200" dirty="0"/>
              <a:t>Diffraction Types</a:t>
            </a:r>
            <a:br>
              <a:rPr lang="en-US" sz="3200" dirty="0"/>
            </a:br>
            <a:endParaRPr lang="en-US" sz="2000" dirty="0"/>
          </a:p>
        </p:txBody>
      </p:sp>
      <p:pic>
        <p:nvPicPr>
          <p:cNvPr id="101379" name="Picture 3" descr="498_diff_crit"/>
          <p:cNvPicPr>
            <a:picLocks noChangeAspect="1" noChangeArrowheads="1"/>
          </p:cNvPicPr>
          <p:nvPr/>
        </p:nvPicPr>
        <p:blipFill>
          <a:blip r:embed="rId8" cstate="print"/>
          <a:srcRect/>
          <a:stretch>
            <a:fillRect/>
          </a:stretch>
        </p:blipFill>
        <p:spPr bwMode="auto">
          <a:xfrm>
            <a:off x="3259931" y="990600"/>
            <a:ext cx="2624137" cy="2855913"/>
          </a:xfrm>
          <a:prstGeom prst="rect">
            <a:avLst/>
          </a:prstGeom>
          <a:noFill/>
        </p:spPr>
      </p:pic>
      <p:pic>
        <p:nvPicPr>
          <p:cNvPr id="101380" name="Picture 4" descr="508_diff_sup"/>
          <p:cNvPicPr>
            <a:picLocks noChangeAspect="1" noChangeArrowheads="1"/>
          </p:cNvPicPr>
          <p:nvPr/>
        </p:nvPicPr>
        <p:blipFill>
          <a:blip r:embed="rId9" cstate="print"/>
          <a:srcRect/>
          <a:stretch>
            <a:fillRect/>
          </a:stretch>
        </p:blipFill>
        <p:spPr bwMode="auto">
          <a:xfrm>
            <a:off x="381000" y="1066800"/>
            <a:ext cx="2624137" cy="2855913"/>
          </a:xfrm>
          <a:prstGeom prst="rect">
            <a:avLst/>
          </a:prstGeom>
          <a:noFill/>
        </p:spPr>
      </p:pic>
      <p:pic>
        <p:nvPicPr>
          <p:cNvPr id="101381" name="Picture 5" descr="495_diff_sub">
            <a:hlinkClick r:id="rId10" action="ppaction://hlinkfile"/>
          </p:cNvPr>
          <p:cNvPicPr>
            <a:picLocks noChangeAspect="1" noChangeArrowheads="1"/>
          </p:cNvPicPr>
          <p:nvPr/>
        </p:nvPicPr>
        <p:blipFill>
          <a:blip r:embed="rId11" cstate="print"/>
          <a:srcRect/>
          <a:stretch>
            <a:fillRect/>
          </a:stretch>
        </p:blipFill>
        <p:spPr bwMode="auto">
          <a:xfrm>
            <a:off x="6096000" y="990600"/>
            <a:ext cx="2624137" cy="2836863"/>
          </a:xfrm>
          <a:prstGeom prst="rect">
            <a:avLst/>
          </a:prstGeom>
          <a:noFill/>
        </p:spPr>
      </p:pic>
      <p:sp>
        <p:nvSpPr>
          <p:cNvPr id="101382" name="Text Box 6"/>
          <p:cNvSpPr txBox="1">
            <a:spLocks noChangeArrowheads="1"/>
          </p:cNvSpPr>
          <p:nvPr/>
        </p:nvSpPr>
        <p:spPr bwMode="auto">
          <a:xfrm>
            <a:off x="76200" y="304800"/>
            <a:ext cx="2971800" cy="708528"/>
          </a:xfrm>
          <a:prstGeom prst="rect">
            <a:avLst/>
          </a:prstGeom>
          <a:noFill/>
          <a:ln w="28575">
            <a:noFill/>
            <a:miter lim="800000"/>
            <a:headEnd type="none" w="sm" len="lg"/>
            <a:tailEnd/>
          </a:ln>
          <a:effectLst/>
        </p:spPr>
        <p:txBody>
          <a:bodyPr wrap="square" lIns="92075" tIns="46038" rIns="92075" bIns="46038">
            <a:spAutoFit/>
          </a:bodyPr>
          <a:lstStyle/>
          <a:p>
            <a:pPr algn="ctr" eaLnBrk="0" hangingPunct="0"/>
            <a:r>
              <a:rPr lang="en-US" sz="2000" dirty="0">
                <a:solidFill>
                  <a:srgbClr val="000099"/>
                </a:solidFill>
                <a:latin typeface="Times New Roman" pitchFamily="18" charset="0"/>
              </a:rPr>
              <a:t>Super-critical</a:t>
            </a:r>
          </a:p>
          <a:p>
            <a:pPr algn="ctr" eaLnBrk="0" hangingPunct="0"/>
            <a:r>
              <a:rPr lang="en-US" sz="2000" dirty="0">
                <a:solidFill>
                  <a:srgbClr val="000099"/>
                </a:solidFill>
                <a:latin typeface="Times New Roman" pitchFamily="18" charset="0"/>
              </a:rPr>
              <a:t>C</a:t>
            </a:r>
            <a:r>
              <a:rPr lang="en-US" sz="2000" baseline="-25000" dirty="0">
                <a:solidFill>
                  <a:srgbClr val="000099"/>
                </a:solidFill>
                <a:latin typeface="Times New Roman" pitchFamily="18" charset="0"/>
              </a:rPr>
              <a:t>2</a:t>
            </a:r>
            <a:r>
              <a:rPr lang="en-US" sz="2000" dirty="0">
                <a:solidFill>
                  <a:srgbClr val="000099"/>
                </a:solidFill>
                <a:latin typeface="Times New Roman" pitchFamily="18" charset="0"/>
              </a:rPr>
              <a:t>H</a:t>
            </a:r>
            <a:r>
              <a:rPr lang="en-US" sz="2000" baseline="-25000" dirty="0">
                <a:solidFill>
                  <a:srgbClr val="000099"/>
                </a:solidFill>
                <a:latin typeface="Times New Roman" pitchFamily="18" charset="0"/>
              </a:rPr>
              <a:t>4</a:t>
            </a:r>
            <a:r>
              <a:rPr lang="en-US" sz="2000" dirty="0">
                <a:solidFill>
                  <a:srgbClr val="000099"/>
                </a:solidFill>
                <a:latin typeface="Times New Roman" pitchFamily="18" charset="0"/>
              </a:rPr>
              <a:t>+3O</a:t>
            </a:r>
            <a:r>
              <a:rPr lang="en-US" sz="2000" baseline="-25000" dirty="0">
                <a:solidFill>
                  <a:srgbClr val="000099"/>
                </a:solidFill>
                <a:latin typeface="Times New Roman" pitchFamily="18" charset="0"/>
              </a:rPr>
              <a:t>2</a:t>
            </a:r>
            <a:r>
              <a:rPr lang="en-US" sz="2000" dirty="0">
                <a:solidFill>
                  <a:srgbClr val="000099"/>
                </a:solidFill>
                <a:latin typeface="Times New Roman" pitchFamily="18" charset="0"/>
              </a:rPr>
              <a:t>+4He 100 kPa</a:t>
            </a:r>
          </a:p>
        </p:txBody>
      </p:sp>
      <p:sp>
        <p:nvSpPr>
          <p:cNvPr id="101383" name="Text Box 7"/>
          <p:cNvSpPr txBox="1">
            <a:spLocks noChangeArrowheads="1"/>
          </p:cNvSpPr>
          <p:nvPr/>
        </p:nvSpPr>
        <p:spPr bwMode="auto">
          <a:xfrm>
            <a:off x="2971800" y="304800"/>
            <a:ext cx="2895600" cy="708528"/>
          </a:xfrm>
          <a:prstGeom prst="rect">
            <a:avLst/>
          </a:prstGeom>
          <a:noFill/>
          <a:ln w="28575">
            <a:noFill/>
            <a:miter lim="800000"/>
            <a:headEnd type="none" w="sm" len="lg"/>
            <a:tailEnd/>
          </a:ln>
          <a:effectLst/>
        </p:spPr>
        <p:txBody>
          <a:bodyPr wrap="square" lIns="92075" tIns="46038" rIns="92075" bIns="46038">
            <a:spAutoFit/>
          </a:bodyPr>
          <a:lstStyle/>
          <a:p>
            <a:pPr algn="ctr" eaLnBrk="0" hangingPunct="0"/>
            <a:r>
              <a:rPr lang="en-US" sz="2000" dirty="0">
                <a:solidFill>
                  <a:srgbClr val="000099"/>
                </a:solidFill>
                <a:latin typeface="Times New Roman" pitchFamily="18" charset="0"/>
              </a:rPr>
              <a:t>Near-critical</a:t>
            </a:r>
          </a:p>
          <a:p>
            <a:pPr algn="ctr" eaLnBrk="0" hangingPunct="0"/>
            <a:r>
              <a:rPr lang="en-US" sz="2000" dirty="0">
                <a:solidFill>
                  <a:srgbClr val="000099"/>
                </a:solidFill>
                <a:latin typeface="Times New Roman" pitchFamily="18" charset="0"/>
              </a:rPr>
              <a:t>H</a:t>
            </a:r>
            <a:r>
              <a:rPr lang="en-US" sz="2000" baseline="-25000" dirty="0">
                <a:solidFill>
                  <a:srgbClr val="000099"/>
                </a:solidFill>
                <a:latin typeface="Times New Roman" pitchFamily="18" charset="0"/>
              </a:rPr>
              <a:t>2</a:t>
            </a:r>
            <a:r>
              <a:rPr lang="en-US" sz="2000" dirty="0">
                <a:solidFill>
                  <a:srgbClr val="000099"/>
                </a:solidFill>
                <a:latin typeface="Times New Roman" pitchFamily="18" charset="0"/>
              </a:rPr>
              <a:t>+0.5 O</a:t>
            </a:r>
            <a:r>
              <a:rPr lang="en-US" sz="2000" baseline="-25000" dirty="0">
                <a:solidFill>
                  <a:srgbClr val="000099"/>
                </a:solidFill>
                <a:latin typeface="Times New Roman" pitchFamily="18" charset="0"/>
              </a:rPr>
              <a:t>2   </a:t>
            </a:r>
            <a:r>
              <a:rPr lang="en-US" sz="2000" dirty="0">
                <a:solidFill>
                  <a:srgbClr val="000099"/>
                </a:solidFill>
                <a:latin typeface="Times New Roman" pitchFamily="18" charset="0"/>
              </a:rPr>
              <a:t> 100 kPa</a:t>
            </a:r>
          </a:p>
        </p:txBody>
      </p:sp>
      <p:sp>
        <p:nvSpPr>
          <p:cNvPr id="101384" name="Text Box 8"/>
          <p:cNvSpPr txBox="1">
            <a:spLocks noChangeArrowheads="1"/>
          </p:cNvSpPr>
          <p:nvPr/>
        </p:nvSpPr>
        <p:spPr bwMode="auto">
          <a:xfrm>
            <a:off x="6172200" y="304800"/>
            <a:ext cx="2514600" cy="708528"/>
          </a:xfrm>
          <a:prstGeom prst="rect">
            <a:avLst/>
          </a:prstGeom>
          <a:noFill/>
          <a:ln w="28575">
            <a:noFill/>
            <a:miter lim="800000"/>
            <a:headEnd type="none" w="sm" len="lg"/>
            <a:tailEnd/>
          </a:ln>
          <a:effectLst/>
        </p:spPr>
        <p:txBody>
          <a:bodyPr lIns="92075" tIns="46038" rIns="92075" bIns="46038">
            <a:spAutoFit/>
          </a:bodyPr>
          <a:lstStyle/>
          <a:p>
            <a:pPr algn="ctr" eaLnBrk="0" hangingPunct="0"/>
            <a:r>
              <a:rPr lang="en-US" sz="2000" dirty="0">
                <a:solidFill>
                  <a:srgbClr val="000099"/>
                </a:solidFill>
                <a:latin typeface="Times New Roman" pitchFamily="18" charset="0"/>
              </a:rPr>
              <a:t>Sub-critical</a:t>
            </a:r>
          </a:p>
          <a:p>
            <a:pPr algn="ctr" eaLnBrk="0" hangingPunct="0"/>
            <a:r>
              <a:rPr lang="en-US" sz="2000" dirty="0">
                <a:solidFill>
                  <a:srgbClr val="000099"/>
                </a:solidFill>
                <a:latin typeface="Times New Roman" pitchFamily="18" charset="0"/>
              </a:rPr>
              <a:t>H</a:t>
            </a:r>
            <a:r>
              <a:rPr lang="en-US" sz="2000" baseline="-25000" dirty="0">
                <a:solidFill>
                  <a:srgbClr val="000099"/>
                </a:solidFill>
                <a:latin typeface="Times New Roman" pitchFamily="18" charset="0"/>
              </a:rPr>
              <a:t>2</a:t>
            </a:r>
            <a:r>
              <a:rPr lang="en-US" sz="2000" dirty="0">
                <a:solidFill>
                  <a:srgbClr val="000099"/>
                </a:solidFill>
                <a:latin typeface="Times New Roman" pitchFamily="18" charset="0"/>
              </a:rPr>
              <a:t>+0.5 O</a:t>
            </a:r>
            <a:r>
              <a:rPr lang="en-US" sz="2000" baseline="-25000" dirty="0">
                <a:solidFill>
                  <a:srgbClr val="000099"/>
                </a:solidFill>
                <a:latin typeface="Times New Roman" pitchFamily="18" charset="0"/>
              </a:rPr>
              <a:t>2</a:t>
            </a:r>
            <a:r>
              <a:rPr lang="en-US" sz="2000" dirty="0">
                <a:solidFill>
                  <a:srgbClr val="000099"/>
                </a:solidFill>
                <a:latin typeface="Times New Roman" pitchFamily="18" charset="0"/>
              </a:rPr>
              <a:t>70 kPa</a:t>
            </a:r>
          </a:p>
        </p:txBody>
      </p:sp>
      <p:sp>
        <p:nvSpPr>
          <p:cNvPr id="13" name="TextBox 12"/>
          <p:cNvSpPr txBox="1"/>
          <p:nvPr/>
        </p:nvSpPr>
        <p:spPr>
          <a:xfrm>
            <a:off x="4047067" y="6341534"/>
            <a:ext cx="1426994" cy="369332"/>
          </a:xfrm>
          <a:prstGeom prst="rect">
            <a:avLst/>
          </a:prstGeom>
          <a:noFill/>
        </p:spPr>
        <p:txBody>
          <a:bodyPr wrap="none" rtlCol="0">
            <a:spAutoFit/>
          </a:bodyPr>
          <a:lstStyle/>
          <a:p>
            <a:r>
              <a:rPr lang="en-US" dirty="0"/>
              <a:t> Schultz 2000</a:t>
            </a:r>
          </a:p>
        </p:txBody>
      </p:sp>
      <p:pic>
        <p:nvPicPr>
          <p:cNvPr id="2" name="1079_slow">
            <a:hlinkClick r:id="" action="ppaction://media"/>
            <a:extLst>
              <a:ext uri="{FF2B5EF4-FFF2-40B4-BE49-F238E27FC236}">
                <a16:creationId xmlns:a16="http://schemas.microsoft.com/office/drawing/2014/main" id="{3B1BC46F-DA81-D024-4E51-74999907156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96333" y="3996267"/>
            <a:ext cx="3048000" cy="2286000"/>
          </a:xfrm>
          <a:prstGeom prst="rect">
            <a:avLst/>
          </a:prstGeom>
        </p:spPr>
      </p:pic>
      <p:pic>
        <p:nvPicPr>
          <p:cNvPr id="3" name="1088_slow">
            <a:hlinkClick r:id="" action="ppaction://media"/>
            <a:extLst>
              <a:ext uri="{FF2B5EF4-FFF2-40B4-BE49-F238E27FC236}">
                <a16:creationId xmlns:a16="http://schemas.microsoft.com/office/drawing/2014/main" id="{0314E2BF-9C82-367A-18DF-682F2ECA0734}"/>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3009900" y="3996267"/>
            <a:ext cx="3048000" cy="2286000"/>
          </a:xfrm>
          <a:prstGeom prst="rect">
            <a:avLst/>
          </a:prstGeom>
        </p:spPr>
      </p:pic>
      <p:pic>
        <p:nvPicPr>
          <p:cNvPr id="4" name="1076_slow">
            <a:hlinkClick r:id="" action="ppaction://media"/>
            <a:extLst>
              <a:ext uri="{FF2B5EF4-FFF2-40B4-BE49-F238E27FC236}">
                <a16:creationId xmlns:a16="http://schemas.microsoft.com/office/drawing/2014/main" id="{F2D70F3A-39EB-88A5-3DB2-15460219ED88}"/>
              </a:ext>
            </a:extLst>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5791200" y="3996266"/>
            <a:ext cx="3048000" cy="2286000"/>
          </a:xfrm>
          <a:prstGeom prst="rect">
            <a:avLst/>
          </a:prstGeom>
        </p:spPr>
      </p:pic>
      <p:sp>
        <p:nvSpPr>
          <p:cNvPr id="5" name="Date Placeholder 4">
            <a:extLst>
              <a:ext uri="{FF2B5EF4-FFF2-40B4-BE49-F238E27FC236}">
                <a16:creationId xmlns:a16="http://schemas.microsoft.com/office/drawing/2014/main" id="{5A6AAC0E-21DC-C6FB-3302-234CB21462B6}"/>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00"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ctangle 6">
            <a:extLst>
              <a:ext uri="{FF2B5EF4-FFF2-40B4-BE49-F238E27FC236}">
                <a16:creationId xmlns:a16="http://schemas.microsoft.com/office/drawing/2014/main" id="{55529255-D0C5-A765-6311-438288DA52C5}"/>
              </a:ext>
            </a:extLst>
          </p:cNvPr>
          <p:cNvSpPr>
            <a:spLocks noGrp="1" noChangeArrowheads="1"/>
          </p:cNvSpPr>
          <p:nvPr>
            <p:ph type="title"/>
          </p:nvPr>
        </p:nvSpPr>
        <p:spPr>
          <a:xfrm>
            <a:off x="0" y="228600"/>
            <a:ext cx="4648200" cy="533400"/>
          </a:xfrm>
        </p:spPr>
        <p:txBody>
          <a:bodyPr rtlCol="0">
            <a:normAutofit fontScale="90000"/>
          </a:bodyPr>
          <a:lstStyle/>
          <a:p>
            <a:pPr fontAlgn="auto">
              <a:spcAft>
                <a:spcPts val="0"/>
              </a:spcAft>
              <a:defRPr/>
            </a:pPr>
            <a:r>
              <a:rPr lang="en-US" altLang="en-US" sz="1800" dirty="0"/>
              <a:t>Detonations are pressure waves</a:t>
            </a:r>
            <a:br>
              <a:rPr lang="en-US" altLang="en-US" sz="1800" dirty="0"/>
            </a:br>
            <a:endParaRPr lang="en-US" altLang="en-US" sz="1800" dirty="0"/>
          </a:p>
        </p:txBody>
      </p:sp>
      <p:sp>
        <p:nvSpPr>
          <p:cNvPr id="11267" name="Date Placeholder 2">
            <a:extLst>
              <a:ext uri="{FF2B5EF4-FFF2-40B4-BE49-F238E27FC236}">
                <a16:creationId xmlns:a16="http://schemas.microsoft.com/office/drawing/2014/main" id="{E565D651-72B7-5DF1-E84A-556CE578347C}"/>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a:latin typeface="Arial" panose="020B0604020202020204" pitchFamily="34" charset="0"/>
              </a:rPr>
              <a:t>10/4/2023</a:t>
            </a:r>
            <a:endParaRPr lang="en-US" altLang="en-US" sz="1200" dirty="0">
              <a:latin typeface="Arial" panose="020B0604020202020204" pitchFamily="34" charset="0"/>
            </a:endParaRPr>
          </a:p>
        </p:txBody>
      </p:sp>
      <p:sp>
        <p:nvSpPr>
          <p:cNvPr id="11269" name="Slide Number Placeholder 4">
            <a:extLst>
              <a:ext uri="{FF2B5EF4-FFF2-40B4-BE49-F238E27FC236}">
                <a16:creationId xmlns:a16="http://schemas.microsoft.com/office/drawing/2014/main" id="{C3732BD7-99F0-4DDD-25C7-191E3BC55C3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BFB6C1BF-1F16-41E6-BD65-2A44076ADB36}" type="slidenum">
              <a:rPr lang="en-US" altLang="en-US" sz="1200">
                <a:latin typeface="Arial" panose="020B0604020202020204" pitchFamily="34" charset="0"/>
              </a:rPr>
              <a:pPr>
                <a:lnSpc>
                  <a:spcPct val="100000"/>
                </a:lnSpc>
                <a:spcBef>
                  <a:spcPct val="0"/>
                </a:spcBef>
                <a:buFontTx/>
                <a:buNone/>
              </a:pPr>
              <a:t>5</a:t>
            </a:fld>
            <a:endParaRPr lang="en-US" altLang="en-US" sz="1200" dirty="0">
              <a:latin typeface="Arial" panose="020B0604020202020204" pitchFamily="34" charset="0"/>
            </a:endParaRPr>
          </a:p>
        </p:txBody>
      </p:sp>
      <p:pic>
        <p:nvPicPr>
          <p:cNvPr id="11270" name="Picture 2">
            <a:extLst>
              <a:ext uri="{FF2B5EF4-FFF2-40B4-BE49-F238E27FC236}">
                <a16:creationId xmlns:a16="http://schemas.microsoft.com/office/drawing/2014/main" id="{FE26114B-A3E4-277E-3101-EB139B776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6200"/>
            <a:ext cx="4238625" cy="613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3">
            <a:extLst>
              <a:ext uri="{FF2B5EF4-FFF2-40B4-BE49-F238E27FC236}">
                <a16:creationId xmlns:a16="http://schemas.microsoft.com/office/drawing/2014/main" id="{5E2EF9CF-DDE8-8AEC-80DD-14776B4C4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4800600" cy="3397250"/>
          </a:xfrm>
          <a:prstGeom prst="rect">
            <a:avLst/>
          </a:prstGeom>
          <a:noFill/>
          <a:ln>
            <a:noFill/>
          </a:ln>
          <a:effectLst/>
          <a:extLst>
            <a:ext uri="{909E8E84-426E-40DD-AFC4-6F175D3DCCD1}">
              <a14:hiddenFill xmlns:a14="http://schemas.microsoft.com/office/drawing/2010/main">
                <a:solidFill>
                  <a:srgbClr val="00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1272" name="Text Box 4">
            <a:extLst>
              <a:ext uri="{FF2B5EF4-FFF2-40B4-BE49-F238E27FC236}">
                <a16:creationId xmlns:a16="http://schemas.microsoft.com/office/drawing/2014/main" id="{FC4D6EF6-BB98-5B3D-23B2-CD8F4FD5B49D}"/>
              </a:ext>
            </a:extLst>
          </p:cNvPr>
          <p:cNvSpPr txBox="1">
            <a:spLocks noChangeArrowheads="1"/>
          </p:cNvSpPr>
          <p:nvPr/>
        </p:nvSpPr>
        <p:spPr bwMode="auto">
          <a:xfrm>
            <a:off x="152400" y="2286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b="0" dirty="0">
              <a:latin typeface="Arial" panose="020B0604020202020204" pitchFamily="34" charset="0"/>
            </a:endParaRPr>
          </a:p>
        </p:txBody>
      </p:sp>
      <p:pic>
        <p:nvPicPr>
          <p:cNvPr id="11273" name="Picture 5">
            <a:extLst>
              <a:ext uri="{FF2B5EF4-FFF2-40B4-BE49-F238E27FC236}">
                <a16:creationId xmlns:a16="http://schemas.microsoft.com/office/drawing/2014/main" id="{881B8E34-A47F-8C35-DBEF-39472FF23C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962400"/>
            <a:ext cx="4419600" cy="209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EC991D3-B37B-AAA3-6CA4-2FD131E1D6DE}"/>
              </a:ext>
            </a:extLst>
          </p:cNvPr>
          <p:cNvSpPr txBox="1"/>
          <p:nvPr/>
        </p:nvSpPr>
        <p:spPr>
          <a:xfrm>
            <a:off x="1282700" y="6121400"/>
            <a:ext cx="2551083" cy="338554"/>
          </a:xfrm>
          <a:prstGeom prst="rect">
            <a:avLst/>
          </a:prstGeom>
          <a:noFill/>
        </p:spPr>
        <p:txBody>
          <a:bodyPr wrap="none" rtlCol="0">
            <a:spAutoFit/>
          </a:bodyPr>
          <a:lstStyle/>
          <a:p>
            <a:pPr algn="l"/>
            <a:r>
              <a:rPr lang="en-US" sz="1600" b="0" dirty="0">
                <a:latin typeface="+mn-lt"/>
              </a:rPr>
              <a:t>Beltman and Shepherd 2002</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fld id="{2BAA96BF-2DB6-4F90-86E9-931EFB5F3D7A}" type="slidenum">
              <a:rPr lang="en-US"/>
              <a:pPr/>
              <a:t>50</a:t>
            </a:fld>
            <a:endParaRPr lang="en-US" dirty="0"/>
          </a:p>
        </p:txBody>
      </p:sp>
      <p:sp>
        <p:nvSpPr>
          <p:cNvPr id="98306" name="Rectangle 2"/>
          <p:cNvSpPr>
            <a:spLocks noGrp="1" noChangeArrowheads="1"/>
          </p:cNvSpPr>
          <p:nvPr>
            <p:ph type="title"/>
          </p:nvPr>
        </p:nvSpPr>
        <p:spPr>
          <a:ln/>
        </p:spPr>
        <p:txBody>
          <a:bodyPr/>
          <a:lstStyle/>
          <a:p>
            <a:r>
              <a:rPr lang="en-IE" dirty="0"/>
              <a:t>Sub-critical</a:t>
            </a:r>
            <a:endParaRPr lang="en-US" dirty="0"/>
          </a:p>
        </p:txBody>
      </p:sp>
      <p:sp>
        <p:nvSpPr>
          <p:cNvPr id="98311" name="Text Box 7"/>
          <p:cNvSpPr txBox="1">
            <a:spLocks noChangeArrowheads="1"/>
          </p:cNvSpPr>
          <p:nvPr/>
        </p:nvSpPr>
        <p:spPr bwMode="auto">
          <a:xfrm>
            <a:off x="396875" y="5000625"/>
            <a:ext cx="995363" cy="336550"/>
          </a:xfrm>
          <a:prstGeom prst="rect">
            <a:avLst/>
          </a:prstGeom>
          <a:noFill/>
          <a:ln w="9525">
            <a:noFill/>
            <a:miter lim="800000"/>
            <a:headEnd/>
            <a:tailEnd/>
          </a:ln>
          <a:effectLst/>
        </p:spPr>
        <p:txBody>
          <a:bodyPr wrap="none">
            <a:spAutoFit/>
          </a:bodyPr>
          <a:lstStyle/>
          <a:p>
            <a:pPr algn="l"/>
            <a:r>
              <a:rPr lang="en-IE" sz="1600" dirty="0"/>
              <a:t>schlieren</a:t>
            </a:r>
            <a:endParaRPr lang="en-US" sz="1600" dirty="0"/>
          </a:p>
        </p:txBody>
      </p:sp>
      <p:sp>
        <p:nvSpPr>
          <p:cNvPr id="98312" name="Text Box 8"/>
          <p:cNvSpPr txBox="1">
            <a:spLocks noChangeArrowheads="1"/>
          </p:cNvSpPr>
          <p:nvPr/>
        </p:nvSpPr>
        <p:spPr bwMode="auto">
          <a:xfrm>
            <a:off x="1836738" y="5008563"/>
            <a:ext cx="995362" cy="336550"/>
          </a:xfrm>
          <a:prstGeom prst="rect">
            <a:avLst/>
          </a:prstGeom>
          <a:noFill/>
          <a:ln w="9525">
            <a:noFill/>
            <a:miter lim="800000"/>
            <a:headEnd/>
            <a:tailEnd/>
          </a:ln>
          <a:effectLst/>
        </p:spPr>
        <p:txBody>
          <a:bodyPr wrap="none">
            <a:spAutoFit/>
          </a:bodyPr>
          <a:lstStyle/>
          <a:p>
            <a:pPr algn="l"/>
            <a:r>
              <a:rPr lang="en-IE" sz="1600" dirty="0"/>
              <a:t>schlieren</a:t>
            </a:r>
            <a:endParaRPr lang="en-US" sz="1600" dirty="0"/>
          </a:p>
        </p:txBody>
      </p:sp>
      <p:sp>
        <p:nvSpPr>
          <p:cNvPr id="98313" name="Text Box 9"/>
          <p:cNvSpPr txBox="1">
            <a:spLocks noChangeArrowheads="1"/>
          </p:cNvSpPr>
          <p:nvPr/>
        </p:nvSpPr>
        <p:spPr bwMode="auto">
          <a:xfrm>
            <a:off x="3186113" y="5008563"/>
            <a:ext cx="612775" cy="336550"/>
          </a:xfrm>
          <a:prstGeom prst="rect">
            <a:avLst/>
          </a:prstGeom>
          <a:noFill/>
          <a:ln w="9525">
            <a:noFill/>
            <a:miter lim="800000"/>
            <a:headEnd/>
            <a:tailEnd/>
          </a:ln>
          <a:effectLst/>
        </p:spPr>
        <p:txBody>
          <a:bodyPr wrap="none">
            <a:spAutoFit/>
          </a:bodyPr>
          <a:lstStyle/>
          <a:p>
            <a:pPr algn="l"/>
            <a:r>
              <a:rPr lang="en-IE" sz="1600" dirty="0"/>
              <a:t>PLIF</a:t>
            </a:r>
            <a:endParaRPr lang="en-US" sz="1600" dirty="0"/>
          </a:p>
        </p:txBody>
      </p:sp>
      <p:sp>
        <p:nvSpPr>
          <p:cNvPr id="98314" name="Text Box 10"/>
          <p:cNvSpPr txBox="1">
            <a:spLocks noChangeArrowheads="1"/>
          </p:cNvSpPr>
          <p:nvPr/>
        </p:nvSpPr>
        <p:spPr bwMode="auto">
          <a:xfrm>
            <a:off x="4300538" y="5008563"/>
            <a:ext cx="838200" cy="336550"/>
          </a:xfrm>
          <a:prstGeom prst="rect">
            <a:avLst/>
          </a:prstGeom>
          <a:noFill/>
          <a:ln w="9525">
            <a:noFill/>
            <a:miter lim="800000"/>
            <a:headEnd/>
            <a:tailEnd/>
          </a:ln>
          <a:effectLst/>
        </p:spPr>
        <p:txBody>
          <a:bodyPr wrap="none">
            <a:spAutoFit/>
          </a:bodyPr>
          <a:lstStyle/>
          <a:p>
            <a:pPr algn="l"/>
            <a:r>
              <a:rPr lang="en-IE" sz="1600" dirty="0"/>
              <a:t>overlay</a:t>
            </a:r>
            <a:endParaRPr lang="en-US" sz="1600" dirty="0"/>
          </a:p>
        </p:txBody>
      </p:sp>
      <p:sp>
        <p:nvSpPr>
          <p:cNvPr id="98315" name="Text Box 11"/>
          <p:cNvSpPr txBox="1">
            <a:spLocks noChangeArrowheads="1"/>
          </p:cNvSpPr>
          <p:nvPr/>
        </p:nvSpPr>
        <p:spPr bwMode="auto">
          <a:xfrm>
            <a:off x="5292725" y="5008563"/>
            <a:ext cx="1965325" cy="581025"/>
          </a:xfrm>
          <a:prstGeom prst="rect">
            <a:avLst/>
          </a:prstGeom>
          <a:noFill/>
          <a:ln w="9525">
            <a:noFill/>
            <a:miter lim="800000"/>
            <a:headEnd/>
            <a:tailEnd/>
          </a:ln>
          <a:effectLst/>
        </p:spPr>
        <p:txBody>
          <a:bodyPr wrap="none">
            <a:spAutoFit/>
          </a:bodyPr>
          <a:lstStyle/>
          <a:p>
            <a:pPr algn="l"/>
            <a:r>
              <a:rPr lang="en-IE" sz="1600" dirty="0"/>
              <a:t>multiple exposure</a:t>
            </a:r>
          </a:p>
          <a:p>
            <a:pPr algn="l"/>
            <a:r>
              <a:rPr lang="en-IE" sz="1600" dirty="0"/>
              <a:t>chemiluminescence</a:t>
            </a:r>
            <a:endParaRPr lang="en-US" sz="1600" dirty="0"/>
          </a:p>
        </p:txBody>
      </p:sp>
      <p:pic>
        <p:nvPicPr>
          <p:cNvPr id="98316" name="Picture 12"/>
          <p:cNvPicPr>
            <a:picLocks noChangeAspect="1" noChangeArrowheads="1"/>
          </p:cNvPicPr>
          <p:nvPr/>
        </p:nvPicPr>
        <p:blipFill>
          <a:blip r:embed="rId2" cstate="print"/>
          <a:srcRect/>
          <a:stretch>
            <a:fillRect/>
          </a:stretch>
        </p:blipFill>
        <p:spPr bwMode="auto">
          <a:xfrm>
            <a:off x="179388" y="1557338"/>
            <a:ext cx="6832600" cy="1665287"/>
          </a:xfrm>
          <a:prstGeom prst="rect">
            <a:avLst/>
          </a:prstGeom>
          <a:noFill/>
          <a:ln w="9525">
            <a:noFill/>
            <a:miter lim="800000"/>
            <a:headEnd/>
            <a:tailEnd/>
          </a:ln>
          <a:effectLst/>
        </p:spPr>
      </p:pic>
      <p:pic>
        <p:nvPicPr>
          <p:cNvPr id="98317" name="Picture 13"/>
          <p:cNvPicPr>
            <a:picLocks noChangeAspect="1" noChangeArrowheads="1"/>
          </p:cNvPicPr>
          <p:nvPr/>
        </p:nvPicPr>
        <p:blipFill>
          <a:blip r:embed="rId3" cstate="print"/>
          <a:srcRect/>
          <a:stretch>
            <a:fillRect/>
          </a:stretch>
        </p:blipFill>
        <p:spPr bwMode="auto">
          <a:xfrm>
            <a:off x="179388" y="3309938"/>
            <a:ext cx="6842125" cy="1651000"/>
          </a:xfrm>
          <a:prstGeom prst="rect">
            <a:avLst/>
          </a:prstGeom>
          <a:noFill/>
          <a:ln w="9525">
            <a:noFill/>
            <a:miter lim="800000"/>
            <a:headEnd/>
            <a:tailEnd/>
          </a:ln>
          <a:effectLst/>
        </p:spPr>
      </p:pic>
      <p:sp>
        <p:nvSpPr>
          <p:cNvPr id="98319" name="Text Box 15"/>
          <p:cNvSpPr txBox="1">
            <a:spLocks noChangeArrowheads="1"/>
          </p:cNvSpPr>
          <p:nvPr/>
        </p:nvSpPr>
        <p:spPr bwMode="auto">
          <a:xfrm>
            <a:off x="7045325" y="1879600"/>
            <a:ext cx="1847850" cy="915988"/>
          </a:xfrm>
          <a:prstGeom prst="rect">
            <a:avLst/>
          </a:prstGeom>
          <a:noFill/>
          <a:ln w="9525">
            <a:noFill/>
            <a:miter lim="800000"/>
            <a:headEnd/>
            <a:tailEnd/>
          </a:ln>
          <a:effectLst/>
        </p:spPr>
        <p:txBody>
          <a:bodyPr wrap="none">
            <a:spAutoFit/>
          </a:bodyPr>
          <a:lstStyle/>
          <a:p>
            <a:pPr algn="l"/>
            <a:r>
              <a:rPr lang="pt-BR" sz="1800">
                <a:solidFill>
                  <a:schemeClr val="accent2"/>
                </a:solidFill>
              </a:rPr>
              <a:t>2H2 + O2 + 3Ar,</a:t>
            </a:r>
          </a:p>
          <a:p>
            <a:pPr algn="l"/>
            <a:r>
              <a:rPr lang="pt-BR" sz="1800">
                <a:solidFill>
                  <a:schemeClr val="accent2"/>
                </a:solidFill>
              </a:rPr>
              <a:t>Po = 47.5kPa</a:t>
            </a:r>
          </a:p>
          <a:p>
            <a:pPr algn="l"/>
            <a:r>
              <a:rPr lang="pt-BR" sz="1800">
                <a:solidFill>
                  <a:schemeClr val="accent2"/>
                </a:solidFill>
              </a:rPr>
              <a:t>shot 157</a:t>
            </a:r>
            <a:endParaRPr lang="en-US" sz="1800" dirty="0">
              <a:solidFill>
                <a:schemeClr val="accent2"/>
              </a:solidFill>
            </a:endParaRPr>
          </a:p>
        </p:txBody>
      </p:sp>
      <p:sp>
        <p:nvSpPr>
          <p:cNvPr id="98320" name="Text Box 16"/>
          <p:cNvSpPr txBox="1">
            <a:spLocks noChangeArrowheads="1"/>
          </p:cNvSpPr>
          <p:nvPr/>
        </p:nvSpPr>
        <p:spPr bwMode="auto">
          <a:xfrm>
            <a:off x="7021513" y="3629025"/>
            <a:ext cx="1562100" cy="915988"/>
          </a:xfrm>
          <a:prstGeom prst="rect">
            <a:avLst/>
          </a:prstGeom>
          <a:noFill/>
          <a:ln w="9525">
            <a:noFill/>
            <a:miter lim="800000"/>
            <a:headEnd/>
            <a:tailEnd/>
          </a:ln>
          <a:effectLst/>
        </p:spPr>
        <p:txBody>
          <a:bodyPr wrap="none">
            <a:spAutoFit/>
          </a:bodyPr>
          <a:lstStyle/>
          <a:p>
            <a:pPr algn="l"/>
            <a:r>
              <a:rPr lang="pt-BR" sz="1800">
                <a:solidFill>
                  <a:srgbClr val="FF0000"/>
                </a:solidFill>
              </a:rPr>
              <a:t>H2 + N2O,</a:t>
            </a:r>
          </a:p>
          <a:p>
            <a:pPr algn="l"/>
            <a:r>
              <a:rPr lang="pt-BR" sz="1800">
                <a:solidFill>
                  <a:srgbClr val="FF0000"/>
                </a:solidFill>
              </a:rPr>
              <a:t>Po = 42.5kPa</a:t>
            </a:r>
          </a:p>
          <a:p>
            <a:pPr algn="l"/>
            <a:r>
              <a:rPr lang="pt-BR" sz="1800">
                <a:solidFill>
                  <a:srgbClr val="FF0000"/>
                </a:solidFill>
              </a:rPr>
              <a:t>shot 152</a:t>
            </a:r>
            <a:endParaRPr lang="en-US" sz="1800" dirty="0">
              <a:solidFill>
                <a:srgbClr val="FF0000"/>
              </a:solidFill>
            </a:endParaRPr>
          </a:p>
        </p:txBody>
      </p:sp>
      <p:sp>
        <p:nvSpPr>
          <p:cNvPr id="98321" name="Text Box 17"/>
          <p:cNvSpPr txBox="1">
            <a:spLocks noChangeArrowheads="1"/>
          </p:cNvSpPr>
          <p:nvPr/>
        </p:nvSpPr>
        <p:spPr bwMode="auto">
          <a:xfrm>
            <a:off x="396875" y="5719763"/>
            <a:ext cx="862013" cy="336550"/>
          </a:xfrm>
          <a:prstGeom prst="rect">
            <a:avLst/>
          </a:prstGeom>
          <a:noFill/>
          <a:ln w="9525">
            <a:noFill/>
            <a:miter lim="800000"/>
            <a:headEnd/>
            <a:tailEnd/>
          </a:ln>
          <a:effectLst/>
        </p:spPr>
        <p:txBody>
          <a:bodyPr wrap="none">
            <a:spAutoFit/>
          </a:bodyPr>
          <a:lstStyle/>
          <a:p>
            <a:pPr algn="l"/>
            <a:r>
              <a:rPr lang="en-IE" sz="1600" dirty="0"/>
              <a:t>150mm</a:t>
            </a:r>
            <a:endParaRPr lang="en-US" sz="1600" dirty="0"/>
          </a:p>
        </p:txBody>
      </p:sp>
      <p:sp>
        <p:nvSpPr>
          <p:cNvPr id="98322" name="Text Box 18"/>
          <p:cNvSpPr txBox="1">
            <a:spLocks noChangeArrowheads="1"/>
          </p:cNvSpPr>
          <p:nvPr/>
        </p:nvSpPr>
        <p:spPr bwMode="auto">
          <a:xfrm>
            <a:off x="1836738" y="5727700"/>
            <a:ext cx="749300" cy="336550"/>
          </a:xfrm>
          <a:prstGeom prst="rect">
            <a:avLst/>
          </a:prstGeom>
          <a:noFill/>
          <a:ln w="9525">
            <a:noFill/>
            <a:miter lim="800000"/>
            <a:headEnd/>
            <a:tailEnd/>
          </a:ln>
          <a:effectLst/>
        </p:spPr>
        <p:txBody>
          <a:bodyPr wrap="none">
            <a:spAutoFit/>
          </a:bodyPr>
          <a:lstStyle/>
          <a:p>
            <a:pPr algn="l"/>
            <a:r>
              <a:rPr lang="en-IE" sz="1600" dirty="0"/>
              <a:t>80mm</a:t>
            </a:r>
            <a:endParaRPr lang="en-US" sz="1600" dirty="0"/>
          </a:p>
        </p:txBody>
      </p:sp>
      <p:sp>
        <p:nvSpPr>
          <p:cNvPr id="98323" name="Text Box 19"/>
          <p:cNvSpPr txBox="1">
            <a:spLocks noChangeArrowheads="1"/>
          </p:cNvSpPr>
          <p:nvPr/>
        </p:nvSpPr>
        <p:spPr bwMode="auto">
          <a:xfrm>
            <a:off x="3186113" y="5727700"/>
            <a:ext cx="749300" cy="336550"/>
          </a:xfrm>
          <a:prstGeom prst="rect">
            <a:avLst/>
          </a:prstGeom>
          <a:noFill/>
          <a:ln w="9525">
            <a:noFill/>
            <a:miter lim="800000"/>
            <a:headEnd/>
            <a:tailEnd/>
          </a:ln>
          <a:effectLst/>
        </p:spPr>
        <p:txBody>
          <a:bodyPr wrap="none">
            <a:spAutoFit/>
          </a:bodyPr>
          <a:lstStyle/>
          <a:p>
            <a:pPr algn="l"/>
            <a:r>
              <a:rPr lang="en-IE" sz="1600" dirty="0"/>
              <a:t>70mm</a:t>
            </a:r>
            <a:endParaRPr lang="en-US" sz="1600" dirty="0"/>
          </a:p>
        </p:txBody>
      </p:sp>
      <p:sp>
        <p:nvSpPr>
          <p:cNvPr id="98324" name="Text Box 20"/>
          <p:cNvSpPr txBox="1">
            <a:spLocks noChangeArrowheads="1"/>
          </p:cNvSpPr>
          <p:nvPr/>
        </p:nvSpPr>
        <p:spPr bwMode="auto">
          <a:xfrm>
            <a:off x="4300538" y="5727700"/>
            <a:ext cx="749300" cy="336550"/>
          </a:xfrm>
          <a:prstGeom prst="rect">
            <a:avLst/>
          </a:prstGeom>
          <a:noFill/>
          <a:ln w="9525">
            <a:noFill/>
            <a:miter lim="800000"/>
            <a:headEnd/>
            <a:tailEnd/>
          </a:ln>
          <a:effectLst/>
        </p:spPr>
        <p:txBody>
          <a:bodyPr wrap="none">
            <a:spAutoFit/>
          </a:bodyPr>
          <a:lstStyle/>
          <a:p>
            <a:pPr algn="l"/>
            <a:r>
              <a:rPr lang="en-IE" sz="1600" dirty="0"/>
              <a:t>80mm</a:t>
            </a:r>
            <a:endParaRPr lang="en-US" sz="1600" dirty="0"/>
          </a:p>
        </p:txBody>
      </p:sp>
      <p:sp>
        <p:nvSpPr>
          <p:cNvPr id="98325" name="Text Box 21"/>
          <p:cNvSpPr txBox="1">
            <a:spLocks noChangeArrowheads="1"/>
          </p:cNvSpPr>
          <p:nvPr/>
        </p:nvSpPr>
        <p:spPr bwMode="auto">
          <a:xfrm>
            <a:off x="5292725" y="5727700"/>
            <a:ext cx="862013" cy="336550"/>
          </a:xfrm>
          <a:prstGeom prst="rect">
            <a:avLst/>
          </a:prstGeom>
          <a:noFill/>
          <a:ln w="9525">
            <a:noFill/>
            <a:miter lim="800000"/>
            <a:headEnd/>
            <a:tailEnd/>
          </a:ln>
          <a:effectLst/>
        </p:spPr>
        <p:txBody>
          <a:bodyPr wrap="none">
            <a:spAutoFit/>
          </a:bodyPr>
          <a:lstStyle/>
          <a:p>
            <a:pPr algn="l"/>
            <a:r>
              <a:rPr lang="en-IE" sz="1600" dirty="0"/>
              <a:t>109mm</a:t>
            </a:r>
            <a:endParaRPr lang="en-US" sz="1600" dirty="0"/>
          </a:p>
        </p:txBody>
      </p:sp>
      <p:sp>
        <p:nvSpPr>
          <p:cNvPr id="98336" name="Text Box 32"/>
          <p:cNvSpPr txBox="1">
            <a:spLocks noChangeArrowheads="1"/>
          </p:cNvSpPr>
          <p:nvPr/>
        </p:nvSpPr>
        <p:spPr bwMode="auto">
          <a:xfrm>
            <a:off x="7580313" y="5008563"/>
            <a:ext cx="736600" cy="581025"/>
          </a:xfrm>
          <a:prstGeom prst="rect">
            <a:avLst/>
          </a:prstGeom>
          <a:noFill/>
          <a:ln w="9525">
            <a:noFill/>
            <a:miter lim="800000"/>
            <a:headEnd/>
            <a:tailEnd/>
          </a:ln>
          <a:effectLst/>
        </p:spPr>
        <p:txBody>
          <a:bodyPr wrap="none">
            <a:spAutoFit/>
          </a:bodyPr>
          <a:lstStyle/>
          <a:p>
            <a:pPr algn="l"/>
            <a:r>
              <a:rPr lang="en-IE" sz="1600" dirty="0"/>
              <a:t>image</a:t>
            </a:r>
          </a:p>
          <a:p>
            <a:pPr algn="l"/>
            <a:r>
              <a:rPr lang="en-IE" sz="1600" dirty="0"/>
              <a:t>type</a:t>
            </a:r>
            <a:endParaRPr lang="en-US" sz="1600" dirty="0"/>
          </a:p>
        </p:txBody>
      </p:sp>
      <p:sp>
        <p:nvSpPr>
          <p:cNvPr id="98337" name="Text Box 33"/>
          <p:cNvSpPr txBox="1">
            <a:spLocks noChangeArrowheads="1"/>
          </p:cNvSpPr>
          <p:nvPr/>
        </p:nvSpPr>
        <p:spPr bwMode="auto">
          <a:xfrm>
            <a:off x="7596188" y="5734050"/>
            <a:ext cx="736600" cy="581025"/>
          </a:xfrm>
          <a:prstGeom prst="rect">
            <a:avLst/>
          </a:prstGeom>
          <a:noFill/>
          <a:ln w="9525">
            <a:noFill/>
            <a:miter lim="800000"/>
            <a:headEnd/>
            <a:tailEnd/>
          </a:ln>
          <a:effectLst/>
        </p:spPr>
        <p:txBody>
          <a:bodyPr wrap="none">
            <a:spAutoFit/>
          </a:bodyPr>
          <a:lstStyle/>
          <a:p>
            <a:pPr algn="l"/>
            <a:r>
              <a:rPr lang="en-IE" sz="1600" dirty="0"/>
              <a:t>image</a:t>
            </a:r>
          </a:p>
          <a:p>
            <a:pPr algn="l"/>
            <a:r>
              <a:rPr lang="en-IE" sz="1600" dirty="0"/>
              <a:t>height</a:t>
            </a:r>
            <a:endParaRPr lang="en-US" sz="1600" dirty="0"/>
          </a:p>
        </p:txBody>
      </p:sp>
      <p:sp>
        <p:nvSpPr>
          <p:cNvPr id="20" name="TextBox 19"/>
          <p:cNvSpPr txBox="1"/>
          <p:nvPr/>
        </p:nvSpPr>
        <p:spPr>
          <a:xfrm>
            <a:off x="3612078" y="6251699"/>
            <a:ext cx="1418145" cy="369332"/>
          </a:xfrm>
          <a:prstGeom prst="rect">
            <a:avLst/>
          </a:prstGeom>
          <a:noFill/>
        </p:spPr>
        <p:txBody>
          <a:bodyPr wrap="none" rtlCol="0">
            <a:spAutoFit/>
          </a:bodyPr>
          <a:lstStyle/>
          <a:p>
            <a:r>
              <a:rPr lang="en-US" dirty="0"/>
              <a:t>Pintgen 2004</a:t>
            </a:r>
          </a:p>
        </p:txBody>
      </p:sp>
      <p:sp>
        <p:nvSpPr>
          <p:cNvPr id="2" name="Date Placeholder 1">
            <a:extLst>
              <a:ext uri="{FF2B5EF4-FFF2-40B4-BE49-F238E27FC236}">
                <a16:creationId xmlns:a16="http://schemas.microsoft.com/office/drawing/2014/main" id="{2E2565DC-92EF-C024-55F2-02F33FF97D90}"/>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fld id="{F2E45AC3-C997-4023-95C5-8B0A3CE478C0}" type="slidenum">
              <a:rPr lang="en-US"/>
              <a:pPr/>
              <a:t>51</a:t>
            </a:fld>
            <a:endParaRPr lang="en-US" dirty="0"/>
          </a:p>
        </p:txBody>
      </p:sp>
      <p:sp>
        <p:nvSpPr>
          <p:cNvPr id="100354" name="Rectangle 2"/>
          <p:cNvSpPr>
            <a:spLocks noGrp="1" noChangeArrowheads="1"/>
          </p:cNvSpPr>
          <p:nvPr>
            <p:ph type="title"/>
          </p:nvPr>
        </p:nvSpPr>
        <p:spPr>
          <a:ln/>
        </p:spPr>
        <p:txBody>
          <a:bodyPr/>
          <a:lstStyle/>
          <a:p>
            <a:r>
              <a:rPr lang="en-IE" dirty="0"/>
              <a:t>Critical</a:t>
            </a:r>
            <a:endParaRPr lang="en-US" dirty="0"/>
          </a:p>
        </p:txBody>
      </p:sp>
      <p:pic>
        <p:nvPicPr>
          <p:cNvPr id="100356" name="Picture 4"/>
          <p:cNvPicPr>
            <a:picLocks noChangeAspect="1" noChangeArrowheads="1"/>
          </p:cNvPicPr>
          <p:nvPr/>
        </p:nvPicPr>
        <p:blipFill>
          <a:blip r:embed="rId2" cstate="print"/>
          <a:srcRect/>
          <a:stretch>
            <a:fillRect/>
          </a:stretch>
        </p:blipFill>
        <p:spPr bwMode="auto">
          <a:xfrm>
            <a:off x="179388" y="3357563"/>
            <a:ext cx="6842125" cy="1663700"/>
          </a:xfrm>
          <a:prstGeom prst="rect">
            <a:avLst/>
          </a:prstGeom>
          <a:noFill/>
          <a:ln w="9525">
            <a:noFill/>
            <a:miter lim="800000"/>
            <a:headEnd/>
            <a:tailEnd/>
          </a:ln>
          <a:effectLst/>
        </p:spPr>
      </p:pic>
      <p:pic>
        <p:nvPicPr>
          <p:cNvPr id="100358" name="Picture 6"/>
          <p:cNvPicPr>
            <a:picLocks noChangeAspect="1" noChangeArrowheads="1"/>
          </p:cNvPicPr>
          <p:nvPr/>
        </p:nvPicPr>
        <p:blipFill>
          <a:blip r:embed="rId3" cstate="print"/>
          <a:srcRect/>
          <a:stretch>
            <a:fillRect/>
          </a:stretch>
        </p:blipFill>
        <p:spPr bwMode="auto">
          <a:xfrm>
            <a:off x="179388" y="1557338"/>
            <a:ext cx="6842125" cy="1676400"/>
          </a:xfrm>
          <a:prstGeom prst="rect">
            <a:avLst/>
          </a:prstGeom>
          <a:noFill/>
          <a:ln w="9525">
            <a:noFill/>
            <a:miter lim="800000"/>
            <a:headEnd/>
            <a:tailEnd/>
          </a:ln>
          <a:effectLst/>
        </p:spPr>
      </p:pic>
      <p:sp>
        <p:nvSpPr>
          <p:cNvPr id="100359" name="Text Box 7"/>
          <p:cNvSpPr txBox="1">
            <a:spLocks noChangeArrowheads="1"/>
          </p:cNvSpPr>
          <p:nvPr/>
        </p:nvSpPr>
        <p:spPr bwMode="auto">
          <a:xfrm>
            <a:off x="396875" y="5000625"/>
            <a:ext cx="995363" cy="336550"/>
          </a:xfrm>
          <a:prstGeom prst="rect">
            <a:avLst/>
          </a:prstGeom>
          <a:noFill/>
          <a:ln w="9525">
            <a:noFill/>
            <a:miter lim="800000"/>
            <a:headEnd/>
            <a:tailEnd/>
          </a:ln>
          <a:effectLst/>
        </p:spPr>
        <p:txBody>
          <a:bodyPr wrap="none">
            <a:spAutoFit/>
          </a:bodyPr>
          <a:lstStyle/>
          <a:p>
            <a:pPr algn="l"/>
            <a:r>
              <a:rPr lang="en-IE" sz="1600" dirty="0"/>
              <a:t>schlieren</a:t>
            </a:r>
            <a:endParaRPr lang="en-US" sz="1600" dirty="0"/>
          </a:p>
        </p:txBody>
      </p:sp>
      <p:sp>
        <p:nvSpPr>
          <p:cNvPr id="100360" name="Text Box 8"/>
          <p:cNvSpPr txBox="1">
            <a:spLocks noChangeArrowheads="1"/>
          </p:cNvSpPr>
          <p:nvPr/>
        </p:nvSpPr>
        <p:spPr bwMode="auto">
          <a:xfrm>
            <a:off x="1836738" y="5008563"/>
            <a:ext cx="995362" cy="336550"/>
          </a:xfrm>
          <a:prstGeom prst="rect">
            <a:avLst/>
          </a:prstGeom>
          <a:noFill/>
          <a:ln w="9525">
            <a:noFill/>
            <a:miter lim="800000"/>
            <a:headEnd/>
            <a:tailEnd/>
          </a:ln>
          <a:effectLst/>
        </p:spPr>
        <p:txBody>
          <a:bodyPr wrap="none">
            <a:spAutoFit/>
          </a:bodyPr>
          <a:lstStyle/>
          <a:p>
            <a:pPr algn="l"/>
            <a:r>
              <a:rPr lang="en-IE" sz="1600" dirty="0"/>
              <a:t>schlieren</a:t>
            </a:r>
            <a:endParaRPr lang="en-US" sz="1600" dirty="0"/>
          </a:p>
        </p:txBody>
      </p:sp>
      <p:sp>
        <p:nvSpPr>
          <p:cNvPr id="100361" name="Text Box 9"/>
          <p:cNvSpPr txBox="1">
            <a:spLocks noChangeArrowheads="1"/>
          </p:cNvSpPr>
          <p:nvPr/>
        </p:nvSpPr>
        <p:spPr bwMode="auto">
          <a:xfrm>
            <a:off x="3186113" y="5008563"/>
            <a:ext cx="612775" cy="336550"/>
          </a:xfrm>
          <a:prstGeom prst="rect">
            <a:avLst/>
          </a:prstGeom>
          <a:noFill/>
          <a:ln w="9525">
            <a:noFill/>
            <a:miter lim="800000"/>
            <a:headEnd/>
            <a:tailEnd/>
          </a:ln>
          <a:effectLst/>
        </p:spPr>
        <p:txBody>
          <a:bodyPr wrap="none">
            <a:spAutoFit/>
          </a:bodyPr>
          <a:lstStyle/>
          <a:p>
            <a:pPr algn="l"/>
            <a:r>
              <a:rPr lang="en-IE" sz="1600" dirty="0"/>
              <a:t>PLIF</a:t>
            </a:r>
            <a:endParaRPr lang="en-US" sz="1600" dirty="0"/>
          </a:p>
        </p:txBody>
      </p:sp>
      <p:sp>
        <p:nvSpPr>
          <p:cNvPr id="100362" name="Text Box 10"/>
          <p:cNvSpPr txBox="1">
            <a:spLocks noChangeArrowheads="1"/>
          </p:cNvSpPr>
          <p:nvPr/>
        </p:nvSpPr>
        <p:spPr bwMode="auto">
          <a:xfrm>
            <a:off x="4300538" y="5008563"/>
            <a:ext cx="838200" cy="336550"/>
          </a:xfrm>
          <a:prstGeom prst="rect">
            <a:avLst/>
          </a:prstGeom>
          <a:noFill/>
          <a:ln w="9525">
            <a:noFill/>
            <a:miter lim="800000"/>
            <a:headEnd/>
            <a:tailEnd/>
          </a:ln>
          <a:effectLst/>
        </p:spPr>
        <p:txBody>
          <a:bodyPr wrap="none">
            <a:spAutoFit/>
          </a:bodyPr>
          <a:lstStyle/>
          <a:p>
            <a:pPr algn="l"/>
            <a:r>
              <a:rPr lang="en-IE" sz="1600" dirty="0"/>
              <a:t>overlay</a:t>
            </a:r>
            <a:endParaRPr lang="en-US" sz="1600" dirty="0"/>
          </a:p>
        </p:txBody>
      </p:sp>
      <p:sp>
        <p:nvSpPr>
          <p:cNvPr id="100363" name="Text Box 11"/>
          <p:cNvSpPr txBox="1">
            <a:spLocks noChangeArrowheads="1"/>
          </p:cNvSpPr>
          <p:nvPr/>
        </p:nvSpPr>
        <p:spPr bwMode="auto">
          <a:xfrm>
            <a:off x="5292725" y="5008563"/>
            <a:ext cx="1965325" cy="581025"/>
          </a:xfrm>
          <a:prstGeom prst="rect">
            <a:avLst/>
          </a:prstGeom>
          <a:noFill/>
          <a:ln w="9525">
            <a:noFill/>
            <a:miter lim="800000"/>
            <a:headEnd/>
            <a:tailEnd/>
          </a:ln>
          <a:effectLst/>
        </p:spPr>
        <p:txBody>
          <a:bodyPr wrap="none">
            <a:spAutoFit/>
          </a:bodyPr>
          <a:lstStyle/>
          <a:p>
            <a:pPr algn="l"/>
            <a:r>
              <a:rPr lang="en-IE" sz="1600" dirty="0"/>
              <a:t>multiple exposure</a:t>
            </a:r>
          </a:p>
          <a:p>
            <a:pPr algn="l"/>
            <a:r>
              <a:rPr lang="en-IE" sz="1600" dirty="0"/>
              <a:t>chemiluminescence</a:t>
            </a:r>
            <a:endParaRPr lang="en-US" sz="1600" dirty="0"/>
          </a:p>
        </p:txBody>
      </p:sp>
      <p:sp>
        <p:nvSpPr>
          <p:cNvPr id="100364" name="Text Box 12"/>
          <p:cNvSpPr txBox="1">
            <a:spLocks noChangeArrowheads="1"/>
          </p:cNvSpPr>
          <p:nvPr/>
        </p:nvSpPr>
        <p:spPr bwMode="auto">
          <a:xfrm>
            <a:off x="396875" y="5719763"/>
            <a:ext cx="862013" cy="336550"/>
          </a:xfrm>
          <a:prstGeom prst="rect">
            <a:avLst/>
          </a:prstGeom>
          <a:noFill/>
          <a:ln w="9525">
            <a:noFill/>
            <a:miter lim="800000"/>
            <a:headEnd/>
            <a:tailEnd/>
          </a:ln>
          <a:effectLst/>
        </p:spPr>
        <p:txBody>
          <a:bodyPr wrap="none">
            <a:spAutoFit/>
          </a:bodyPr>
          <a:lstStyle/>
          <a:p>
            <a:pPr algn="l"/>
            <a:r>
              <a:rPr lang="en-IE" sz="1600" dirty="0"/>
              <a:t>150mm</a:t>
            </a:r>
            <a:endParaRPr lang="en-US" sz="1600" dirty="0"/>
          </a:p>
        </p:txBody>
      </p:sp>
      <p:sp>
        <p:nvSpPr>
          <p:cNvPr id="100365" name="Text Box 13"/>
          <p:cNvSpPr txBox="1">
            <a:spLocks noChangeArrowheads="1"/>
          </p:cNvSpPr>
          <p:nvPr/>
        </p:nvSpPr>
        <p:spPr bwMode="auto">
          <a:xfrm>
            <a:off x="1836738" y="5727700"/>
            <a:ext cx="749300" cy="336550"/>
          </a:xfrm>
          <a:prstGeom prst="rect">
            <a:avLst/>
          </a:prstGeom>
          <a:noFill/>
          <a:ln w="9525">
            <a:noFill/>
            <a:miter lim="800000"/>
            <a:headEnd/>
            <a:tailEnd/>
          </a:ln>
          <a:effectLst/>
        </p:spPr>
        <p:txBody>
          <a:bodyPr wrap="none">
            <a:spAutoFit/>
          </a:bodyPr>
          <a:lstStyle/>
          <a:p>
            <a:pPr algn="l"/>
            <a:r>
              <a:rPr lang="en-IE" sz="1600" dirty="0"/>
              <a:t>80mm</a:t>
            </a:r>
            <a:endParaRPr lang="en-US" sz="1600" dirty="0"/>
          </a:p>
        </p:txBody>
      </p:sp>
      <p:sp>
        <p:nvSpPr>
          <p:cNvPr id="100366" name="Text Box 14"/>
          <p:cNvSpPr txBox="1">
            <a:spLocks noChangeArrowheads="1"/>
          </p:cNvSpPr>
          <p:nvPr/>
        </p:nvSpPr>
        <p:spPr bwMode="auto">
          <a:xfrm>
            <a:off x="3186113" y="5727700"/>
            <a:ext cx="749300" cy="336550"/>
          </a:xfrm>
          <a:prstGeom prst="rect">
            <a:avLst/>
          </a:prstGeom>
          <a:noFill/>
          <a:ln w="9525">
            <a:noFill/>
            <a:miter lim="800000"/>
            <a:headEnd/>
            <a:tailEnd/>
          </a:ln>
          <a:effectLst/>
        </p:spPr>
        <p:txBody>
          <a:bodyPr wrap="none">
            <a:spAutoFit/>
          </a:bodyPr>
          <a:lstStyle/>
          <a:p>
            <a:pPr algn="l"/>
            <a:r>
              <a:rPr lang="en-IE" sz="1600" dirty="0"/>
              <a:t>70mm</a:t>
            </a:r>
            <a:endParaRPr lang="en-US" sz="1600" dirty="0"/>
          </a:p>
        </p:txBody>
      </p:sp>
      <p:sp>
        <p:nvSpPr>
          <p:cNvPr id="100367" name="Text Box 15"/>
          <p:cNvSpPr txBox="1">
            <a:spLocks noChangeArrowheads="1"/>
          </p:cNvSpPr>
          <p:nvPr/>
        </p:nvSpPr>
        <p:spPr bwMode="auto">
          <a:xfrm>
            <a:off x="4300538" y="5727700"/>
            <a:ext cx="749300" cy="336550"/>
          </a:xfrm>
          <a:prstGeom prst="rect">
            <a:avLst/>
          </a:prstGeom>
          <a:noFill/>
          <a:ln w="9525">
            <a:noFill/>
            <a:miter lim="800000"/>
            <a:headEnd/>
            <a:tailEnd/>
          </a:ln>
          <a:effectLst/>
        </p:spPr>
        <p:txBody>
          <a:bodyPr wrap="none">
            <a:spAutoFit/>
          </a:bodyPr>
          <a:lstStyle/>
          <a:p>
            <a:pPr algn="l"/>
            <a:r>
              <a:rPr lang="en-IE" sz="1600" dirty="0"/>
              <a:t>80mm</a:t>
            </a:r>
            <a:endParaRPr lang="en-US" sz="1600" dirty="0"/>
          </a:p>
        </p:txBody>
      </p:sp>
      <p:sp>
        <p:nvSpPr>
          <p:cNvPr id="100368" name="Text Box 16"/>
          <p:cNvSpPr txBox="1">
            <a:spLocks noChangeArrowheads="1"/>
          </p:cNvSpPr>
          <p:nvPr/>
        </p:nvSpPr>
        <p:spPr bwMode="auto">
          <a:xfrm>
            <a:off x="5292725" y="5727700"/>
            <a:ext cx="862013" cy="336550"/>
          </a:xfrm>
          <a:prstGeom prst="rect">
            <a:avLst/>
          </a:prstGeom>
          <a:noFill/>
          <a:ln w="9525">
            <a:noFill/>
            <a:miter lim="800000"/>
            <a:headEnd/>
            <a:tailEnd/>
          </a:ln>
          <a:effectLst/>
        </p:spPr>
        <p:txBody>
          <a:bodyPr wrap="none">
            <a:spAutoFit/>
          </a:bodyPr>
          <a:lstStyle/>
          <a:p>
            <a:pPr algn="l"/>
            <a:r>
              <a:rPr lang="en-IE" sz="1600" dirty="0"/>
              <a:t>109mm</a:t>
            </a:r>
            <a:endParaRPr lang="en-US" sz="1600" dirty="0"/>
          </a:p>
        </p:txBody>
      </p:sp>
      <p:sp>
        <p:nvSpPr>
          <p:cNvPr id="100369" name="Text Box 17"/>
          <p:cNvSpPr txBox="1">
            <a:spLocks noChangeArrowheads="1"/>
          </p:cNvSpPr>
          <p:nvPr/>
        </p:nvSpPr>
        <p:spPr bwMode="auto">
          <a:xfrm>
            <a:off x="7580313" y="5008563"/>
            <a:ext cx="736600" cy="581025"/>
          </a:xfrm>
          <a:prstGeom prst="rect">
            <a:avLst/>
          </a:prstGeom>
          <a:noFill/>
          <a:ln w="9525">
            <a:noFill/>
            <a:miter lim="800000"/>
            <a:headEnd/>
            <a:tailEnd/>
          </a:ln>
          <a:effectLst/>
        </p:spPr>
        <p:txBody>
          <a:bodyPr wrap="none">
            <a:spAutoFit/>
          </a:bodyPr>
          <a:lstStyle/>
          <a:p>
            <a:pPr algn="l"/>
            <a:r>
              <a:rPr lang="en-IE" sz="1600" dirty="0"/>
              <a:t>image</a:t>
            </a:r>
          </a:p>
          <a:p>
            <a:pPr algn="l"/>
            <a:r>
              <a:rPr lang="en-IE" sz="1600" dirty="0"/>
              <a:t>type</a:t>
            </a:r>
            <a:endParaRPr lang="en-US" sz="1600" dirty="0"/>
          </a:p>
        </p:txBody>
      </p:sp>
      <p:sp>
        <p:nvSpPr>
          <p:cNvPr id="100370" name="Text Box 18"/>
          <p:cNvSpPr txBox="1">
            <a:spLocks noChangeArrowheads="1"/>
          </p:cNvSpPr>
          <p:nvPr/>
        </p:nvSpPr>
        <p:spPr bwMode="auto">
          <a:xfrm>
            <a:off x="7596188" y="5734050"/>
            <a:ext cx="736600" cy="581025"/>
          </a:xfrm>
          <a:prstGeom prst="rect">
            <a:avLst/>
          </a:prstGeom>
          <a:noFill/>
          <a:ln w="9525">
            <a:noFill/>
            <a:miter lim="800000"/>
            <a:headEnd/>
            <a:tailEnd/>
          </a:ln>
          <a:effectLst/>
        </p:spPr>
        <p:txBody>
          <a:bodyPr wrap="none">
            <a:spAutoFit/>
          </a:bodyPr>
          <a:lstStyle/>
          <a:p>
            <a:pPr algn="l"/>
            <a:r>
              <a:rPr lang="en-IE" sz="1600" dirty="0"/>
              <a:t>image</a:t>
            </a:r>
          </a:p>
          <a:p>
            <a:pPr algn="l"/>
            <a:r>
              <a:rPr lang="en-IE" sz="1600" dirty="0"/>
              <a:t>height</a:t>
            </a:r>
            <a:endParaRPr lang="en-US" sz="1600" dirty="0"/>
          </a:p>
        </p:txBody>
      </p:sp>
      <p:sp>
        <p:nvSpPr>
          <p:cNvPr id="100371" name="Text Box 19"/>
          <p:cNvSpPr txBox="1">
            <a:spLocks noChangeArrowheads="1"/>
          </p:cNvSpPr>
          <p:nvPr/>
        </p:nvSpPr>
        <p:spPr bwMode="auto">
          <a:xfrm>
            <a:off x="7045325" y="1879600"/>
            <a:ext cx="2038350" cy="915988"/>
          </a:xfrm>
          <a:prstGeom prst="rect">
            <a:avLst/>
          </a:prstGeom>
          <a:noFill/>
          <a:ln w="9525">
            <a:noFill/>
            <a:miter lim="800000"/>
            <a:headEnd/>
            <a:tailEnd/>
          </a:ln>
          <a:effectLst/>
        </p:spPr>
        <p:txBody>
          <a:bodyPr wrap="none">
            <a:spAutoFit/>
          </a:bodyPr>
          <a:lstStyle/>
          <a:p>
            <a:pPr algn="l"/>
            <a:r>
              <a:rPr lang="pt-BR" sz="1800">
                <a:solidFill>
                  <a:schemeClr val="accent2"/>
                </a:solidFill>
              </a:rPr>
              <a:t>2H2 + O2 + 6.1Ar,</a:t>
            </a:r>
          </a:p>
          <a:p>
            <a:pPr algn="l"/>
            <a:r>
              <a:rPr lang="pt-BR" sz="1800">
                <a:solidFill>
                  <a:schemeClr val="accent2"/>
                </a:solidFill>
              </a:rPr>
              <a:t>Po = 100kPa</a:t>
            </a:r>
          </a:p>
          <a:p>
            <a:pPr algn="l"/>
            <a:r>
              <a:rPr lang="pt-BR" sz="1800">
                <a:solidFill>
                  <a:schemeClr val="accent2"/>
                </a:solidFill>
              </a:rPr>
              <a:t>shot 138</a:t>
            </a:r>
            <a:endParaRPr lang="en-US" sz="1800" dirty="0">
              <a:solidFill>
                <a:schemeClr val="accent2"/>
              </a:solidFill>
            </a:endParaRPr>
          </a:p>
        </p:txBody>
      </p:sp>
      <p:sp>
        <p:nvSpPr>
          <p:cNvPr id="100372" name="Text Box 20"/>
          <p:cNvSpPr txBox="1">
            <a:spLocks noChangeArrowheads="1"/>
          </p:cNvSpPr>
          <p:nvPr/>
        </p:nvSpPr>
        <p:spPr bwMode="auto">
          <a:xfrm>
            <a:off x="7021513" y="3629025"/>
            <a:ext cx="1562100" cy="915988"/>
          </a:xfrm>
          <a:prstGeom prst="rect">
            <a:avLst/>
          </a:prstGeom>
          <a:noFill/>
          <a:ln w="9525">
            <a:noFill/>
            <a:miter lim="800000"/>
            <a:headEnd/>
            <a:tailEnd/>
          </a:ln>
          <a:effectLst/>
        </p:spPr>
        <p:txBody>
          <a:bodyPr wrap="none">
            <a:spAutoFit/>
          </a:bodyPr>
          <a:lstStyle/>
          <a:p>
            <a:pPr algn="l"/>
            <a:r>
              <a:rPr lang="pt-BR" sz="1800">
                <a:solidFill>
                  <a:srgbClr val="FF0000"/>
                </a:solidFill>
              </a:rPr>
              <a:t>H2 + N2O,</a:t>
            </a:r>
          </a:p>
          <a:p>
            <a:pPr algn="l"/>
            <a:r>
              <a:rPr lang="pt-BR" sz="1800">
                <a:solidFill>
                  <a:srgbClr val="FF0000"/>
                </a:solidFill>
              </a:rPr>
              <a:t>Po = 42.5kPa</a:t>
            </a:r>
          </a:p>
          <a:p>
            <a:pPr algn="l"/>
            <a:r>
              <a:rPr lang="pt-BR" sz="1800">
                <a:solidFill>
                  <a:srgbClr val="FF0000"/>
                </a:solidFill>
              </a:rPr>
              <a:t>shot 145</a:t>
            </a:r>
            <a:endParaRPr lang="en-US" sz="1800" dirty="0">
              <a:solidFill>
                <a:srgbClr val="FF0000"/>
              </a:solidFill>
            </a:endParaRPr>
          </a:p>
        </p:txBody>
      </p:sp>
      <p:sp>
        <p:nvSpPr>
          <p:cNvPr id="20" name="TextBox 19"/>
          <p:cNvSpPr txBox="1"/>
          <p:nvPr/>
        </p:nvSpPr>
        <p:spPr>
          <a:xfrm>
            <a:off x="3386667" y="6290734"/>
            <a:ext cx="1418145" cy="369332"/>
          </a:xfrm>
          <a:prstGeom prst="rect">
            <a:avLst/>
          </a:prstGeom>
          <a:noFill/>
        </p:spPr>
        <p:txBody>
          <a:bodyPr wrap="none" rtlCol="0">
            <a:spAutoFit/>
          </a:bodyPr>
          <a:lstStyle/>
          <a:p>
            <a:r>
              <a:rPr lang="en-US" dirty="0"/>
              <a:t>Pintgen 2004</a:t>
            </a:r>
          </a:p>
        </p:txBody>
      </p:sp>
      <p:sp>
        <p:nvSpPr>
          <p:cNvPr id="2" name="Date Placeholder 1">
            <a:extLst>
              <a:ext uri="{FF2B5EF4-FFF2-40B4-BE49-F238E27FC236}">
                <a16:creationId xmlns:a16="http://schemas.microsoft.com/office/drawing/2014/main" id="{35CFB86D-3988-28BB-9D2A-DC3C1E269FCC}"/>
              </a:ext>
            </a:extLst>
          </p:cNvPr>
          <p:cNvSpPr>
            <a:spLocks noGrp="1"/>
          </p:cNvSpPr>
          <p:nvPr>
            <p:ph type="dt" sz="half" idx="10"/>
          </p:nvPr>
        </p:nvSpPr>
        <p:spPr>
          <a:xfrm>
            <a:off x="448734" y="6262158"/>
            <a:ext cx="2133600" cy="476250"/>
          </a:xfrm>
        </p:spPr>
        <p:txBody>
          <a:bodyPr/>
          <a:lstStyle/>
          <a:p>
            <a:pPr>
              <a:defRPr/>
            </a:pPr>
            <a:r>
              <a:rPr lang="en-US" altLang="en-US"/>
              <a:t>10/4/2023</a:t>
            </a:r>
            <a:endParaRPr lang="en-US"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p:cNvSpPr>
            <a:spLocks noGrp="1"/>
          </p:cNvSpPr>
          <p:nvPr>
            <p:ph type="sldNum" sz="quarter" idx="12"/>
          </p:nvPr>
        </p:nvSpPr>
        <p:spPr/>
        <p:txBody>
          <a:bodyPr/>
          <a:lstStyle/>
          <a:p>
            <a:fld id="{C561AD3D-F973-477E-87F8-C4BCCC654C25}" type="slidenum">
              <a:rPr lang="en-US"/>
              <a:pPr/>
              <a:t>52</a:t>
            </a:fld>
            <a:endParaRPr lang="en-US" dirty="0"/>
          </a:p>
        </p:txBody>
      </p:sp>
      <p:sp>
        <p:nvSpPr>
          <p:cNvPr id="101378" name="Rectangle 2"/>
          <p:cNvSpPr>
            <a:spLocks noGrp="1" noChangeArrowheads="1"/>
          </p:cNvSpPr>
          <p:nvPr>
            <p:ph type="title"/>
          </p:nvPr>
        </p:nvSpPr>
        <p:spPr>
          <a:ln/>
        </p:spPr>
        <p:txBody>
          <a:bodyPr/>
          <a:lstStyle/>
          <a:p>
            <a:r>
              <a:rPr lang="en-IE" dirty="0"/>
              <a:t>Super-critical</a:t>
            </a:r>
            <a:endParaRPr lang="en-US" dirty="0"/>
          </a:p>
        </p:txBody>
      </p:sp>
      <p:sp>
        <p:nvSpPr>
          <p:cNvPr id="101380" name="Text Box 4"/>
          <p:cNvSpPr txBox="1">
            <a:spLocks noChangeArrowheads="1"/>
          </p:cNvSpPr>
          <p:nvPr/>
        </p:nvSpPr>
        <p:spPr bwMode="auto">
          <a:xfrm>
            <a:off x="396875" y="5000625"/>
            <a:ext cx="995363" cy="336550"/>
          </a:xfrm>
          <a:prstGeom prst="rect">
            <a:avLst/>
          </a:prstGeom>
          <a:noFill/>
          <a:ln w="9525">
            <a:noFill/>
            <a:miter lim="800000"/>
            <a:headEnd/>
            <a:tailEnd/>
          </a:ln>
          <a:effectLst/>
        </p:spPr>
        <p:txBody>
          <a:bodyPr wrap="none">
            <a:spAutoFit/>
          </a:bodyPr>
          <a:lstStyle/>
          <a:p>
            <a:pPr algn="l"/>
            <a:r>
              <a:rPr lang="en-IE" sz="1600" dirty="0"/>
              <a:t>schlieren</a:t>
            </a:r>
            <a:endParaRPr lang="en-US" sz="1600" dirty="0"/>
          </a:p>
        </p:txBody>
      </p:sp>
      <p:sp>
        <p:nvSpPr>
          <p:cNvPr id="101381" name="Text Box 5"/>
          <p:cNvSpPr txBox="1">
            <a:spLocks noChangeArrowheads="1"/>
          </p:cNvSpPr>
          <p:nvPr/>
        </p:nvSpPr>
        <p:spPr bwMode="auto">
          <a:xfrm>
            <a:off x="1836738" y="5008563"/>
            <a:ext cx="995362" cy="336550"/>
          </a:xfrm>
          <a:prstGeom prst="rect">
            <a:avLst/>
          </a:prstGeom>
          <a:noFill/>
          <a:ln w="9525">
            <a:noFill/>
            <a:miter lim="800000"/>
            <a:headEnd/>
            <a:tailEnd/>
          </a:ln>
          <a:effectLst/>
        </p:spPr>
        <p:txBody>
          <a:bodyPr wrap="none">
            <a:spAutoFit/>
          </a:bodyPr>
          <a:lstStyle/>
          <a:p>
            <a:pPr algn="l"/>
            <a:r>
              <a:rPr lang="en-IE" sz="1600" dirty="0"/>
              <a:t>schlieren</a:t>
            </a:r>
            <a:endParaRPr lang="en-US" sz="1600" dirty="0"/>
          </a:p>
        </p:txBody>
      </p:sp>
      <p:sp>
        <p:nvSpPr>
          <p:cNvPr id="101382" name="Text Box 6"/>
          <p:cNvSpPr txBox="1">
            <a:spLocks noChangeArrowheads="1"/>
          </p:cNvSpPr>
          <p:nvPr/>
        </p:nvSpPr>
        <p:spPr bwMode="auto">
          <a:xfrm>
            <a:off x="3186113" y="5008563"/>
            <a:ext cx="612775" cy="336550"/>
          </a:xfrm>
          <a:prstGeom prst="rect">
            <a:avLst/>
          </a:prstGeom>
          <a:noFill/>
          <a:ln w="9525">
            <a:noFill/>
            <a:miter lim="800000"/>
            <a:headEnd/>
            <a:tailEnd/>
          </a:ln>
          <a:effectLst/>
        </p:spPr>
        <p:txBody>
          <a:bodyPr wrap="none">
            <a:spAutoFit/>
          </a:bodyPr>
          <a:lstStyle/>
          <a:p>
            <a:pPr algn="l"/>
            <a:r>
              <a:rPr lang="en-IE" sz="1600" dirty="0"/>
              <a:t>PLIF</a:t>
            </a:r>
            <a:endParaRPr lang="en-US" sz="1600" dirty="0"/>
          </a:p>
        </p:txBody>
      </p:sp>
      <p:sp>
        <p:nvSpPr>
          <p:cNvPr id="101383" name="Text Box 7"/>
          <p:cNvSpPr txBox="1">
            <a:spLocks noChangeArrowheads="1"/>
          </p:cNvSpPr>
          <p:nvPr/>
        </p:nvSpPr>
        <p:spPr bwMode="auto">
          <a:xfrm>
            <a:off x="4300538" y="5008563"/>
            <a:ext cx="838200" cy="336550"/>
          </a:xfrm>
          <a:prstGeom prst="rect">
            <a:avLst/>
          </a:prstGeom>
          <a:noFill/>
          <a:ln w="9525">
            <a:noFill/>
            <a:miter lim="800000"/>
            <a:headEnd/>
            <a:tailEnd/>
          </a:ln>
          <a:effectLst/>
        </p:spPr>
        <p:txBody>
          <a:bodyPr wrap="none">
            <a:spAutoFit/>
          </a:bodyPr>
          <a:lstStyle/>
          <a:p>
            <a:pPr algn="l"/>
            <a:r>
              <a:rPr lang="en-IE" sz="1600" dirty="0"/>
              <a:t>overlay</a:t>
            </a:r>
            <a:endParaRPr lang="en-US" sz="1600" dirty="0"/>
          </a:p>
        </p:txBody>
      </p:sp>
      <p:sp>
        <p:nvSpPr>
          <p:cNvPr id="101384" name="Text Box 8"/>
          <p:cNvSpPr txBox="1">
            <a:spLocks noChangeArrowheads="1"/>
          </p:cNvSpPr>
          <p:nvPr/>
        </p:nvSpPr>
        <p:spPr bwMode="auto">
          <a:xfrm>
            <a:off x="5292725" y="5008563"/>
            <a:ext cx="1965325" cy="581025"/>
          </a:xfrm>
          <a:prstGeom prst="rect">
            <a:avLst/>
          </a:prstGeom>
          <a:noFill/>
          <a:ln w="9525">
            <a:noFill/>
            <a:miter lim="800000"/>
            <a:headEnd/>
            <a:tailEnd/>
          </a:ln>
          <a:effectLst/>
        </p:spPr>
        <p:txBody>
          <a:bodyPr wrap="none">
            <a:spAutoFit/>
          </a:bodyPr>
          <a:lstStyle/>
          <a:p>
            <a:pPr algn="l"/>
            <a:r>
              <a:rPr lang="en-IE" sz="1600" dirty="0"/>
              <a:t>multiple exposure</a:t>
            </a:r>
          </a:p>
          <a:p>
            <a:pPr algn="l"/>
            <a:r>
              <a:rPr lang="en-IE" sz="1600" dirty="0"/>
              <a:t>chemiluminescence</a:t>
            </a:r>
            <a:endParaRPr lang="en-US" sz="1600" dirty="0"/>
          </a:p>
        </p:txBody>
      </p:sp>
      <p:sp>
        <p:nvSpPr>
          <p:cNvPr id="101385" name="Text Box 9"/>
          <p:cNvSpPr txBox="1">
            <a:spLocks noChangeArrowheads="1"/>
          </p:cNvSpPr>
          <p:nvPr/>
        </p:nvSpPr>
        <p:spPr bwMode="auto">
          <a:xfrm>
            <a:off x="396875" y="5719763"/>
            <a:ext cx="862013" cy="336550"/>
          </a:xfrm>
          <a:prstGeom prst="rect">
            <a:avLst/>
          </a:prstGeom>
          <a:noFill/>
          <a:ln w="9525">
            <a:noFill/>
            <a:miter lim="800000"/>
            <a:headEnd/>
            <a:tailEnd/>
          </a:ln>
          <a:effectLst/>
        </p:spPr>
        <p:txBody>
          <a:bodyPr wrap="none">
            <a:spAutoFit/>
          </a:bodyPr>
          <a:lstStyle/>
          <a:p>
            <a:pPr algn="l"/>
            <a:r>
              <a:rPr lang="en-IE" sz="1600" dirty="0"/>
              <a:t>150mm</a:t>
            </a:r>
            <a:endParaRPr lang="en-US" sz="1600" dirty="0"/>
          </a:p>
        </p:txBody>
      </p:sp>
      <p:sp>
        <p:nvSpPr>
          <p:cNvPr id="101386" name="Text Box 10"/>
          <p:cNvSpPr txBox="1">
            <a:spLocks noChangeArrowheads="1"/>
          </p:cNvSpPr>
          <p:nvPr/>
        </p:nvSpPr>
        <p:spPr bwMode="auto">
          <a:xfrm>
            <a:off x="1836738" y="5727700"/>
            <a:ext cx="749300" cy="336550"/>
          </a:xfrm>
          <a:prstGeom prst="rect">
            <a:avLst/>
          </a:prstGeom>
          <a:noFill/>
          <a:ln w="9525">
            <a:noFill/>
            <a:miter lim="800000"/>
            <a:headEnd/>
            <a:tailEnd/>
          </a:ln>
          <a:effectLst/>
        </p:spPr>
        <p:txBody>
          <a:bodyPr wrap="none">
            <a:spAutoFit/>
          </a:bodyPr>
          <a:lstStyle/>
          <a:p>
            <a:pPr algn="l"/>
            <a:r>
              <a:rPr lang="en-IE" sz="1600" dirty="0"/>
              <a:t>80mm</a:t>
            </a:r>
            <a:endParaRPr lang="en-US" sz="1600" dirty="0"/>
          </a:p>
        </p:txBody>
      </p:sp>
      <p:sp>
        <p:nvSpPr>
          <p:cNvPr id="101387" name="Text Box 11"/>
          <p:cNvSpPr txBox="1">
            <a:spLocks noChangeArrowheads="1"/>
          </p:cNvSpPr>
          <p:nvPr/>
        </p:nvSpPr>
        <p:spPr bwMode="auto">
          <a:xfrm>
            <a:off x="3186113" y="5727700"/>
            <a:ext cx="749300" cy="336550"/>
          </a:xfrm>
          <a:prstGeom prst="rect">
            <a:avLst/>
          </a:prstGeom>
          <a:noFill/>
          <a:ln w="9525">
            <a:noFill/>
            <a:miter lim="800000"/>
            <a:headEnd/>
            <a:tailEnd/>
          </a:ln>
          <a:effectLst/>
        </p:spPr>
        <p:txBody>
          <a:bodyPr wrap="none">
            <a:spAutoFit/>
          </a:bodyPr>
          <a:lstStyle/>
          <a:p>
            <a:pPr algn="l"/>
            <a:r>
              <a:rPr lang="en-IE" sz="1600" dirty="0"/>
              <a:t>70mm</a:t>
            </a:r>
            <a:endParaRPr lang="en-US" sz="1600" dirty="0"/>
          </a:p>
        </p:txBody>
      </p:sp>
      <p:sp>
        <p:nvSpPr>
          <p:cNvPr id="101388" name="Text Box 12"/>
          <p:cNvSpPr txBox="1">
            <a:spLocks noChangeArrowheads="1"/>
          </p:cNvSpPr>
          <p:nvPr/>
        </p:nvSpPr>
        <p:spPr bwMode="auto">
          <a:xfrm>
            <a:off x="4300538" y="5727700"/>
            <a:ext cx="749300" cy="336550"/>
          </a:xfrm>
          <a:prstGeom prst="rect">
            <a:avLst/>
          </a:prstGeom>
          <a:noFill/>
          <a:ln w="9525">
            <a:noFill/>
            <a:miter lim="800000"/>
            <a:headEnd/>
            <a:tailEnd/>
          </a:ln>
          <a:effectLst/>
        </p:spPr>
        <p:txBody>
          <a:bodyPr wrap="none">
            <a:spAutoFit/>
          </a:bodyPr>
          <a:lstStyle/>
          <a:p>
            <a:pPr algn="l"/>
            <a:r>
              <a:rPr lang="en-IE" sz="1600" dirty="0"/>
              <a:t>80mm</a:t>
            </a:r>
            <a:endParaRPr lang="en-US" sz="1600" dirty="0"/>
          </a:p>
        </p:txBody>
      </p:sp>
      <p:sp>
        <p:nvSpPr>
          <p:cNvPr id="101389" name="Text Box 13"/>
          <p:cNvSpPr txBox="1">
            <a:spLocks noChangeArrowheads="1"/>
          </p:cNvSpPr>
          <p:nvPr/>
        </p:nvSpPr>
        <p:spPr bwMode="auto">
          <a:xfrm>
            <a:off x="5292725" y="5727700"/>
            <a:ext cx="862013" cy="336550"/>
          </a:xfrm>
          <a:prstGeom prst="rect">
            <a:avLst/>
          </a:prstGeom>
          <a:noFill/>
          <a:ln w="9525">
            <a:noFill/>
            <a:miter lim="800000"/>
            <a:headEnd/>
            <a:tailEnd/>
          </a:ln>
          <a:effectLst/>
        </p:spPr>
        <p:txBody>
          <a:bodyPr wrap="none">
            <a:spAutoFit/>
          </a:bodyPr>
          <a:lstStyle/>
          <a:p>
            <a:pPr algn="l"/>
            <a:r>
              <a:rPr lang="en-IE" sz="1600" dirty="0"/>
              <a:t>109mm</a:t>
            </a:r>
            <a:endParaRPr lang="en-US" sz="1600" dirty="0"/>
          </a:p>
        </p:txBody>
      </p:sp>
      <p:sp>
        <p:nvSpPr>
          <p:cNvPr id="101390" name="Text Box 14"/>
          <p:cNvSpPr txBox="1">
            <a:spLocks noChangeArrowheads="1"/>
          </p:cNvSpPr>
          <p:nvPr/>
        </p:nvSpPr>
        <p:spPr bwMode="auto">
          <a:xfrm>
            <a:off x="7580313" y="5008563"/>
            <a:ext cx="736600" cy="581025"/>
          </a:xfrm>
          <a:prstGeom prst="rect">
            <a:avLst/>
          </a:prstGeom>
          <a:noFill/>
          <a:ln w="9525">
            <a:noFill/>
            <a:miter lim="800000"/>
            <a:headEnd/>
            <a:tailEnd/>
          </a:ln>
          <a:effectLst/>
        </p:spPr>
        <p:txBody>
          <a:bodyPr wrap="none">
            <a:spAutoFit/>
          </a:bodyPr>
          <a:lstStyle/>
          <a:p>
            <a:pPr algn="l"/>
            <a:r>
              <a:rPr lang="en-IE" sz="1600" dirty="0"/>
              <a:t>image</a:t>
            </a:r>
          </a:p>
          <a:p>
            <a:pPr algn="l"/>
            <a:r>
              <a:rPr lang="en-IE" sz="1600" dirty="0"/>
              <a:t>type</a:t>
            </a:r>
            <a:endParaRPr lang="en-US" sz="1600" dirty="0"/>
          </a:p>
        </p:txBody>
      </p:sp>
      <p:sp>
        <p:nvSpPr>
          <p:cNvPr id="101391" name="Text Box 15"/>
          <p:cNvSpPr txBox="1">
            <a:spLocks noChangeArrowheads="1"/>
          </p:cNvSpPr>
          <p:nvPr/>
        </p:nvSpPr>
        <p:spPr bwMode="auto">
          <a:xfrm>
            <a:off x="7596188" y="5734050"/>
            <a:ext cx="736600" cy="581025"/>
          </a:xfrm>
          <a:prstGeom prst="rect">
            <a:avLst/>
          </a:prstGeom>
          <a:noFill/>
          <a:ln w="9525">
            <a:noFill/>
            <a:miter lim="800000"/>
            <a:headEnd/>
            <a:tailEnd/>
          </a:ln>
          <a:effectLst/>
        </p:spPr>
        <p:txBody>
          <a:bodyPr wrap="none">
            <a:spAutoFit/>
          </a:bodyPr>
          <a:lstStyle/>
          <a:p>
            <a:pPr algn="l"/>
            <a:r>
              <a:rPr lang="en-IE" sz="1600" dirty="0"/>
              <a:t>image</a:t>
            </a:r>
          </a:p>
          <a:p>
            <a:pPr algn="l"/>
            <a:r>
              <a:rPr lang="en-IE" sz="1600" dirty="0"/>
              <a:t>height</a:t>
            </a:r>
            <a:endParaRPr lang="en-US" sz="1600" dirty="0"/>
          </a:p>
        </p:txBody>
      </p:sp>
      <p:sp>
        <p:nvSpPr>
          <p:cNvPr id="101392" name="Text Box 16"/>
          <p:cNvSpPr txBox="1">
            <a:spLocks noChangeArrowheads="1"/>
          </p:cNvSpPr>
          <p:nvPr/>
        </p:nvSpPr>
        <p:spPr bwMode="auto">
          <a:xfrm>
            <a:off x="7142163" y="1879600"/>
            <a:ext cx="2038350" cy="915988"/>
          </a:xfrm>
          <a:prstGeom prst="rect">
            <a:avLst/>
          </a:prstGeom>
          <a:noFill/>
          <a:ln w="9525">
            <a:noFill/>
            <a:miter lim="800000"/>
            <a:headEnd/>
            <a:tailEnd/>
          </a:ln>
          <a:effectLst/>
        </p:spPr>
        <p:txBody>
          <a:bodyPr wrap="none">
            <a:spAutoFit/>
          </a:bodyPr>
          <a:lstStyle/>
          <a:p>
            <a:pPr algn="l"/>
            <a:r>
              <a:rPr lang="pt-BR" sz="1800">
                <a:solidFill>
                  <a:schemeClr val="accent2"/>
                </a:solidFill>
              </a:rPr>
              <a:t>2H2 + O2 + 6.1Ar,</a:t>
            </a:r>
          </a:p>
          <a:p>
            <a:pPr algn="l"/>
            <a:r>
              <a:rPr lang="pt-BR" sz="1800">
                <a:solidFill>
                  <a:schemeClr val="accent2"/>
                </a:solidFill>
              </a:rPr>
              <a:t>Po = 100kPa</a:t>
            </a:r>
          </a:p>
          <a:p>
            <a:pPr algn="l"/>
            <a:r>
              <a:rPr lang="pt-BR" sz="1800">
                <a:solidFill>
                  <a:schemeClr val="accent2"/>
                </a:solidFill>
              </a:rPr>
              <a:t>shot 137</a:t>
            </a:r>
            <a:endParaRPr lang="en-US" sz="1800" dirty="0">
              <a:solidFill>
                <a:schemeClr val="accent2"/>
              </a:solidFill>
            </a:endParaRPr>
          </a:p>
        </p:txBody>
      </p:sp>
      <p:sp>
        <p:nvSpPr>
          <p:cNvPr id="101393" name="Text Box 17"/>
          <p:cNvSpPr txBox="1">
            <a:spLocks noChangeArrowheads="1"/>
          </p:cNvSpPr>
          <p:nvPr/>
        </p:nvSpPr>
        <p:spPr bwMode="auto">
          <a:xfrm>
            <a:off x="7118350" y="3629025"/>
            <a:ext cx="1371600" cy="915988"/>
          </a:xfrm>
          <a:prstGeom prst="rect">
            <a:avLst/>
          </a:prstGeom>
          <a:noFill/>
          <a:ln w="9525">
            <a:noFill/>
            <a:miter lim="800000"/>
            <a:headEnd/>
            <a:tailEnd/>
          </a:ln>
          <a:effectLst/>
        </p:spPr>
        <p:txBody>
          <a:bodyPr wrap="none">
            <a:spAutoFit/>
          </a:bodyPr>
          <a:lstStyle/>
          <a:p>
            <a:pPr algn="l"/>
            <a:r>
              <a:rPr lang="pt-BR" sz="1800">
                <a:solidFill>
                  <a:srgbClr val="FF0000"/>
                </a:solidFill>
              </a:rPr>
              <a:t>H2 + N2O,</a:t>
            </a:r>
          </a:p>
          <a:p>
            <a:pPr algn="l"/>
            <a:r>
              <a:rPr lang="pt-BR" sz="1800">
                <a:solidFill>
                  <a:srgbClr val="FF0000"/>
                </a:solidFill>
              </a:rPr>
              <a:t>Po = 45kPa</a:t>
            </a:r>
          </a:p>
          <a:p>
            <a:pPr algn="l"/>
            <a:r>
              <a:rPr lang="pt-BR" sz="1800">
                <a:solidFill>
                  <a:srgbClr val="FF0000"/>
                </a:solidFill>
              </a:rPr>
              <a:t>shot 143</a:t>
            </a:r>
            <a:endParaRPr lang="en-US" sz="1800" dirty="0">
              <a:solidFill>
                <a:srgbClr val="FF0000"/>
              </a:solidFill>
            </a:endParaRPr>
          </a:p>
        </p:txBody>
      </p:sp>
      <p:pic>
        <p:nvPicPr>
          <p:cNvPr id="101394" name="Picture 18"/>
          <p:cNvPicPr>
            <a:picLocks noChangeAspect="1" noChangeArrowheads="1"/>
          </p:cNvPicPr>
          <p:nvPr/>
        </p:nvPicPr>
        <p:blipFill>
          <a:blip r:embed="rId2" cstate="print"/>
          <a:srcRect/>
          <a:stretch>
            <a:fillRect/>
          </a:stretch>
        </p:blipFill>
        <p:spPr bwMode="auto">
          <a:xfrm>
            <a:off x="203200" y="1562100"/>
            <a:ext cx="6818313" cy="1663700"/>
          </a:xfrm>
          <a:prstGeom prst="rect">
            <a:avLst/>
          </a:prstGeom>
          <a:noFill/>
          <a:ln w="9525">
            <a:noFill/>
            <a:miter lim="800000"/>
            <a:headEnd/>
            <a:tailEnd/>
          </a:ln>
          <a:effectLst/>
        </p:spPr>
      </p:pic>
      <p:pic>
        <p:nvPicPr>
          <p:cNvPr id="101395" name="Picture 19"/>
          <p:cNvPicPr>
            <a:picLocks noChangeAspect="1" noChangeArrowheads="1"/>
          </p:cNvPicPr>
          <p:nvPr/>
        </p:nvPicPr>
        <p:blipFill>
          <a:blip r:embed="rId3" cstate="print"/>
          <a:srcRect/>
          <a:stretch>
            <a:fillRect/>
          </a:stretch>
        </p:blipFill>
        <p:spPr bwMode="auto">
          <a:xfrm>
            <a:off x="179388" y="3357563"/>
            <a:ext cx="6842125" cy="1655762"/>
          </a:xfrm>
          <a:prstGeom prst="rect">
            <a:avLst/>
          </a:prstGeom>
          <a:noFill/>
          <a:ln w="9525">
            <a:noFill/>
            <a:miter lim="800000"/>
            <a:headEnd/>
            <a:tailEnd/>
          </a:ln>
          <a:effectLst/>
        </p:spPr>
      </p:pic>
      <p:sp>
        <p:nvSpPr>
          <p:cNvPr id="20" name="TextBox 19"/>
          <p:cNvSpPr txBox="1"/>
          <p:nvPr/>
        </p:nvSpPr>
        <p:spPr>
          <a:xfrm>
            <a:off x="3403600" y="6197600"/>
            <a:ext cx="1418145" cy="369332"/>
          </a:xfrm>
          <a:prstGeom prst="rect">
            <a:avLst/>
          </a:prstGeom>
          <a:noFill/>
        </p:spPr>
        <p:txBody>
          <a:bodyPr wrap="none" rtlCol="0">
            <a:spAutoFit/>
          </a:bodyPr>
          <a:lstStyle/>
          <a:p>
            <a:r>
              <a:rPr lang="en-US" dirty="0"/>
              <a:t>Pintgen 2004</a:t>
            </a:r>
          </a:p>
        </p:txBody>
      </p:sp>
      <p:sp>
        <p:nvSpPr>
          <p:cNvPr id="2" name="Date Placeholder 1">
            <a:extLst>
              <a:ext uri="{FF2B5EF4-FFF2-40B4-BE49-F238E27FC236}">
                <a16:creationId xmlns:a16="http://schemas.microsoft.com/office/drawing/2014/main" id="{C2BBCCDD-68C2-0786-F7DC-01C80146B4BA}"/>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AC1BC-55A2-A0AD-997A-46FD3B3A93D7}"/>
              </a:ext>
            </a:extLst>
          </p:cNvPr>
          <p:cNvSpPr>
            <a:spLocks noGrp="1"/>
          </p:cNvSpPr>
          <p:nvPr>
            <p:ph type="title"/>
          </p:nvPr>
        </p:nvSpPr>
        <p:spPr>
          <a:xfrm>
            <a:off x="457200" y="274638"/>
            <a:ext cx="8229600" cy="682095"/>
          </a:xfrm>
        </p:spPr>
        <p:txBody>
          <a:bodyPr/>
          <a:lstStyle/>
          <a:p>
            <a:r>
              <a:rPr lang="en-US" dirty="0"/>
              <a:t>Critical Effects in Diffraction</a:t>
            </a:r>
          </a:p>
        </p:txBody>
      </p:sp>
      <p:sp>
        <p:nvSpPr>
          <p:cNvPr id="4" name="Date Placeholder 3">
            <a:extLst>
              <a:ext uri="{FF2B5EF4-FFF2-40B4-BE49-F238E27FC236}">
                <a16:creationId xmlns:a16="http://schemas.microsoft.com/office/drawing/2014/main" id="{05F20FBF-55BB-B1E9-3400-733F31D0E17A}"/>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20314D78-A366-ED64-061F-2BF760CCE0ED}"/>
              </a:ext>
            </a:extLst>
          </p:cNvPr>
          <p:cNvSpPr>
            <a:spLocks noGrp="1"/>
          </p:cNvSpPr>
          <p:nvPr>
            <p:ph type="sldNum" sz="quarter" idx="12"/>
          </p:nvPr>
        </p:nvSpPr>
        <p:spPr/>
        <p:txBody>
          <a:bodyPr/>
          <a:lstStyle/>
          <a:p>
            <a:fld id="{7C3431B6-8D5E-4BA4-8978-65BC94866C41}" type="slidenum">
              <a:rPr lang="en-US" altLang="en-US" smtClean="0"/>
              <a:pPr/>
              <a:t>53</a:t>
            </a:fld>
            <a:endParaRPr lang="en-US" altLang="en-US" dirty="0"/>
          </a:p>
        </p:txBody>
      </p:sp>
      <p:pic>
        <p:nvPicPr>
          <p:cNvPr id="7" name="Picture 6">
            <a:extLst>
              <a:ext uri="{FF2B5EF4-FFF2-40B4-BE49-F238E27FC236}">
                <a16:creationId xmlns:a16="http://schemas.microsoft.com/office/drawing/2014/main" id="{449AE0FD-FD65-3F5F-47F8-7645B7AC171D}"/>
              </a:ext>
            </a:extLst>
          </p:cNvPr>
          <p:cNvPicPr>
            <a:picLocks noChangeAspect="1"/>
          </p:cNvPicPr>
          <p:nvPr/>
        </p:nvPicPr>
        <p:blipFill>
          <a:blip r:embed="rId2"/>
          <a:stretch>
            <a:fillRect/>
          </a:stretch>
        </p:blipFill>
        <p:spPr>
          <a:xfrm>
            <a:off x="5059658" y="2491033"/>
            <a:ext cx="4016555" cy="2563566"/>
          </a:xfrm>
          <a:prstGeom prst="rect">
            <a:avLst/>
          </a:prstGeom>
        </p:spPr>
      </p:pic>
      <p:pic>
        <p:nvPicPr>
          <p:cNvPr id="9" name="Picture 8">
            <a:extLst>
              <a:ext uri="{FF2B5EF4-FFF2-40B4-BE49-F238E27FC236}">
                <a16:creationId xmlns:a16="http://schemas.microsoft.com/office/drawing/2014/main" id="{5542BF38-1ACF-3D40-7194-55199E440E2C}"/>
              </a:ext>
            </a:extLst>
          </p:cNvPr>
          <p:cNvPicPr>
            <a:picLocks noChangeAspect="1"/>
          </p:cNvPicPr>
          <p:nvPr/>
        </p:nvPicPr>
        <p:blipFill>
          <a:blip r:embed="rId3"/>
          <a:stretch>
            <a:fillRect/>
          </a:stretch>
        </p:blipFill>
        <p:spPr>
          <a:xfrm>
            <a:off x="-159367" y="1025114"/>
            <a:ext cx="4907666" cy="5078706"/>
          </a:xfrm>
          <a:prstGeom prst="rect">
            <a:avLst/>
          </a:prstGeom>
        </p:spPr>
      </p:pic>
      <p:sp>
        <p:nvSpPr>
          <p:cNvPr id="10" name="TextBox 9">
            <a:extLst>
              <a:ext uri="{FF2B5EF4-FFF2-40B4-BE49-F238E27FC236}">
                <a16:creationId xmlns:a16="http://schemas.microsoft.com/office/drawing/2014/main" id="{17762E0A-06FB-849D-A0A8-CD3D3D1DDB70}"/>
              </a:ext>
            </a:extLst>
          </p:cNvPr>
          <p:cNvSpPr txBox="1"/>
          <p:nvPr/>
        </p:nvSpPr>
        <p:spPr>
          <a:xfrm>
            <a:off x="5308599" y="4986867"/>
            <a:ext cx="3556000" cy="1384995"/>
          </a:xfrm>
          <a:prstGeom prst="rect">
            <a:avLst/>
          </a:prstGeom>
          <a:noFill/>
        </p:spPr>
        <p:txBody>
          <a:bodyPr wrap="square" rtlCol="0">
            <a:spAutoFit/>
          </a:bodyPr>
          <a:lstStyle/>
          <a:p>
            <a:r>
              <a:rPr lang="en-US" sz="1400" dirty="0"/>
              <a:t>Combination of wave curvature and unsteady effects.</a:t>
            </a:r>
          </a:p>
          <a:p>
            <a:endParaRPr lang="en-US" sz="1400" dirty="0"/>
          </a:p>
          <a:p>
            <a:r>
              <a:rPr lang="en-US" sz="1400" dirty="0"/>
              <a:t>Critical case dominant balance is between unsteadiness and energy release as in blast initiation </a:t>
            </a:r>
          </a:p>
        </p:txBody>
      </p:sp>
      <p:pic>
        <p:nvPicPr>
          <p:cNvPr id="11" name="Picture 10">
            <a:extLst>
              <a:ext uri="{FF2B5EF4-FFF2-40B4-BE49-F238E27FC236}">
                <a16:creationId xmlns:a16="http://schemas.microsoft.com/office/drawing/2014/main" id="{5745DD2D-DDA6-B10B-CBCF-4CB72BDBB8E7}"/>
              </a:ext>
            </a:extLst>
          </p:cNvPr>
          <p:cNvPicPr>
            <a:picLocks noChangeAspect="1"/>
          </p:cNvPicPr>
          <p:nvPr/>
        </p:nvPicPr>
        <p:blipFill>
          <a:blip r:embed="rId4"/>
          <a:stretch>
            <a:fillRect/>
          </a:stretch>
        </p:blipFill>
        <p:spPr>
          <a:xfrm>
            <a:off x="5824896" y="1057227"/>
            <a:ext cx="2387772" cy="1256336"/>
          </a:xfrm>
          <a:prstGeom prst="rect">
            <a:avLst/>
          </a:prstGeom>
        </p:spPr>
      </p:pic>
      <p:sp>
        <p:nvSpPr>
          <p:cNvPr id="3" name="TextBox 2">
            <a:extLst>
              <a:ext uri="{FF2B5EF4-FFF2-40B4-BE49-F238E27FC236}">
                <a16:creationId xmlns:a16="http://schemas.microsoft.com/office/drawing/2014/main" id="{4D244425-EFB8-B92A-85D7-75B656B8390B}"/>
              </a:ext>
            </a:extLst>
          </p:cNvPr>
          <p:cNvSpPr txBox="1"/>
          <p:nvPr/>
        </p:nvSpPr>
        <p:spPr>
          <a:xfrm>
            <a:off x="2717800" y="6366934"/>
            <a:ext cx="3358355" cy="307777"/>
          </a:xfrm>
          <a:prstGeom prst="rect">
            <a:avLst/>
          </a:prstGeom>
          <a:noFill/>
        </p:spPr>
        <p:txBody>
          <a:bodyPr wrap="none" rtlCol="0">
            <a:spAutoFit/>
          </a:bodyPr>
          <a:lstStyle/>
          <a:p>
            <a:r>
              <a:rPr lang="en-US" sz="1400" dirty="0"/>
              <a:t>Arienti and Shepherd 2005, Arienti 2002</a:t>
            </a:r>
          </a:p>
        </p:txBody>
      </p:sp>
    </p:spTree>
    <p:extLst>
      <p:ext uri="{BB962C8B-B14F-4D97-AF65-F5344CB8AC3E}">
        <p14:creationId xmlns:p14="http://schemas.microsoft.com/office/powerpoint/2010/main" val="2661713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4F28BC68-BE74-EC3D-A6B5-6C2E9E73A999}"/>
              </a:ext>
            </a:extLst>
          </p:cNvPr>
          <p:cNvSpPr>
            <a:spLocks noGrp="1" noChangeArrowheads="1"/>
          </p:cNvSpPr>
          <p:nvPr>
            <p:ph type="title"/>
          </p:nvPr>
        </p:nvSpPr>
        <p:spPr/>
        <p:txBody>
          <a:bodyPr/>
          <a:lstStyle/>
          <a:p>
            <a:r>
              <a:rPr lang="en-US" altLang="en-US" dirty="0"/>
              <a:t>Critical Role of Activation Energy </a:t>
            </a:r>
          </a:p>
        </p:txBody>
      </p:sp>
      <p:sp>
        <p:nvSpPr>
          <p:cNvPr id="3" name="Date Placeholder 2">
            <a:extLst>
              <a:ext uri="{FF2B5EF4-FFF2-40B4-BE49-F238E27FC236}">
                <a16:creationId xmlns:a16="http://schemas.microsoft.com/office/drawing/2014/main" id="{9D4CCB80-65AA-BB79-0AB5-44B7232C8961}"/>
              </a:ext>
            </a:extLst>
          </p:cNvPr>
          <p:cNvSpPr>
            <a:spLocks noGrp="1"/>
          </p:cNvSpPr>
          <p:nvPr>
            <p:ph type="dt" sz="half" idx="10"/>
          </p:nvPr>
        </p:nvSpPr>
        <p:spPr/>
        <p:txBody>
          <a:bodyPr/>
          <a:lstStyle/>
          <a:p>
            <a:r>
              <a:rPr lang="en-US" altLang="en-US"/>
              <a:t>10/4/2023</a:t>
            </a:r>
            <a:endParaRPr lang="en-US" altLang="en-US" dirty="0"/>
          </a:p>
        </p:txBody>
      </p:sp>
      <p:pic>
        <p:nvPicPr>
          <p:cNvPr id="284675" name="Picture 3">
            <a:extLst>
              <a:ext uri="{FF2B5EF4-FFF2-40B4-BE49-F238E27FC236}">
                <a16:creationId xmlns:a16="http://schemas.microsoft.com/office/drawing/2014/main" id="{7B56A408-0A6D-2827-236B-866619A39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232"/>
          <a:stretch>
            <a:fillRect/>
          </a:stretch>
        </p:blipFill>
        <p:spPr bwMode="auto">
          <a:xfrm>
            <a:off x="381000" y="2525713"/>
            <a:ext cx="3581400"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6" name="Picture 4">
            <a:extLst>
              <a:ext uri="{FF2B5EF4-FFF2-40B4-BE49-F238E27FC236}">
                <a16:creationId xmlns:a16="http://schemas.microsoft.com/office/drawing/2014/main" id="{26032228-6E55-5F27-E5E3-53001E2BE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2057400"/>
            <a:ext cx="4162425" cy="3702050"/>
          </a:xfrm>
          <a:prstGeom prst="rect">
            <a:avLst/>
          </a:prstGeom>
          <a:noFill/>
          <a:extLst>
            <a:ext uri="{909E8E84-426E-40DD-AFC4-6F175D3DCCD1}">
              <a14:hiddenFill xmlns:a14="http://schemas.microsoft.com/office/drawing/2010/main">
                <a:solidFill>
                  <a:srgbClr val="FFFFFF"/>
                </a:solidFill>
              </a14:hiddenFill>
            </a:ext>
          </a:extLst>
        </p:spPr>
      </p:pic>
      <p:sp>
        <p:nvSpPr>
          <p:cNvPr id="284677" name="Text Box 5">
            <a:extLst>
              <a:ext uri="{FF2B5EF4-FFF2-40B4-BE49-F238E27FC236}">
                <a16:creationId xmlns:a16="http://schemas.microsoft.com/office/drawing/2014/main" id="{54328D10-8623-E219-7B05-687A16F171AB}"/>
              </a:ext>
            </a:extLst>
          </p:cNvPr>
          <p:cNvSpPr txBox="1">
            <a:spLocks noChangeArrowheads="1"/>
          </p:cNvSpPr>
          <p:nvPr/>
        </p:nvSpPr>
        <p:spPr bwMode="auto">
          <a:xfrm>
            <a:off x="423334" y="1576388"/>
            <a:ext cx="3895725"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00FF"/>
                </a:solidFill>
                <a:miter lim="800000"/>
                <a:headEnd type="none" w="sm"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spcBef>
                <a:spcPct val="0"/>
              </a:spcBef>
            </a:pPr>
            <a:r>
              <a:rPr lang="en-US" altLang="en-US" sz="2300" dirty="0">
                <a:solidFill>
                  <a:srgbClr val="0000CC"/>
                </a:solidFill>
              </a:rPr>
              <a:t>Detonation locally decouples</a:t>
            </a:r>
            <a:br>
              <a:rPr lang="en-US" altLang="en-US" sz="2300" dirty="0">
                <a:solidFill>
                  <a:srgbClr val="0000CC"/>
                </a:solidFill>
              </a:rPr>
            </a:br>
            <a:r>
              <a:rPr lang="en-US" altLang="en-US" sz="2300" dirty="0">
                <a:solidFill>
                  <a:srgbClr val="0000CC"/>
                </a:solidFill>
              </a:rPr>
              <a:t>and fails.</a:t>
            </a:r>
          </a:p>
        </p:txBody>
      </p:sp>
      <p:sp>
        <p:nvSpPr>
          <p:cNvPr id="284678" name="Text Box 6">
            <a:extLst>
              <a:ext uri="{FF2B5EF4-FFF2-40B4-BE49-F238E27FC236}">
                <a16:creationId xmlns:a16="http://schemas.microsoft.com/office/drawing/2014/main" id="{A9C7E031-383B-26CE-37FE-1671AD497AC7}"/>
              </a:ext>
            </a:extLst>
          </p:cNvPr>
          <p:cNvSpPr txBox="1">
            <a:spLocks noChangeArrowheads="1"/>
          </p:cNvSpPr>
          <p:nvPr/>
        </p:nvSpPr>
        <p:spPr bwMode="auto">
          <a:xfrm>
            <a:off x="4676775" y="1644650"/>
            <a:ext cx="32956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00FF"/>
                </a:solidFill>
                <a:miter lim="800000"/>
                <a:headEnd type="none" w="sm"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spcBef>
                <a:spcPct val="0"/>
              </a:spcBef>
            </a:pPr>
            <a:r>
              <a:rPr lang="en-US" altLang="en-US" sz="2300" dirty="0">
                <a:solidFill>
                  <a:srgbClr val="0000CC"/>
                </a:solidFill>
              </a:rPr>
              <a:t>Shock-reaction coupling</a:t>
            </a:r>
            <a:br>
              <a:rPr lang="en-US" altLang="en-US" sz="2300" dirty="0">
                <a:solidFill>
                  <a:srgbClr val="0000CC"/>
                </a:solidFill>
              </a:rPr>
            </a:br>
            <a:r>
              <a:rPr lang="en-US" altLang="en-US" sz="2300" dirty="0">
                <a:solidFill>
                  <a:srgbClr val="0000CC"/>
                </a:solidFill>
              </a:rPr>
              <a:t>is maintained.</a:t>
            </a:r>
          </a:p>
        </p:txBody>
      </p:sp>
      <p:sp>
        <p:nvSpPr>
          <p:cNvPr id="284679" name="Text Box 7">
            <a:extLst>
              <a:ext uri="{FF2B5EF4-FFF2-40B4-BE49-F238E27FC236}">
                <a16:creationId xmlns:a16="http://schemas.microsoft.com/office/drawing/2014/main" id="{FC8C3CAA-6D11-54DA-33DB-20B7EFB58FDE}"/>
              </a:ext>
            </a:extLst>
          </p:cNvPr>
          <p:cNvSpPr txBox="1">
            <a:spLocks noChangeArrowheads="1"/>
          </p:cNvSpPr>
          <p:nvPr/>
        </p:nvSpPr>
        <p:spPr bwMode="auto">
          <a:xfrm>
            <a:off x="1406525" y="5829300"/>
            <a:ext cx="1928813" cy="369974"/>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US" altLang="en-US" dirty="0">
                <a:latin typeface="Symbol" panose="05050102010706020507" pitchFamily="18" charset="2"/>
              </a:rPr>
              <a:t>q</a:t>
            </a:r>
            <a:r>
              <a:rPr lang="en-US" altLang="en-US" baseline="-25000" dirty="0">
                <a:latin typeface="Times New Roman" panose="02020603050405020304" pitchFamily="18" charset="0"/>
              </a:rPr>
              <a:t>CJ</a:t>
            </a:r>
            <a:r>
              <a:rPr lang="en-US" altLang="en-US" dirty="0"/>
              <a:t> = 4.15</a:t>
            </a:r>
          </a:p>
        </p:txBody>
      </p:sp>
      <p:sp>
        <p:nvSpPr>
          <p:cNvPr id="284680" name="Text Box 8">
            <a:extLst>
              <a:ext uri="{FF2B5EF4-FFF2-40B4-BE49-F238E27FC236}">
                <a16:creationId xmlns:a16="http://schemas.microsoft.com/office/drawing/2014/main" id="{5F521938-08DE-0802-4C0A-F4428CAA7E51}"/>
              </a:ext>
            </a:extLst>
          </p:cNvPr>
          <p:cNvSpPr txBox="1">
            <a:spLocks noChangeArrowheads="1"/>
          </p:cNvSpPr>
          <p:nvPr/>
        </p:nvSpPr>
        <p:spPr bwMode="auto">
          <a:xfrm>
            <a:off x="5348288" y="5767388"/>
            <a:ext cx="1928812" cy="369974"/>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US" altLang="en-US" dirty="0">
                <a:latin typeface="Symbol" panose="05050102010706020507" pitchFamily="18" charset="2"/>
              </a:rPr>
              <a:t>q</a:t>
            </a:r>
            <a:r>
              <a:rPr lang="en-US" altLang="en-US" baseline="-25000" dirty="0">
                <a:latin typeface="Times New Roman" panose="02020603050405020304" pitchFamily="18" charset="0"/>
              </a:rPr>
              <a:t>CJ</a:t>
            </a:r>
            <a:r>
              <a:rPr lang="en-US" altLang="en-US" dirty="0"/>
              <a:t> = 3.5</a:t>
            </a:r>
          </a:p>
        </p:txBody>
      </p:sp>
      <p:sp>
        <p:nvSpPr>
          <p:cNvPr id="4" name="TextBox 3">
            <a:extLst>
              <a:ext uri="{FF2B5EF4-FFF2-40B4-BE49-F238E27FC236}">
                <a16:creationId xmlns:a16="http://schemas.microsoft.com/office/drawing/2014/main" id="{7FD9AE91-9A0F-A932-A491-3653B853E18A}"/>
              </a:ext>
            </a:extLst>
          </p:cNvPr>
          <p:cNvSpPr txBox="1"/>
          <p:nvPr/>
        </p:nvSpPr>
        <p:spPr>
          <a:xfrm>
            <a:off x="3318934" y="6197601"/>
            <a:ext cx="2622834" cy="338554"/>
          </a:xfrm>
          <a:prstGeom prst="rect">
            <a:avLst/>
          </a:prstGeom>
          <a:noFill/>
        </p:spPr>
        <p:txBody>
          <a:bodyPr wrap="none" rtlCol="0">
            <a:spAutoFit/>
          </a:bodyPr>
          <a:lstStyle/>
          <a:p>
            <a:r>
              <a:rPr lang="en-US" sz="1600" dirty="0"/>
              <a:t>Arienti and Shepherd 2005</a:t>
            </a:r>
          </a:p>
        </p:txBody>
      </p:sp>
      <p:sp>
        <p:nvSpPr>
          <p:cNvPr id="5" name="Slide Number Placeholder 4">
            <a:extLst>
              <a:ext uri="{FF2B5EF4-FFF2-40B4-BE49-F238E27FC236}">
                <a16:creationId xmlns:a16="http://schemas.microsoft.com/office/drawing/2014/main" id="{B3D03DBB-B8DA-B0A0-7296-6A714343FFBF}"/>
              </a:ext>
            </a:extLst>
          </p:cNvPr>
          <p:cNvSpPr>
            <a:spLocks noGrp="1"/>
          </p:cNvSpPr>
          <p:nvPr>
            <p:ph type="sldNum" sz="quarter" idx="12"/>
          </p:nvPr>
        </p:nvSpPr>
        <p:spPr/>
        <p:txBody>
          <a:bodyPr/>
          <a:lstStyle/>
          <a:p>
            <a:fld id="{20AD227F-FEAE-4169-B7F6-86B2E1074B13}" type="slidenum">
              <a:rPr lang="en-US" altLang="en-US" smtClean="0"/>
              <a:pPr/>
              <a:t>54</a:t>
            </a:fld>
            <a:endParaRPr lang="en-US"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1DDA7-FAE7-C7FA-BDA3-95B845F8052E}"/>
              </a:ext>
            </a:extLst>
          </p:cNvPr>
          <p:cNvSpPr>
            <a:spLocks noGrp="1"/>
          </p:cNvSpPr>
          <p:nvPr>
            <p:ph type="title"/>
          </p:nvPr>
        </p:nvSpPr>
        <p:spPr>
          <a:xfrm>
            <a:off x="457199" y="274638"/>
            <a:ext cx="8542867" cy="1143000"/>
          </a:xfrm>
        </p:spPr>
        <p:txBody>
          <a:bodyPr/>
          <a:lstStyle/>
          <a:p>
            <a:r>
              <a:rPr lang="en-US" dirty="0"/>
              <a:t>Critical Conditions in Detonations</a:t>
            </a:r>
          </a:p>
        </p:txBody>
      </p:sp>
      <p:sp>
        <p:nvSpPr>
          <p:cNvPr id="3" name="Content Placeholder 2">
            <a:extLst>
              <a:ext uri="{FF2B5EF4-FFF2-40B4-BE49-F238E27FC236}">
                <a16:creationId xmlns:a16="http://schemas.microsoft.com/office/drawing/2014/main" id="{8BE666FF-BEDE-FEB1-E8F2-4EE0F153B978}"/>
              </a:ext>
            </a:extLst>
          </p:cNvPr>
          <p:cNvSpPr>
            <a:spLocks noGrp="1"/>
          </p:cNvSpPr>
          <p:nvPr>
            <p:ph idx="1"/>
          </p:nvPr>
        </p:nvSpPr>
        <p:spPr>
          <a:xfrm>
            <a:off x="419100" y="1274234"/>
            <a:ext cx="8229600" cy="5101166"/>
          </a:xfrm>
        </p:spPr>
        <p:txBody>
          <a:bodyPr/>
          <a:lstStyle/>
          <a:p>
            <a:r>
              <a:rPr lang="en-US" sz="2800" dirty="0"/>
              <a:t>Observed in many situations:</a:t>
            </a:r>
          </a:p>
          <a:p>
            <a:pPr lvl="1"/>
            <a:r>
              <a:rPr lang="en-US" sz="2400" dirty="0"/>
              <a:t>Projectile initiation, critical diameter or limiting wave curvature</a:t>
            </a:r>
          </a:p>
          <a:p>
            <a:pPr lvl="1"/>
            <a:r>
              <a:rPr lang="en-US" sz="2400" dirty="0"/>
              <a:t>Blast wave initiation, critical initiation energy</a:t>
            </a:r>
          </a:p>
          <a:p>
            <a:pPr lvl="1"/>
            <a:r>
              <a:rPr lang="en-US" sz="2400" dirty="0"/>
              <a:t>Detonation Diffraction, critical tube or channel width</a:t>
            </a:r>
          </a:p>
          <a:p>
            <a:r>
              <a:rPr lang="en-US" sz="2800" dirty="0"/>
              <a:t>Due to sensitivity of reaction rates to small changes in temperature – activation energy</a:t>
            </a:r>
          </a:p>
          <a:p>
            <a:r>
              <a:rPr lang="en-US" sz="2800" dirty="0"/>
              <a:t>Effect of thermodynamic state changes amplified by large activation energy</a:t>
            </a:r>
          </a:p>
          <a:p>
            <a:r>
              <a:rPr lang="en-US" sz="2800" dirty="0"/>
              <a:t>Competition between energy release by combustion and expansion of gases</a:t>
            </a:r>
          </a:p>
        </p:txBody>
      </p:sp>
      <p:sp>
        <p:nvSpPr>
          <p:cNvPr id="4" name="Date Placeholder 3">
            <a:extLst>
              <a:ext uri="{FF2B5EF4-FFF2-40B4-BE49-F238E27FC236}">
                <a16:creationId xmlns:a16="http://schemas.microsoft.com/office/drawing/2014/main" id="{F934054B-04E3-239A-72BB-4CF93F031D95}"/>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E26D4FBC-5228-58FA-C297-ABCED7EF92D0}"/>
              </a:ext>
            </a:extLst>
          </p:cNvPr>
          <p:cNvSpPr>
            <a:spLocks noGrp="1"/>
          </p:cNvSpPr>
          <p:nvPr>
            <p:ph type="sldNum" sz="quarter" idx="12"/>
          </p:nvPr>
        </p:nvSpPr>
        <p:spPr/>
        <p:txBody>
          <a:bodyPr/>
          <a:lstStyle/>
          <a:p>
            <a:fld id="{7C3431B6-8D5E-4BA4-8978-65BC94866C41}" type="slidenum">
              <a:rPr lang="en-US" altLang="en-US" smtClean="0"/>
              <a:pPr/>
              <a:t>55</a:t>
            </a:fld>
            <a:endParaRPr lang="en-US" altLang="en-US" dirty="0"/>
          </a:p>
        </p:txBody>
      </p:sp>
    </p:spTree>
    <p:extLst>
      <p:ext uri="{BB962C8B-B14F-4D97-AF65-F5344CB8AC3E}">
        <p14:creationId xmlns:p14="http://schemas.microsoft.com/office/powerpoint/2010/main" val="32324887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75A-3978-B7BC-EEF5-BB72DB16E304}"/>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936D2E14-4D6C-CE40-0FBF-B76D92656FF8}"/>
              </a:ext>
            </a:extLst>
          </p:cNvPr>
          <p:cNvSpPr>
            <a:spLocks noGrp="1"/>
          </p:cNvSpPr>
          <p:nvPr>
            <p:ph idx="1"/>
          </p:nvPr>
        </p:nvSpPr>
        <p:spPr>
          <a:xfrm>
            <a:off x="419100" y="1363133"/>
            <a:ext cx="8229600" cy="4910666"/>
          </a:xfrm>
        </p:spPr>
        <p:txBody>
          <a:bodyPr/>
          <a:lstStyle/>
          <a:p>
            <a:r>
              <a:rPr lang="en-US" sz="2800" dirty="0"/>
              <a:t>Students, postdocs, researchers, and collaborators past and present on detonation projects:</a:t>
            </a:r>
          </a:p>
          <a:p>
            <a:pPr lvl="1"/>
            <a:r>
              <a:rPr lang="en-US" sz="2400" dirty="0"/>
              <a:t>Hans Hornung, Ahmed Sabet, Mike Kaneshige, Jacques Belanger, Raza Akbar, Florian Pintgen, Joanna Austin, Eric Schultz, Marcia Cooper, Scott Jackson, Chris Eckett,  Marco Arienti, Patrick Hung, Shannon Kao, Rita Liang, Jason Damazo, Donner Schoeffler, Branson Davis, Mark Frederick, Carson Slabaugh, and many others.  </a:t>
            </a:r>
          </a:p>
          <a:p>
            <a:r>
              <a:rPr lang="en-US" sz="2800" dirty="0"/>
              <a:t>Financial support</a:t>
            </a:r>
          </a:p>
          <a:p>
            <a:pPr lvl="1"/>
            <a:r>
              <a:rPr lang="en-US" sz="2400" dirty="0"/>
              <a:t>Caltech, Los Alamos, DOE, ONR. </a:t>
            </a:r>
          </a:p>
        </p:txBody>
      </p:sp>
      <p:sp>
        <p:nvSpPr>
          <p:cNvPr id="4" name="Date Placeholder 3">
            <a:extLst>
              <a:ext uri="{FF2B5EF4-FFF2-40B4-BE49-F238E27FC236}">
                <a16:creationId xmlns:a16="http://schemas.microsoft.com/office/drawing/2014/main" id="{77B7F16D-D135-CE9F-D905-8C4D01F902E2}"/>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6A5206BE-DB7F-DD66-23AE-FE2C8421EE70}"/>
              </a:ext>
            </a:extLst>
          </p:cNvPr>
          <p:cNvSpPr>
            <a:spLocks noGrp="1"/>
          </p:cNvSpPr>
          <p:nvPr>
            <p:ph type="sldNum" sz="quarter" idx="12"/>
          </p:nvPr>
        </p:nvSpPr>
        <p:spPr/>
        <p:txBody>
          <a:bodyPr/>
          <a:lstStyle/>
          <a:p>
            <a:fld id="{7C3431B6-8D5E-4BA4-8978-65BC94866C41}" type="slidenum">
              <a:rPr lang="en-US" altLang="en-US" smtClean="0"/>
              <a:pPr/>
              <a:t>56</a:t>
            </a:fld>
            <a:endParaRPr lang="en-US" altLang="en-US" dirty="0"/>
          </a:p>
        </p:txBody>
      </p:sp>
    </p:spTree>
    <p:extLst>
      <p:ext uri="{BB962C8B-B14F-4D97-AF65-F5344CB8AC3E}">
        <p14:creationId xmlns:p14="http://schemas.microsoft.com/office/powerpoint/2010/main" val="721057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34CA-DF45-48A1-76A9-885FC8BB166C}"/>
              </a:ext>
            </a:extLst>
          </p:cNvPr>
          <p:cNvSpPr>
            <a:spLocks noGrp="1"/>
          </p:cNvSpPr>
          <p:nvPr>
            <p:ph type="title"/>
          </p:nvPr>
        </p:nvSpPr>
        <p:spPr>
          <a:xfrm>
            <a:off x="457200" y="274638"/>
            <a:ext cx="8229600" cy="588962"/>
          </a:xfrm>
        </p:spPr>
        <p:txBody>
          <a:bodyPr/>
          <a:lstStyle/>
          <a:p>
            <a:r>
              <a:rPr lang="en-US" dirty="0"/>
              <a:t>References</a:t>
            </a:r>
          </a:p>
        </p:txBody>
      </p:sp>
      <p:sp>
        <p:nvSpPr>
          <p:cNvPr id="3" name="Content Placeholder 2">
            <a:extLst>
              <a:ext uri="{FF2B5EF4-FFF2-40B4-BE49-F238E27FC236}">
                <a16:creationId xmlns:a16="http://schemas.microsoft.com/office/drawing/2014/main" id="{4F4CCAA3-A265-9879-6AD5-3CA77887B05F}"/>
              </a:ext>
            </a:extLst>
          </p:cNvPr>
          <p:cNvSpPr>
            <a:spLocks noGrp="1"/>
          </p:cNvSpPr>
          <p:nvPr>
            <p:ph idx="1"/>
          </p:nvPr>
        </p:nvSpPr>
        <p:spPr>
          <a:xfrm>
            <a:off x="520700" y="945885"/>
            <a:ext cx="8229600" cy="5243248"/>
          </a:xfrm>
        </p:spPr>
        <p:txBody>
          <a:bodyPr/>
          <a:lstStyle/>
          <a:p>
            <a:pPr marL="0" indent="0">
              <a:buNone/>
            </a:pPr>
            <a:r>
              <a:rPr lang="en-US" sz="1400" dirty="0"/>
              <a:t>Ahmed I. Sabet. Investigation of equilibrium and chemical kinetic behaviour of detonation waves in hydrogen-air mixtures and an evaluation of the oblique detonation wave as the combustor for a scramjet.  Master's thesis, Rensselaer Polytechnic University, Troy, NY, May 1990. </a:t>
            </a:r>
          </a:p>
          <a:p>
            <a:pPr marL="0" indent="0">
              <a:buNone/>
            </a:pPr>
            <a:endParaRPr lang="en-US" sz="1400" dirty="0"/>
          </a:p>
          <a:p>
            <a:pPr marL="0" indent="0">
              <a:buNone/>
            </a:pPr>
            <a:r>
              <a:rPr lang="en-US" sz="1400" dirty="0"/>
              <a:t>J.E. Shepherd. Detonation waves and propulsion. in Combustion in High-Speed Flows, pages 373–420. Kluwer, 1994. </a:t>
            </a:r>
          </a:p>
          <a:p>
            <a:pPr marL="0" indent="0">
              <a:buNone/>
            </a:pPr>
            <a:endParaRPr lang="en-US" sz="1400" dirty="0"/>
          </a:p>
          <a:p>
            <a:pPr marL="0" indent="0">
              <a:buNone/>
            </a:pPr>
            <a:r>
              <a:rPr lang="en-US" sz="1400" dirty="0"/>
              <a:t>M.J. Kaneshige and J.E. Shepherd. Oblique detonation stabilized on a hypervelocity projectile.</a:t>
            </a:r>
          </a:p>
          <a:p>
            <a:pPr marL="0" indent="0">
              <a:buNone/>
            </a:pPr>
            <a:r>
              <a:rPr lang="en-US" sz="1400" dirty="0"/>
              <a:t>In 26th Symposium (International) on Combustion, pages 3015–3022, Naples, 1996.</a:t>
            </a:r>
          </a:p>
          <a:p>
            <a:pPr marL="0" indent="0">
              <a:buNone/>
            </a:pPr>
            <a:endParaRPr lang="en-US" sz="1400" dirty="0"/>
          </a:p>
          <a:p>
            <a:pPr marL="0" indent="0">
              <a:buNone/>
            </a:pPr>
            <a:r>
              <a:rPr lang="en-US" sz="1400" dirty="0">
                <a:effectLst/>
              </a:rPr>
              <a:t>Hornung, H.G. “Gradients at a Curved Shock in Reacting Flow.” </a:t>
            </a:r>
            <a:r>
              <a:rPr lang="en-US" sz="1400" i="1" dirty="0">
                <a:effectLst/>
              </a:rPr>
              <a:t>Shock Waves</a:t>
            </a:r>
            <a:r>
              <a:rPr lang="en-US" sz="1400" dirty="0">
                <a:effectLst/>
              </a:rPr>
              <a:t> 8, no. 1 (February 1, 1998): 11–21. </a:t>
            </a:r>
          </a:p>
          <a:p>
            <a:pPr marL="0" indent="0">
              <a:buNone/>
            </a:pPr>
            <a:endParaRPr lang="en-US" sz="1400" dirty="0"/>
          </a:p>
          <a:p>
            <a:pPr marL="0" indent="0">
              <a:buNone/>
            </a:pPr>
            <a:r>
              <a:rPr lang="en-US" sz="1400" dirty="0"/>
              <a:t>Michael J. Kaneshige.  Gaseous Detonation Initiation and Stabilization by Hypervelocity Projectiles.</a:t>
            </a:r>
          </a:p>
          <a:p>
            <a:pPr marL="0" indent="0">
              <a:buNone/>
            </a:pPr>
            <a:r>
              <a:rPr lang="en-US" sz="1400" dirty="0"/>
              <a:t>PhD thesis, California Institute of Technology, Pasadena, California, January 1999. </a:t>
            </a:r>
          </a:p>
          <a:p>
            <a:pPr marL="0" indent="0">
              <a:buNone/>
            </a:pPr>
            <a:endParaRPr lang="en-US" sz="1400" dirty="0"/>
          </a:p>
          <a:p>
            <a:pPr marL="0" indent="0">
              <a:buNone/>
            </a:pPr>
            <a:r>
              <a:rPr lang="en-US" sz="1400" dirty="0"/>
              <a:t>C.A. Eckett, J.J. Quirk, and J.E. Shepherd. The role of unsteadiness in direct initiation of gaseous detonation. Journal of Fluid Mechanics, 421:147–183, 2000. </a:t>
            </a:r>
          </a:p>
          <a:p>
            <a:pPr marL="0" indent="0">
              <a:buNone/>
            </a:pPr>
            <a:endParaRPr lang="en-US" sz="1400" dirty="0"/>
          </a:p>
          <a:p>
            <a:pPr marL="0" indent="0">
              <a:buNone/>
            </a:pPr>
            <a:r>
              <a:rPr lang="en-US" sz="1400" dirty="0"/>
              <a:t>Eric Schultz. Detonation Diffraction Through an Abrupt Area Expansion. PhD thesis, California Institute of Technology, Pasadena, California, April 2000. </a:t>
            </a:r>
          </a:p>
          <a:p>
            <a:pPr marL="0" indent="0">
              <a:buNone/>
            </a:pPr>
            <a:endParaRPr lang="en-US" sz="1400" dirty="0"/>
          </a:p>
          <a:p>
            <a:pPr marL="0" indent="0">
              <a:buNone/>
            </a:pPr>
            <a:endParaRPr lang="en-US" sz="1400" dirty="0"/>
          </a:p>
          <a:p>
            <a:pPr marL="0" indent="0">
              <a:buNone/>
            </a:pPr>
            <a:endParaRPr lang="en-US" sz="1400" dirty="0"/>
          </a:p>
        </p:txBody>
      </p:sp>
      <p:sp>
        <p:nvSpPr>
          <p:cNvPr id="4" name="Date Placeholder 3">
            <a:extLst>
              <a:ext uri="{FF2B5EF4-FFF2-40B4-BE49-F238E27FC236}">
                <a16:creationId xmlns:a16="http://schemas.microsoft.com/office/drawing/2014/main" id="{7FF3226C-C4C8-3743-A0C7-B23C1EE244A7}"/>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3E82B107-01F1-BA85-B0EF-7FD4134F3098}"/>
              </a:ext>
            </a:extLst>
          </p:cNvPr>
          <p:cNvSpPr>
            <a:spLocks noGrp="1"/>
          </p:cNvSpPr>
          <p:nvPr>
            <p:ph type="sldNum" sz="quarter" idx="12"/>
          </p:nvPr>
        </p:nvSpPr>
        <p:spPr/>
        <p:txBody>
          <a:bodyPr/>
          <a:lstStyle/>
          <a:p>
            <a:fld id="{7C3431B6-8D5E-4BA4-8978-65BC94866C41}" type="slidenum">
              <a:rPr lang="en-US" altLang="en-US" smtClean="0"/>
              <a:pPr/>
              <a:t>57</a:t>
            </a:fld>
            <a:endParaRPr lang="en-US" altLang="en-US" dirty="0"/>
          </a:p>
        </p:txBody>
      </p:sp>
    </p:spTree>
    <p:extLst>
      <p:ext uri="{BB962C8B-B14F-4D97-AF65-F5344CB8AC3E}">
        <p14:creationId xmlns:p14="http://schemas.microsoft.com/office/powerpoint/2010/main" val="2134344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A457-22E9-22C5-AC63-443D690A154D}"/>
              </a:ext>
            </a:extLst>
          </p:cNvPr>
          <p:cNvSpPr>
            <a:spLocks noGrp="1"/>
          </p:cNvSpPr>
          <p:nvPr>
            <p:ph type="title"/>
          </p:nvPr>
        </p:nvSpPr>
        <p:spPr>
          <a:xfrm>
            <a:off x="338666" y="113772"/>
            <a:ext cx="8229600" cy="432493"/>
          </a:xfrm>
        </p:spPr>
        <p:txBody>
          <a:bodyPr/>
          <a:lstStyle/>
          <a:p>
            <a:r>
              <a:rPr lang="en-US" sz="4000" dirty="0"/>
              <a:t>References</a:t>
            </a:r>
          </a:p>
        </p:txBody>
      </p:sp>
      <p:sp>
        <p:nvSpPr>
          <p:cNvPr id="3" name="Content Placeholder 2">
            <a:extLst>
              <a:ext uri="{FF2B5EF4-FFF2-40B4-BE49-F238E27FC236}">
                <a16:creationId xmlns:a16="http://schemas.microsoft.com/office/drawing/2014/main" id="{16C098CD-4533-36F8-64D9-7EA59D7B6388}"/>
              </a:ext>
            </a:extLst>
          </p:cNvPr>
          <p:cNvSpPr>
            <a:spLocks noGrp="1"/>
          </p:cNvSpPr>
          <p:nvPr>
            <p:ph idx="1"/>
          </p:nvPr>
        </p:nvSpPr>
        <p:spPr>
          <a:xfrm>
            <a:off x="419100" y="535635"/>
            <a:ext cx="8229600" cy="5746412"/>
          </a:xfrm>
        </p:spPr>
        <p:txBody>
          <a:bodyPr/>
          <a:lstStyle/>
          <a:p>
            <a:pPr marL="0" indent="0">
              <a:buNone/>
            </a:pPr>
            <a:r>
              <a:rPr lang="en-US" sz="1400" dirty="0"/>
              <a:t>Joanna </a:t>
            </a:r>
            <a:r>
              <a:rPr lang="en-US" sz="1400" dirty="0" err="1"/>
              <a:t>Austin.The</a:t>
            </a:r>
            <a:r>
              <a:rPr lang="en-US" sz="1400" dirty="0"/>
              <a:t> Role of Instability in Gaseous </a:t>
            </a:r>
            <a:r>
              <a:rPr lang="en-US" sz="1400" dirty="0" err="1"/>
              <a:t>Detonation..PhD</a:t>
            </a:r>
            <a:r>
              <a:rPr lang="en-US" sz="1400" dirty="0"/>
              <a:t> thesis, California Institute of Technology, Pasadena, California, June 2003. </a:t>
            </a:r>
          </a:p>
          <a:p>
            <a:pPr marL="0" indent="0">
              <a:buNone/>
            </a:pPr>
            <a:endParaRPr lang="en-US" sz="1400" dirty="0"/>
          </a:p>
          <a:p>
            <a:pPr marL="0" indent="0">
              <a:buNone/>
            </a:pPr>
            <a:r>
              <a:rPr lang="en-US" sz="1400" dirty="0"/>
              <a:t> F Pintgen, CA Eckett, JM Austin, and JE Shepherd. Direct observations of reaction zone structure in propagating detonations. Combustion and Flame, 133(3):211–229, 2003. </a:t>
            </a:r>
          </a:p>
          <a:p>
            <a:pPr marL="0" indent="0">
              <a:buNone/>
            </a:pPr>
            <a:endParaRPr lang="en-US" sz="1400" dirty="0"/>
          </a:p>
          <a:p>
            <a:pPr marL="0" indent="0">
              <a:buNone/>
            </a:pPr>
            <a:r>
              <a:rPr lang="en-US" sz="1400" dirty="0"/>
              <a:t>Patrick Hung. Algorithms for Reaction Mechanism Reduction and Numerical Simulation of Detonations Initiated by Projectiles. PhD thesis, California Institute of Technology, Pasadena, California, June 2003. </a:t>
            </a:r>
          </a:p>
          <a:p>
            <a:pPr marL="0" indent="0">
              <a:buNone/>
            </a:pPr>
            <a:endParaRPr lang="en-US" sz="1400" dirty="0"/>
          </a:p>
          <a:p>
            <a:pPr marL="0" indent="0">
              <a:buNone/>
            </a:pPr>
            <a:r>
              <a:rPr lang="en-US" sz="1400" dirty="0"/>
              <a:t>Florian Pintgen Detonation diffraction in mixtures with various degrees of instability. PhD thesis, California Institute of Technology, Pasadena, California, December 2004. </a:t>
            </a:r>
          </a:p>
          <a:p>
            <a:pPr marL="0" indent="0">
              <a:buNone/>
            </a:pPr>
            <a:endParaRPr lang="en-US" sz="1400" dirty="0"/>
          </a:p>
          <a:p>
            <a:pPr marL="0" indent="0">
              <a:buNone/>
            </a:pPr>
            <a:r>
              <a:rPr lang="en-US" sz="1400" dirty="0"/>
              <a:t>M. Arienti and J.E. Shepherd. A numerical study of detonation diffraction. </a:t>
            </a:r>
            <a:r>
              <a:rPr lang="en-US" sz="1400" i="1" dirty="0"/>
              <a:t>J. Fluid Mech.</a:t>
            </a:r>
            <a:r>
              <a:rPr lang="en-US" sz="1400" dirty="0"/>
              <a:t>, 529:117 – 146, 2005. </a:t>
            </a:r>
          </a:p>
          <a:p>
            <a:pPr marL="0" indent="0">
              <a:buNone/>
            </a:pPr>
            <a:endParaRPr lang="en-US" sz="1400" dirty="0"/>
          </a:p>
          <a:p>
            <a:pPr marL="0" indent="0">
              <a:buNone/>
            </a:pPr>
            <a:r>
              <a:rPr lang="en-US" sz="1400" dirty="0"/>
              <a:t>F. Pintgen and J. E. Shepherd.  Stereoscopic imaging of transverse detonations in diffraction. </a:t>
            </a:r>
            <a:br>
              <a:rPr lang="en-US" sz="1400" dirty="0"/>
            </a:br>
            <a:r>
              <a:rPr lang="en-US" sz="1400" i="1" dirty="0"/>
              <a:t>Journal of Flow Visualization and Imaging Processing</a:t>
            </a:r>
            <a:r>
              <a:rPr lang="en-US" sz="1400" dirty="0"/>
              <a:t>, 14(1):121–142, 2007. </a:t>
            </a:r>
          </a:p>
          <a:p>
            <a:pPr marL="0" indent="0">
              <a:buNone/>
            </a:pPr>
            <a:endParaRPr lang="en-US" sz="1400" dirty="0"/>
          </a:p>
          <a:p>
            <a:pPr marL="0" indent="0">
              <a:buNone/>
            </a:pPr>
            <a:r>
              <a:rPr lang="en-US" sz="1400" dirty="0"/>
              <a:t>F Pintgen and J E Shepherd. Detonation diffraction in gases. </a:t>
            </a:r>
            <a:r>
              <a:rPr lang="en-US" sz="1400" i="1" dirty="0"/>
              <a:t>Combustion and Flame</a:t>
            </a:r>
            <a:r>
              <a:rPr lang="en-US" sz="1400" dirty="0"/>
              <a:t>, 156(3):665–677, 2009. </a:t>
            </a:r>
          </a:p>
          <a:p>
            <a:pPr marL="0" indent="0">
              <a:buNone/>
            </a:pPr>
            <a:endParaRPr lang="en-US" sz="1400" dirty="0"/>
          </a:p>
          <a:p>
            <a:pPr marL="0" indent="0">
              <a:buNone/>
            </a:pPr>
            <a:r>
              <a:rPr lang="en-US" sz="1400" dirty="0"/>
              <a:t>J.E. Shepherd. Ignition modeling and the critical decay rate concept.  Technical Report EDL2019.002, Graduate Aeronautical Laboratories, California Institute of Technology, December 2019. </a:t>
            </a: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sp>
        <p:nvSpPr>
          <p:cNvPr id="4" name="Date Placeholder 3">
            <a:extLst>
              <a:ext uri="{FF2B5EF4-FFF2-40B4-BE49-F238E27FC236}">
                <a16:creationId xmlns:a16="http://schemas.microsoft.com/office/drawing/2014/main" id="{E6CC6DB3-A04B-53EF-3D42-CEECD0D15D95}"/>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BECBDC86-7D46-D691-9589-22609B12EE46}"/>
              </a:ext>
            </a:extLst>
          </p:cNvPr>
          <p:cNvSpPr>
            <a:spLocks noGrp="1"/>
          </p:cNvSpPr>
          <p:nvPr>
            <p:ph type="sldNum" sz="quarter" idx="12"/>
          </p:nvPr>
        </p:nvSpPr>
        <p:spPr/>
        <p:txBody>
          <a:bodyPr/>
          <a:lstStyle/>
          <a:p>
            <a:fld id="{7C3431B6-8D5E-4BA4-8978-65BC94866C41}" type="slidenum">
              <a:rPr lang="en-US" altLang="en-US" smtClean="0"/>
              <a:pPr/>
              <a:t>58</a:t>
            </a:fld>
            <a:endParaRPr lang="en-US" altLang="en-US" dirty="0"/>
          </a:p>
        </p:txBody>
      </p:sp>
    </p:spTree>
    <p:extLst>
      <p:ext uri="{BB962C8B-B14F-4D97-AF65-F5344CB8AC3E}">
        <p14:creationId xmlns:p14="http://schemas.microsoft.com/office/powerpoint/2010/main" val="33326349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351EF-F0F2-AA13-229F-3D653EE5608D}"/>
              </a:ext>
            </a:extLst>
          </p:cNvPr>
          <p:cNvSpPr>
            <a:spLocks noGrp="1"/>
          </p:cNvSpPr>
          <p:nvPr>
            <p:ph type="title"/>
          </p:nvPr>
        </p:nvSpPr>
        <p:spPr>
          <a:xfrm>
            <a:off x="457200" y="274638"/>
            <a:ext cx="8229600" cy="675388"/>
          </a:xfrm>
        </p:spPr>
        <p:txBody>
          <a:bodyPr/>
          <a:lstStyle/>
          <a:p>
            <a:r>
              <a:rPr lang="en-US" sz="4400" b="1" dirty="0"/>
              <a:t>Resources</a:t>
            </a:r>
            <a:endParaRPr lang="en-US" dirty="0"/>
          </a:p>
        </p:txBody>
      </p:sp>
      <p:sp>
        <p:nvSpPr>
          <p:cNvPr id="3" name="Content Placeholder 2">
            <a:extLst>
              <a:ext uri="{FF2B5EF4-FFF2-40B4-BE49-F238E27FC236}">
                <a16:creationId xmlns:a16="http://schemas.microsoft.com/office/drawing/2014/main" id="{895CA969-3F29-C723-0793-4C592EBBD3AD}"/>
              </a:ext>
            </a:extLst>
          </p:cNvPr>
          <p:cNvSpPr>
            <a:spLocks noGrp="1"/>
          </p:cNvSpPr>
          <p:nvPr>
            <p:ph idx="1"/>
          </p:nvPr>
        </p:nvSpPr>
        <p:spPr>
          <a:xfrm>
            <a:off x="419100" y="982683"/>
            <a:ext cx="8229600" cy="4525963"/>
          </a:xfrm>
        </p:spPr>
        <p:txBody>
          <a:bodyPr/>
          <a:lstStyle/>
          <a:p>
            <a:pPr marL="0" indent="0">
              <a:buNone/>
            </a:pPr>
            <a:endParaRPr lang="en-US" sz="2000" dirty="0"/>
          </a:p>
          <a:p>
            <a:pPr marL="0" indent="0">
              <a:buNone/>
            </a:pPr>
            <a:r>
              <a:rPr lang="en-US" sz="2000" dirty="0"/>
              <a:t>Explosion Dynamics Laboratory.  </a:t>
            </a:r>
            <a:r>
              <a:rPr lang="en-US" sz="2000" dirty="0" err="1"/>
              <a:t>SDToolbox</a:t>
            </a:r>
            <a:r>
              <a:rPr lang="en-US" sz="2000" dirty="0"/>
              <a:t>: Numerical tools for shock and detonation wave modeling.  GALCIT Report FM2018.001, California Institute of Technology, Pasadena, CA, January 2020. </a:t>
            </a:r>
            <a:r>
              <a:rPr lang="en-US" sz="2000" dirty="0">
                <a:hlinkClick r:id="rId2"/>
              </a:rPr>
              <a:t>https://shepherd.caltech.edu/EDL/PublicResources/sdt/</a:t>
            </a:r>
            <a:endParaRPr lang="en-US" sz="2000" dirty="0"/>
          </a:p>
          <a:p>
            <a:pPr marL="0" indent="0">
              <a:buNone/>
            </a:pPr>
            <a:endParaRPr lang="en-US" sz="2000" dirty="0"/>
          </a:p>
          <a:p>
            <a:pPr marL="0" indent="0">
              <a:buNone/>
            </a:pPr>
            <a:r>
              <a:rPr lang="en-US" sz="2000" dirty="0"/>
              <a:t>Caltech Explosion Dynamics Website: </a:t>
            </a:r>
            <a:r>
              <a:rPr lang="en-US" sz="2000" dirty="0">
                <a:hlinkClick r:id="rId3"/>
              </a:rPr>
              <a:t>https://shepherd.caltech.edu/EDL/</a:t>
            </a:r>
            <a:endParaRPr lang="en-US" sz="2000" dirty="0"/>
          </a:p>
          <a:p>
            <a:pPr marL="0" indent="0">
              <a:buNone/>
            </a:pPr>
            <a:endParaRPr lang="en-US" sz="2000" dirty="0"/>
          </a:p>
          <a:p>
            <a:pPr marL="0" indent="0">
              <a:buNone/>
            </a:pPr>
            <a:r>
              <a:rPr lang="en-US" sz="2000" dirty="0"/>
              <a:t>Most of our publications available for public download from EDL website or from: </a:t>
            </a:r>
            <a:r>
              <a:rPr lang="en-US" sz="2000" dirty="0">
                <a:hlinkClick r:id="rId4"/>
              </a:rPr>
              <a:t>https://library.caltech.edu/caltechauthors</a:t>
            </a:r>
            <a:endParaRPr lang="en-US" sz="2000" dirty="0"/>
          </a:p>
          <a:p>
            <a:pPr marL="0" indent="0">
              <a:buNone/>
            </a:pPr>
            <a:endParaRPr lang="en-US" sz="2000" dirty="0"/>
          </a:p>
        </p:txBody>
      </p:sp>
      <p:sp>
        <p:nvSpPr>
          <p:cNvPr id="4" name="Date Placeholder 3">
            <a:extLst>
              <a:ext uri="{FF2B5EF4-FFF2-40B4-BE49-F238E27FC236}">
                <a16:creationId xmlns:a16="http://schemas.microsoft.com/office/drawing/2014/main" id="{A01C46F6-A3C8-2A65-6FB1-38BFD3B9443E}"/>
              </a:ext>
            </a:extLst>
          </p:cNvPr>
          <p:cNvSpPr>
            <a:spLocks noGrp="1"/>
          </p:cNvSpPr>
          <p:nvPr>
            <p:ph type="dt" sz="half" idx="10"/>
          </p:nvPr>
        </p:nvSpPr>
        <p:spPr/>
        <p:txBody>
          <a:bodyPr/>
          <a:lstStyle/>
          <a:p>
            <a:pPr>
              <a:defRPr/>
            </a:pPr>
            <a:r>
              <a:rPr lang="en-US" altLang="en-US"/>
              <a:t>10/4/2023</a:t>
            </a:r>
            <a:endParaRPr lang="en-US" altLang="en-US" dirty="0"/>
          </a:p>
        </p:txBody>
      </p:sp>
      <p:sp>
        <p:nvSpPr>
          <p:cNvPr id="5" name="Slide Number Placeholder 4">
            <a:extLst>
              <a:ext uri="{FF2B5EF4-FFF2-40B4-BE49-F238E27FC236}">
                <a16:creationId xmlns:a16="http://schemas.microsoft.com/office/drawing/2014/main" id="{0156218D-2DFC-157C-D543-FA8189064CA4}"/>
              </a:ext>
            </a:extLst>
          </p:cNvPr>
          <p:cNvSpPr>
            <a:spLocks noGrp="1"/>
          </p:cNvSpPr>
          <p:nvPr>
            <p:ph type="sldNum" sz="quarter" idx="12"/>
          </p:nvPr>
        </p:nvSpPr>
        <p:spPr/>
        <p:txBody>
          <a:bodyPr/>
          <a:lstStyle/>
          <a:p>
            <a:fld id="{7C3431B6-8D5E-4BA4-8978-65BC94866C41}" type="slidenum">
              <a:rPr lang="en-US" altLang="en-US" smtClean="0"/>
              <a:pPr/>
              <a:t>59</a:t>
            </a:fld>
            <a:endParaRPr lang="en-US" altLang="en-US" dirty="0"/>
          </a:p>
        </p:txBody>
      </p:sp>
    </p:spTree>
    <p:extLst>
      <p:ext uri="{BB962C8B-B14F-4D97-AF65-F5344CB8AC3E}">
        <p14:creationId xmlns:p14="http://schemas.microsoft.com/office/powerpoint/2010/main" val="1715621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04EF892-2559-7D0B-A3F1-D6935D22C4CC}"/>
              </a:ext>
            </a:extLst>
          </p:cNvPr>
          <p:cNvSpPr>
            <a:spLocks noGrp="1" noChangeArrowheads="1"/>
          </p:cNvSpPr>
          <p:nvPr>
            <p:ph type="title"/>
          </p:nvPr>
        </p:nvSpPr>
        <p:spPr>
          <a:xfrm>
            <a:off x="685800" y="228600"/>
            <a:ext cx="7772400" cy="1143000"/>
          </a:xfrm>
        </p:spPr>
        <p:txBody>
          <a:bodyPr/>
          <a:lstStyle/>
          <a:p>
            <a:r>
              <a:rPr lang="en-US" altLang="en-US" sz="3200" dirty="0"/>
              <a:t>Detonations Are Driven by Hot Combustion Product Expansion</a:t>
            </a:r>
          </a:p>
        </p:txBody>
      </p:sp>
      <p:sp>
        <p:nvSpPr>
          <p:cNvPr id="13315" name="Rectangle 3">
            <a:extLst>
              <a:ext uri="{FF2B5EF4-FFF2-40B4-BE49-F238E27FC236}">
                <a16:creationId xmlns:a16="http://schemas.microsoft.com/office/drawing/2014/main" id="{23FB75EF-CC3F-0721-1660-E902E1D39D44}"/>
              </a:ext>
            </a:extLst>
          </p:cNvPr>
          <p:cNvSpPr>
            <a:spLocks noGrp="1" noChangeArrowheads="1"/>
          </p:cNvSpPr>
          <p:nvPr>
            <p:ph idx="1"/>
          </p:nvPr>
        </p:nvSpPr>
        <p:spPr>
          <a:xfrm>
            <a:off x="685800" y="1752600"/>
            <a:ext cx="7772400" cy="4114800"/>
          </a:xfrm>
        </p:spPr>
        <p:txBody>
          <a:bodyPr/>
          <a:lstStyle/>
          <a:p>
            <a:r>
              <a:rPr lang="en-US" altLang="en-US" dirty="0"/>
              <a:t>Fuel + Oxidizer </a:t>
            </a:r>
            <a:r>
              <a:rPr lang="en-US" altLang="en-US" dirty="0">
                <a:sym typeface="Wingdings" panose="05000000000000000000" pitchFamily="2" charset="2"/>
              </a:rPr>
              <a:t> Products</a:t>
            </a:r>
          </a:p>
          <a:p>
            <a:pPr>
              <a:buFontTx/>
              <a:buNone/>
            </a:pPr>
            <a:r>
              <a:rPr lang="en-US" altLang="en-US" dirty="0"/>
              <a:t>	CH</a:t>
            </a:r>
            <a:r>
              <a:rPr lang="en-US" altLang="en-US" baseline="-25000" dirty="0"/>
              <a:t>4</a:t>
            </a:r>
            <a:r>
              <a:rPr lang="en-US" altLang="en-US" dirty="0"/>
              <a:t> + O</a:t>
            </a:r>
            <a:r>
              <a:rPr lang="en-US" altLang="en-US" baseline="-25000" dirty="0"/>
              <a:t>2</a:t>
            </a:r>
            <a:r>
              <a:rPr lang="en-US" altLang="en-US" dirty="0"/>
              <a:t> </a:t>
            </a:r>
            <a:r>
              <a:rPr lang="en-US" altLang="en-US" dirty="0">
                <a:sym typeface="Wingdings" panose="05000000000000000000" pitchFamily="2" charset="2"/>
              </a:rPr>
              <a:t> CO</a:t>
            </a:r>
            <a:r>
              <a:rPr lang="en-US" altLang="en-US" baseline="-25000" dirty="0">
                <a:sym typeface="Wingdings" panose="05000000000000000000" pitchFamily="2" charset="2"/>
              </a:rPr>
              <a:t>2</a:t>
            </a:r>
            <a:r>
              <a:rPr lang="en-US" altLang="en-US" dirty="0">
                <a:sym typeface="Wingdings" panose="05000000000000000000" pitchFamily="2" charset="2"/>
              </a:rPr>
              <a:t> + 2H</a:t>
            </a:r>
            <a:r>
              <a:rPr lang="en-US" altLang="en-US" baseline="-25000" dirty="0">
                <a:sym typeface="Wingdings" panose="05000000000000000000" pitchFamily="2" charset="2"/>
              </a:rPr>
              <a:t>2</a:t>
            </a:r>
            <a:r>
              <a:rPr lang="en-US" altLang="en-US" dirty="0">
                <a:sym typeface="Wingdings" panose="05000000000000000000" pitchFamily="2" charset="2"/>
              </a:rPr>
              <a:t>O</a:t>
            </a:r>
          </a:p>
          <a:p>
            <a:r>
              <a:rPr lang="en-US" altLang="en-US" dirty="0"/>
              <a:t>Volume expansion pushes shock wave</a:t>
            </a:r>
          </a:p>
        </p:txBody>
      </p:sp>
      <p:sp>
        <p:nvSpPr>
          <p:cNvPr id="13316" name="Date Placeholder 3">
            <a:extLst>
              <a:ext uri="{FF2B5EF4-FFF2-40B4-BE49-F238E27FC236}">
                <a16:creationId xmlns:a16="http://schemas.microsoft.com/office/drawing/2014/main" id="{9E0C188E-305A-0DD4-D9B9-85CA416151C6}"/>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a:latin typeface="Arial" panose="020B0604020202020204" pitchFamily="34" charset="0"/>
              </a:rPr>
              <a:t>10/4/2023</a:t>
            </a:r>
            <a:endParaRPr lang="en-US" altLang="en-US" sz="1200" dirty="0">
              <a:latin typeface="Arial" panose="020B0604020202020204" pitchFamily="34" charset="0"/>
            </a:endParaRPr>
          </a:p>
        </p:txBody>
      </p:sp>
      <p:sp>
        <p:nvSpPr>
          <p:cNvPr id="13318" name="Slide Number Placeholder 5">
            <a:extLst>
              <a:ext uri="{FF2B5EF4-FFF2-40B4-BE49-F238E27FC236}">
                <a16:creationId xmlns:a16="http://schemas.microsoft.com/office/drawing/2014/main" id="{D08F2B3F-D2E5-28F9-4BBC-08344EC74B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ADB4BE51-DC03-42D8-91CC-FC1AFE90F7E7}" type="slidenum">
              <a:rPr lang="en-US" altLang="en-US" sz="1200">
                <a:latin typeface="Arial" panose="020B0604020202020204" pitchFamily="34" charset="0"/>
              </a:rPr>
              <a:pPr>
                <a:lnSpc>
                  <a:spcPct val="100000"/>
                </a:lnSpc>
                <a:spcBef>
                  <a:spcPct val="0"/>
                </a:spcBef>
                <a:buFontTx/>
                <a:buNone/>
              </a:pPr>
              <a:t>6</a:t>
            </a:fld>
            <a:endParaRPr lang="en-US" altLang="en-US" sz="1200" dirty="0">
              <a:latin typeface="Arial" panose="020B0604020202020204" pitchFamily="34" charset="0"/>
            </a:endParaRPr>
          </a:p>
        </p:txBody>
      </p:sp>
      <p:grpSp>
        <p:nvGrpSpPr>
          <p:cNvPr id="13319" name="Group 4">
            <a:extLst>
              <a:ext uri="{FF2B5EF4-FFF2-40B4-BE49-F238E27FC236}">
                <a16:creationId xmlns:a16="http://schemas.microsoft.com/office/drawing/2014/main" id="{67D6E1F0-006E-04FF-EB61-203C6E112943}"/>
              </a:ext>
            </a:extLst>
          </p:cNvPr>
          <p:cNvGrpSpPr>
            <a:grpSpLocks/>
          </p:cNvGrpSpPr>
          <p:nvPr/>
        </p:nvGrpSpPr>
        <p:grpSpPr bwMode="auto">
          <a:xfrm>
            <a:off x="1752600" y="3505200"/>
            <a:ext cx="5915025" cy="2590800"/>
            <a:chOff x="720" y="2352"/>
            <a:chExt cx="3726" cy="1632"/>
          </a:xfrm>
        </p:grpSpPr>
        <p:sp>
          <p:nvSpPr>
            <p:cNvPr id="13320" name="Rectangle 5">
              <a:extLst>
                <a:ext uri="{FF2B5EF4-FFF2-40B4-BE49-F238E27FC236}">
                  <a16:creationId xmlns:a16="http://schemas.microsoft.com/office/drawing/2014/main" id="{DE7E1E6F-27C3-5A9A-1900-F6B5EF5864DF}"/>
                </a:ext>
              </a:extLst>
            </p:cNvPr>
            <p:cNvSpPr>
              <a:spLocks noChangeArrowheads="1"/>
            </p:cNvSpPr>
            <p:nvPr/>
          </p:nvSpPr>
          <p:spPr bwMode="auto">
            <a:xfrm>
              <a:off x="3012" y="2376"/>
              <a:ext cx="126" cy="160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endParaRPr lang="en-US" altLang="en-US" dirty="0"/>
            </a:p>
          </p:txBody>
        </p:sp>
        <p:sp>
          <p:nvSpPr>
            <p:cNvPr id="13321" name="Line 6">
              <a:extLst>
                <a:ext uri="{FF2B5EF4-FFF2-40B4-BE49-F238E27FC236}">
                  <a16:creationId xmlns:a16="http://schemas.microsoft.com/office/drawing/2014/main" id="{0C98EE17-0A43-B535-1095-A718E76EA05C}"/>
                </a:ext>
              </a:extLst>
            </p:cNvPr>
            <p:cNvSpPr>
              <a:spLocks noChangeShapeType="1"/>
            </p:cNvSpPr>
            <p:nvPr/>
          </p:nvSpPr>
          <p:spPr bwMode="auto">
            <a:xfrm>
              <a:off x="3168" y="3264"/>
              <a:ext cx="38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13322" name="Text Box 7">
              <a:extLst>
                <a:ext uri="{FF2B5EF4-FFF2-40B4-BE49-F238E27FC236}">
                  <a16:creationId xmlns:a16="http://schemas.microsoft.com/office/drawing/2014/main" id="{159200F8-C6BA-B2FC-917D-9171A9545F2B}"/>
                </a:ext>
              </a:extLst>
            </p:cNvPr>
            <p:cNvSpPr txBox="1">
              <a:spLocks noChangeArrowheads="1"/>
            </p:cNvSpPr>
            <p:nvPr/>
          </p:nvSpPr>
          <p:spPr bwMode="auto">
            <a:xfrm>
              <a:off x="3264" y="2928"/>
              <a:ext cx="8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0" dirty="0">
                  <a:latin typeface="Arial" panose="020B0604020202020204" pitchFamily="34" charset="0"/>
                </a:rPr>
                <a:t>Shock front</a:t>
              </a:r>
            </a:p>
          </p:txBody>
        </p:sp>
        <p:sp>
          <p:nvSpPr>
            <p:cNvPr id="13323" name="Freeform 8">
              <a:extLst>
                <a:ext uri="{FF2B5EF4-FFF2-40B4-BE49-F238E27FC236}">
                  <a16:creationId xmlns:a16="http://schemas.microsoft.com/office/drawing/2014/main" id="{18F2B0CA-6137-A131-6A5F-4330AD909F6D}"/>
                </a:ext>
              </a:extLst>
            </p:cNvPr>
            <p:cNvSpPr>
              <a:spLocks/>
            </p:cNvSpPr>
            <p:nvPr/>
          </p:nvSpPr>
          <p:spPr bwMode="auto">
            <a:xfrm>
              <a:off x="1776" y="2997"/>
              <a:ext cx="1239" cy="987"/>
            </a:xfrm>
            <a:custGeom>
              <a:avLst/>
              <a:gdLst>
                <a:gd name="T0" fmla="*/ 0 w 1239"/>
                <a:gd name="T1" fmla="*/ 492 h 987"/>
                <a:gd name="T2" fmla="*/ 6 w 1239"/>
                <a:gd name="T3" fmla="*/ 987 h 987"/>
                <a:gd name="T4" fmla="*/ 1236 w 1239"/>
                <a:gd name="T5" fmla="*/ 975 h 987"/>
                <a:gd name="T6" fmla="*/ 1233 w 1239"/>
                <a:gd name="T7" fmla="*/ 0 h 987"/>
                <a:gd name="T8" fmla="*/ 0 w 1239"/>
                <a:gd name="T9" fmla="*/ 492 h 9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9" h="987">
                  <a:moveTo>
                    <a:pt x="0" y="492"/>
                  </a:moveTo>
                  <a:cubicBezTo>
                    <a:pt x="1" y="733"/>
                    <a:pt x="6" y="987"/>
                    <a:pt x="6" y="987"/>
                  </a:cubicBezTo>
                  <a:cubicBezTo>
                    <a:pt x="240" y="984"/>
                    <a:pt x="612" y="979"/>
                    <a:pt x="1236" y="975"/>
                  </a:cubicBezTo>
                  <a:cubicBezTo>
                    <a:pt x="1236" y="609"/>
                    <a:pt x="1239" y="243"/>
                    <a:pt x="1233" y="0"/>
                  </a:cubicBezTo>
                  <a:cubicBezTo>
                    <a:pt x="1050" y="117"/>
                    <a:pt x="297" y="417"/>
                    <a:pt x="0" y="49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13324" name="Freeform 9">
              <a:extLst>
                <a:ext uri="{FF2B5EF4-FFF2-40B4-BE49-F238E27FC236}">
                  <a16:creationId xmlns:a16="http://schemas.microsoft.com/office/drawing/2014/main" id="{6CCEDEB8-119A-EB43-A192-5591CF678220}"/>
                </a:ext>
              </a:extLst>
            </p:cNvPr>
            <p:cNvSpPr>
              <a:spLocks/>
            </p:cNvSpPr>
            <p:nvPr/>
          </p:nvSpPr>
          <p:spPr bwMode="auto">
            <a:xfrm>
              <a:off x="720" y="2370"/>
              <a:ext cx="3726" cy="1614"/>
            </a:xfrm>
            <a:custGeom>
              <a:avLst/>
              <a:gdLst>
                <a:gd name="T0" fmla="*/ 0 w 3726"/>
                <a:gd name="T1" fmla="*/ 1112 h 1614"/>
                <a:gd name="T2" fmla="*/ 1056 w 3726"/>
                <a:gd name="T3" fmla="*/ 1112 h 1614"/>
                <a:gd name="T4" fmla="*/ 2280 w 3726"/>
                <a:gd name="T5" fmla="*/ 624 h 1614"/>
                <a:gd name="T6" fmla="*/ 2301 w 3726"/>
                <a:gd name="T7" fmla="*/ 0 h 1614"/>
                <a:gd name="T8" fmla="*/ 2433 w 3726"/>
                <a:gd name="T9" fmla="*/ 1 h 1614"/>
                <a:gd name="T10" fmla="*/ 2427 w 3726"/>
                <a:gd name="T11" fmla="*/ 1599 h 1614"/>
                <a:gd name="T12" fmla="*/ 3726 w 3726"/>
                <a:gd name="T13" fmla="*/ 1614 h 16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26" h="1614">
                  <a:moveTo>
                    <a:pt x="0" y="1112"/>
                  </a:moveTo>
                  <a:cubicBezTo>
                    <a:pt x="366" y="1112"/>
                    <a:pt x="654" y="1112"/>
                    <a:pt x="1056" y="1112"/>
                  </a:cubicBezTo>
                  <a:cubicBezTo>
                    <a:pt x="1423" y="1028"/>
                    <a:pt x="2021" y="756"/>
                    <a:pt x="2280" y="624"/>
                  </a:cubicBezTo>
                  <a:cubicBezTo>
                    <a:pt x="2292" y="381"/>
                    <a:pt x="2287" y="93"/>
                    <a:pt x="2301" y="0"/>
                  </a:cubicBezTo>
                  <a:cubicBezTo>
                    <a:pt x="2501" y="0"/>
                    <a:pt x="2331" y="15"/>
                    <a:pt x="2433" y="1"/>
                  </a:cubicBezTo>
                  <a:cubicBezTo>
                    <a:pt x="2425" y="267"/>
                    <a:pt x="2427" y="1259"/>
                    <a:pt x="2427" y="1599"/>
                  </a:cubicBezTo>
                  <a:cubicBezTo>
                    <a:pt x="2826" y="1591"/>
                    <a:pt x="3441" y="1613"/>
                    <a:pt x="3726" y="1614"/>
                  </a:cubicBezTo>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13325" name="Rectangle 10">
              <a:extLst>
                <a:ext uri="{FF2B5EF4-FFF2-40B4-BE49-F238E27FC236}">
                  <a16:creationId xmlns:a16="http://schemas.microsoft.com/office/drawing/2014/main" id="{9CF4FCB0-C272-FD04-9E92-CE27D59312E6}"/>
                </a:ext>
              </a:extLst>
            </p:cNvPr>
            <p:cNvSpPr>
              <a:spLocks noChangeArrowheads="1"/>
            </p:cNvSpPr>
            <p:nvPr/>
          </p:nvSpPr>
          <p:spPr bwMode="auto">
            <a:xfrm>
              <a:off x="723" y="3489"/>
              <a:ext cx="1056" cy="495"/>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endParaRPr lang="en-US" altLang="en-US" dirty="0"/>
            </a:p>
          </p:txBody>
        </p:sp>
        <p:sp>
          <p:nvSpPr>
            <p:cNvPr id="13326" name="Text Box 11">
              <a:extLst>
                <a:ext uri="{FF2B5EF4-FFF2-40B4-BE49-F238E27FC236}">
                  <a16:creationId xmlns:a16="http://schemas.microsoft.com/office/drawing/2014/main" id="{76A290D9-4839-A920-1865-86ECEF2A3187}"/>
                </a:ext>
              </a:extLst>
            </p:cNvPr>
            <p:cNvSpPr txBox="1">
              <a:spLocks noChangeArrowheads="1"/>
            </p:cNvSpPr>
            <p:nvPr/>
          </p:nvSpPr>
          <p:spPr bwMode="auto">
            <a:xfrm>
              <a:off x="1958" y="3575"/>
              <a:ext cx="7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0" dirty="0">
                  <a:latin typeface="Arial" panose="020B0604020202020204" pitchFamily="34" charset="0"/>
                </a:rPr>
                <a:t>expansion</a:t>
              </a:r>
            </a:p>
          </p:txBody>
        </p:sp>
        <p:sp>
          <p:nvSpPr>
            <p:cNvPr id="13327" name="Text Box 12">
              <a:extLst>
                <a:ext uri="{FF2B5EF4-FFF2-40B4-BE49-F238E27FC236}">
                  <a16:creationId xmlns:a16="http://schemas.microsoft.com/office/drawing/2014/main" id="{1AC7654A-1F95-06C0-61C4-36475C2097F7}"/>
                </a:ext>
              </a:extLst>
            </p:cNvPr>
            <p:cNvSpPr txBox="1">
              <a:spLocks noChangeArrowheads="1"/>
            </p:cNvSpPr>
            <p:nvPr/>
          </p:nvSpPr>
          <p:spPr bwMode="auto">
            <a:xfrm>
              <a:off x="912" y="3648"/>
              <a:ext cx="46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b="0" dirty="0">
                  <a:latin typeface="Arial" panose="020B0604020202020204" pitchFamily="34" charset="0"/>
                </a:rPr>
                <a:t>u = 0</a:t>
              </a:r>
            </a:p>
          </p:txBody>
        </p:sp>
        <p:sp>
          <p:nvSpPr>
            <p:cNvPr id="13328" name="Text Box 13">
              <a:extLst>
                <a:ext uri="{FF2B5EF4-FFF2-40B4-BE49-F238E27FC236}">
                  <a16:creationId xmlns:a16="http://schemas.microsoft.com/office/drawing/2014/main" id="{3A12590E-B9A9-6ACA-2011-4C93CBD83E18}"/>
                </a:ext>
              </a:extLst>
            </p:cNvPr>
            <p:cNvSpPr txBox="1">
              <a:spLocks noChangeArrowheads="1"/>
            </p:cNvSpPr>
            <p:nvPr/>
          </p:nvSpPr>
          <p:spPr bwMode="auto">
            <a:xfrm>
              <a:off x="3744" y="3696"/>
              <a:ext cx="46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b="0" dirty="0">
                  <a:latin typeface="Arial" panose="020B0604020202020204" pitchFamily="34" charset="0"/>
                </a:rPr>
                <a:t>u = 0</a:t>
              </a:r>
            </a:p>
          </p:txBody>
        </p:sp>
        <p:sp>
          <p:nvSpPr>
            <p:cNvPr id="13329" name="Text Box 14">
              <a:extLst>
                <a:ext uri="{FF2B5EF4-FFF2-40B4-BE49-F238E27FC236}">
                  <a16:creationId xmlns:a16="http://schemas.microsoft.com/office/drawing/2014/main" id="{F9CA6FEF-2367-1CFC-9CDD-7A38616DF82B}"/>
                </a:ext>
              </a:extLst>
            </p:cNvPr>
            <p:cNvSpPr txBox="1">
              <a:spLocks noChangeArrowheads="1"/>
            </p:cNvSpPr>
            <p:nvPr/>
          </p:nvSpPr>
          <p:spPr bwMode="auto">
            <a:xfrm>
              <a:off x="3590" y="3129"/>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0" dirty="0">
                  <a:latin typeface="Arial" panose="020B0604020202020204" pitchFamily="34" charset="0"/>
                </a:rPr>
                <a:t>D</a:t>
              </a:r>
            </a:p>
          </p:txBody>
        </p:sp>
        <p:sp>
          <p:nvSpPr>
            <p:cNvPr id="13330" name="Text Box 15">
              <a:extLst>
                <a:ext uri="{FF2B5EF4-FFF2-40B4-BE49-F238E27FC236}">
                  <a16:creationId xmlns:a16="http://schemas.microsoft.com/office/drawing/2014/main" id="{D91F1882-8472-8293-8BA7-8E3F6797515E}"/>
                </a:ext>
              </a:extLst>
            </p:cNvPr>
            <p:cNvSpPr txBox="1">
              <a:spLocks noChangeArrowheads="1"/>
            </p:cNvSpPr>
            <p:nvPr/>
          </p:nvSpPr>
          <p:spPr bwMode="auto">
            <a:xfrm>
              <a:off x="1536" y="2352"/>
              <a:ext cx="12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0" dirty="0">
                  <a:latin typeface="Arial" panose="020B0604020202020204" pitchFamily="34" charset="0"/>
                </a:rPr>
                <a:t>Chemical reaction</a:t>
              </a:r>
            </a:p>
          </p:txBody>
        </p:sp>
        <p:sp>
          <p:nvSpPr>
            <p:cNvPr id="13331" name="Line 16">
              <a:extLst>
                <a:ext uri="{FF2B5EF4-FFF2-40B4-BE49-F238E27FC236}">
                  <a16:creationId xmlns:a16="http://schemas.microsoft.com/office/drawing/2014/main" id="{558D5748-7425-ED4B-EA12-8E9823FC77C6}"/>
                </a:ext>
              </a:extLst>
            </p:cNvPr>
            <p:cNvSpPr>
              <a:spLocks noChangeShapeType="1"/>
            </p:cNvSpPr>
            <p:nvPr/>
          </p:nvSpPr>
          <p:spPr bwMode="auto">
            <a:xfrm>
              <a:off x="2736" y="2544"/>
              <a:ext cx="336"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13332" name="Line 17">
              <a:extLst>
                <a:ext uri="{FF2B5EF4-FFF2-40B4-BE49-F238E27FC236}">
                  <a16:creationId xmlns:a16="http://schemas.microsoft.com/office/drawing/2014/main" id="{78594DEA-3228-CCD1-226A-10AE81D4EF8C}"/>
                </a:ext>
              </a:extLst>
            </p:cNvPr>
            <p:cNvSpPr>
              <a:spLocks noChangeShapeType="1"/>
            </p:cNvSpPr>
            <p:nvPr/>
          </p:nvSpPr>
          <p:spPr bwMode="auto">
            <a:xfrm>
              <a:off x="2688" y="3360"/>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13333" name="Text Box 18">
              <a:extLst>
                <a:ext uri="{FF2B5EF4-FFF2-40B4-BE49-F238E27FC236}">
                  <a16:creationId xmlns:a16="http://schemas.microsoft.com/office/drawing/2014/main" id="{2973C007-5FF8-5130-B46F-3DAC13278F0E}"/>
                </a:ext>
              </a:extLst>
            </p:cNvPr>
            <p:cNvSpPr txBox="1">
              <a:spLocks noChangeArrowheads="1"/>
            </p:cNvSpPr>
            <p:nvPr/>
          </p:nvSpPr>
          <p:spPr bwMode="auto">
            <a:xfrm>
              <a:off x="2688" y="316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b="0" dirty="0">
                  <a:latin typeface="Arial" panose="020B0604020202020204" pitchFamily="34" charset="0"/>
                </a:rPr>
                <a:t>u</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36FD9166-F9A6-95A3-97BF-E4982E1E3FA7}"/>
              </a:ext>
            </a:extLst>
          </p:cNvPr>
          <p:cNvSpPr>
            <a:spLocks noGrp="1" noChangeArrowheads="1"/>
          </p:cNvSpPr>
          <p:nvPr>
            <p:ph type="title"/>
          </p:nvPr>
        </p:nvSpPr>
        <p:spPr/>
        <p:txBody>
          <a:bodyPr/>
          <a:lstStyle/>
          <a:p>
            <a:r>
              <a:rPr lang="en-US" altLang="en-US" dirty="0"/>
              <a:t>Background on Detonations </a:t>
            </a:r>
          </a:p>
        </p:txBody>
      </p:sp>
      <p:sp>
        <p:nvSpPr>
          <p:cNvPr id="119811" name="Rectangle 3">
            <a:extLst>
              <a:ext uri="{FF2B5EF4-FFF2-40B4-BE49-F238E27FC236}">
                <a16:creationId xmlns:a16="http://schemas.microsoft.com/office/drawing/2014/main" id="{3CB1EF0C-136C-F34F-B209-FF530A6DA3C7}"/>
              </a:ext>
            </a:extLst>
          </p:cNvPr>
          <p:cNvSpPr>
            <a:spLocks noGrp="1" noChangeArrowheads="1"/>
          </p:cNvSpPr>
          <p:nvPr>
            <p:ph idx="1"/>
          </p:nvPr>
        </p:nvSpPr>
        <p:spPr>
          <a:xfrm>
            <a:off x="647700" y="1325087"/>
            <a:ext cx="7772400" cy="4731329"/>
          </a:xfrm>
        </p:spPr>
        <p:txBody>
          <a:bodyPr/>
          <a:lstStyle/>
          <a:p>
            <a:pPr>
              <a:lnSpc>
                <a:spcPct val="80000"/>
              </a:lnSpc>
              <a:buFontTx/>
              <a:buAutoNum type="arabicPeriod"/>
            </a:pPr>
            <a:r>
              <a:rPr lang="en-US" altLang="en-US" sz="1800" dirty="0"/>
              <a:t>The classic reference on detonation is: Ya. B. Zel’dovich and A. S. Kompaneets. Theory of Detonation. Academic Press, NY, 1960. This is an English translation of original Russian. Out of print and in many ways out of date.</a:t>
            </a:r>
          </a:p>
          <a:p>
            <a:pPr>
              <a:lnSpc>
                <a:spcPct val="80000"/>
              </a:lnSpc>
              <a:buFontTx/>
              <a:buAutoNum type="arabicPeriod"/>
            </a:pPr>
            <a:r>
              <a:rPr lang="en-US" altLang="en-US" sz="1800" dirty="0"/>
              <a:t>A more recent theoretical treatment is given by:  W. Fickett and W. C. Davis. Detonation. University of California Press, Berkeley, CA, 1979  Now available as a Dover paperback.</a:t>
            </a:r>
          </a:p>
          <a:p>
            <a:pPr>
              <a:lnSpc>
                <a:spcPct val="80000"/>
              </a:lnSpc>
              <a:buFontTx/>
              <a:buAutoNum type="arabicPeriod"/>
            </a:pPr>
            <a:r>
              <a:rPr lang="en-US" altLang="en-US" sz="1800" dirty="0"/>
              <a:t>The best reference on gaseous detonations is:  JHS Lee, The Detonation Phenomenon, Cambridge 2008.</a:t>
            </a:r>
          </a:p>
          <a:p>
            <a:pPr>
              <a:lnSpc>
                <a:spcPct val="80000"/>
              </a:lnSpc>
              <a:buFontTx/>
              <a:buAutoNum type="arabicPeriod"/>
            </a:pPr>
            <a:r>
              <a:rPr lang="en-US" altLang="en-US" sz="1800" dirty="0"/>
              <a:t>Zhang, F. 2012. Detonation Dynamics. Vol. 6. Shock Wave Science and Technology Reference Library.Springer Verlag.   Some overlap with Lee and F&amp;D but discusses a number of specialized topics that they do not cover.</a:t>
            </a:r>
          </a:p>
          <a:p>
            <a:pPr>
              <a:lnSpc>
                <a:spcPct val="80000"/>
              </a:lnSpc>
              <a:buFontTx/>
              <a:buAutoNum type="arabicPeriod"/>
            </a:pPr>
            <a:r>
              <a:rPr lang="en-US" altLang="en-US" sz="1800" dirty="0"/>
              <a:t>J. E. Shepherd. Detonation in gases. In Proceedings of the Combustion Institute, volume 32, pages 83–98, 2009.  My survey paper.  Companion presentation is on the EDL website.  </a:t>
            </a:r>
          </a:p>
          <a:p>
            <a:pPr>
              <a:lnSpc>
                <a:spcPct val="80000"/>
              </a:lnSpc>
              <a:buFontTx/>
              <a:buAutoNum type="arabicPeriod"/>
            </a:pPr>
            <a:r>
              <a:rPr lang="en-US" altLang="en-US" sz="1800" dirty="0"/>
              <a:t>M. D. Frederick, R. M. Gejji, J. E. Shepherd, and C. D. Slabaugh. Statistical analysis of detonation wave structure. Proceedings of the Combustion Institute, 2022.   The most recent work on propagating detonation wave properties. </a:t>
            </a:r>
          </a:p>
          <a:p>
            <a:pPr>
              <a:lnSpc>
                <a:spcPct val="80000"/>
              </a:lnSpc>
              <a:buFontTx/>
              <a:buAutoNum type="arabicPeriod"/>
            </a:pPr>
            <a:endParaRPr lang="en-US" altLang="en-US" sz="1800" dirty="0"/>
          </a:p>
        </p:txBody>
      </p:sp>
      <p:sp>
        <p:nvSpPr>
          <p:cNvPr id="119812" name="Date Placeholder 3">
            <a:extLst>
              <a:ext uri="{FF2B5EF4-FFF2-40B4-BE49-F238E27FC236}">
                <a16:creationId xmlns:a16="http://schemas.microsoft.com/office/drawing/2014/main" id="{2B2A345E-EFF9-8C2C-2605-354416B4CBC8}"/>
              </a:ext>
            </a:extLst>
          </p:cNvPr>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200">
                <a:latin typeface="Arial" panose="020B0604020202020204" pitchFamily="34" charset="0"/>
              </a:rPr>
              <a:t>10/4/2023</a:t>
            </a:r>
            <a:endParaRPr lang="en-US" altLang="en-US" sz="1200" dirty="0">
              <a:latin typeface="Arial" panose="020B0604020202020204" pitchFamily="34" charset="0"/>
            </a:endParaRPr>
          </a:p>
        </p:txBody>
      </p:sp>
      <p:sp>
        <p:nvSpPr>
          <p:cNvPr id="119814" name="Slide Number Placeholder 5">
            <a:extLst>
              <a:ext uri="{FF2B5EF4-FFF2-40B4-BE49-F238E27FC236}">
                <a16:creationId xmlns:a16="http://schemas.microsoft.com/office/drawing/2014/main" id="{04EBCAEB-31F9-F96F-76DB-D733B888EA2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364AB93A-5866-46F9-8243-0F59CC9F2E39}" type="slidenum">
              <a:rPr lang="en-US" altLang="en-US" sz="1200">
                <a:latin typeface="Arial" panose="020B0604020202020204" pitchFamily="34" charset="0"/>
              </a:rPr>
              <a:pPr>
                <a:lnSpc>
                  <a:spcPct val="100000"/>
                </a:lnSpc>
                <a:spcBef>
                  <a:spcPct val="0"/>
                </a:spcBef>
                <a:buFontTx/>
                <a:buNone/>
              </a:pPr>
              <a:t>60</a:t>
            </a:fld>
            <a:endParaRPr lang="en-US" altLang="en-US" sz="1200" dirty="0">
              <a:latin typeface="Arial" panose="020B0604020202020204" pitchFamily="34" charset="0"/>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a:extLst>
              <a:ext uri="{FF2B5EF4-FFF2-40B4-BE49-F238E27FC236}">
                <a16:creationId xmlns:a16="http://schemas.microsoft.com/office/drawing/2014/main" id="{32CD5C3C-5E4F-40CB-7A72-80B7F8A05EF4}"/>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4CFF64-9498-436E-9F9A-98B0F870C492}" type="slidenum">
              <a:rPr lang="en-US" altLang="en-US"/>
              <a:pPr/>
              <a:t>7</a:t>
            </a:fld>
            <a:endParaRPr lang="en-US" altLang="en-US" dirty="0"/>
          </a:p>
        </p:txBody>
      </p:sp>
      <p:pic>
        <p:nvPicPr>
          <p:cNvPr id="12291" name="Picture 2">
            <a:extLst>
              <a:ext uri="{FF2B5EF4-FFF2-40B4-BE49-F238E27FC236}">
                <a16:creationId xmlns:a16="http://schemas.microsoft.com/office/drawing/2014/main" id="{481A0545-7AB1-9E4A-D3E0-170B8FB91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963" y="533400"/>
            <a:ext cx="185578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2292" name="Text Box 3">
            <a:extLst>
              <a:ext uri="{FF2B5EF4-FFF2-40B4-BE49-F238E27FC236}">
                <a16:creationId xmlns:a16="http://schemas.microsoft.com/office/drawing/2014/main" id="{F0AD5E61-08B9-435F-F212-07202F1D7847}"/>
              </a:ext>
            </a:extLst>
          </p:cNvPr>
          <p:cNvSpPr txBox="1">
            <a:spLocks noChangeArrowheads="1"/>
          </p:cNvSpPr>
          <p:nvPr/>
        </p:nvSpPr>
        <p:spPr bwMode="auto">
          <a:xfrm>
            <a:off x="2209800" y="152400"/>
            <a:ext cx="196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Donald Chapman</a:t>
            </a:r>
          </a:p>
        </p:txBody>
      </p:sp>
      <p:pic>
        <p:nvPicPr>
          <p:cNvPr id="12293" name="Picture 4">
            <a:extLst>
              <a:ext uri="{FF2B5EF4-FFF2-40B4-BE49-F238E27FC236}">
                <a16:creationId xmlns:a16="http://schemas.microsoft.com/office/drawing/2014/main" id="{C211CB27-00AA-7608-4175-7B5062D3E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63" y="609600"/>
            <a:ext cx="18748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2294" name="Text Box 5">
            <a:extLst>
              <a:ext uri="{FF2B5EF4-FFF2-40B4-BE49-F238E27FC236}">
                <a16:creationId xmlns:a16="http://schemas.microsoft.com/office/drawing/2014/main" id="{E0E26DD5-F12B-8676-4B3D-436AD9BCFE9F}"/>
              </a:ext>
            </a:extLst>
          </p:cNvPr>
          <p:cNvSpPr txBox="1">
            <a:spLocks noChangeArrowheads="1"/>
          </p:cNvSpPr>
          <p:nvPr/>
        </p:nvSpPr>
        <p:spPr bwMode="auto">
          <a:xfrm>
            <a:off x="4953000" y="1524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Ehrile Jouguet</a:t>
            </a:r>
          </a:p>
        </p:txBody>
      </p:sp>
      <p:sp>
        <p:nvSpPr>
          <p:cNvPr id="12295" name="Text Box 6">
            <a:extLst>
              <a:ext uri="{FF2B5EF4-FFF2-40B4-BE49-F238E27FC236}">
                <a16:creationId xmlns:a16="http://schemas.microsoft.com/office/drawing/2014/main" id="{157FDF4C-6092-5A7D-0960-6A147057627C}"/>
              </a:ext>
            </a:extLst>
          </p:cNvPr>
          <p:cNvSpPr txBox="1">
            <a:spLocks noChangeArrowheads="1"/>
          </p:cNvSpPr>
          <p:nvPr/>
        </p:nvSpPr>
        <p:spPr bwMode="auto">
          <a:xfrm>
            <a:off x="3829050" y="3886200"/>
            <a:ext cx="127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1889-1905</a:t>
            </a:r>
          </a:p>
        </p:txBody>
      </p:sp>
      <p:pic>
        <p:nvPicPr>
          <p:cNvPr id="12296" name="Picture 7">
            <a:extLst>
              <a:ext uri="{FF2B5EF4-FFF2-40B4-BE49-F238E27FC236}">
                <a16:creationId xmlns:a16="http://schemas.microsoft.com/office/drawing/2014/main" id="{D4A572D3-ADD6-3D3D-297E-A83C1608C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63" y="4572000"/>
            <a:ext cx="7488237"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 name="Date Placeholder 1">
            <a:extLst>
              <a:ext uri="{FF2B5EF4-FFF2-40B4-BE49-F238E27FC236}">
                <a16:creationId xmlns:a16="http://schemas.microsoft.com/office/drawing/2014/main" id="{F124BFEA-C056-3352-0312-01FEB1D06602}"/>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a:extLst>
              <a:ext uri="{FF2B5EF4-FFF2-40B4-BE49-F238E27FC236}">
                <a16:creationId xmlns:a16="http://schemas.microsoft.com/office/drawing/2014/main" id="{53F6DC9D-4D6A-4577-CFC2-222634F70F56}"/>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2AF9E3-D878-4C4D-99D2-C9C35A022976}" type="slidenum">
              <a:rPr lang="en-US" altLang="en-US"/>
              <a:pPr/>
              <a:t>8</a:t>
            </a:fld>
            <a:endParaRPr lang="en-US" altLang="en-US" dirty="0"/>
          </a:p>
        </p:txBody>
      </p:sp>
      <p:pic>
        <p:nvPicPr>
          <p:cNvPr id="14339" name="Picture 2">
            <a:extLst>
              <a:ext uri="{FF2B5EF4-FFF2-40B4-BE49-F238E27FC236}">
                <a16:creationId xmlns:a16="http://schemas.microsoft.com/office/drawing/2014/main" id="{6B014BB8-08FD-99B6-626E-D953238F8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963" y="533400"/>
            <a:ext cx="185578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4340" name="Text Box 3">
            <a:extLst>
              <a:ext uri="{FF2B5EF4-FFF2-40B4-BE49-F238E27FC236}">
                <a16:creationId xmlns:a16="http://schemas.microsoft.com/office/drawing/2014/main" id="{1B2AE098-FEF2-B35D-3052-B816F638905D}"/>
              </a:ext>
            </a:extLst>
          </p:cNvPr>
          <p:cNvSpPr txBox="1">
            <a:spLocks noChangeArrowheads="1"/>
          </p:cNvSpPr>
          <p:nvPr/>
        </p:nvSpPr>
        <p:spPr bwMode="auto">
          <a:xfrm>
            <a:off x="2209800" y="152400"/>
            <a:ext cx="196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t>Donald Chapman</a:t>
            </a:r>
          </a:p>
        </p:txBody>
      </p:sp>
      <p:pic>
        <p:nvPicPr>
          <p:cNvPr id="14341" name="Picture 4">
            <a:extLst>
              <a:ext uri="{FF2B5EF4-FFF2-40B4-BE49-F238E27FC236}">
                <a16:creationId xmlns:a16="http://schemas.microsoft.com/office/drawing/2014/main" id="{4A650328-F378-B749-100D-654EC4C289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6963" y="609600"/>
            <a:ext cx="18748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4342" name="Text Box 5">
            <a:extLst>
              <a:ext uri="{FF2B5EF4-FFF2-40B4-BE49-F238E27FC236}">
                <a16:creationId xmlns:a16="http://schemas.microsoft.com/office/drawing/2014/main" id="{5CFA3F88-F746-EE44-9F7E-069CD8678D39}"/>
              </a:ext>
            </a:extLst>
          </p:cNvPr>
          <p:cNvSpPr txBox="1">
            <a:spLocks noChangeArrowheads="1"/>
          </p:cNvSpPr>
          <p:nvPr/>
        </p:nvSpPr>
        <p:spPr bwMode="auto">
          <a:xfrm>
            <a:off x="4953000" y="1524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t>Ehrile Jouguet</a:t>
            </a:r>
          </a:p>
        </p:txBody>
      </p:sp>
      <p:pic>
        <p:nvPicPr>
          <p:cNvPr id="14343" name="Picture 6" descr="TP_tmp">
            <a:extLst>
              <a:ext uri="{FF2B5EF4-FFF2-40B4-BE49-F238E27FC236}">
                <a16:creationId xmlns:a16="http://schemas.microsoft.com/office/drawing/2014/main" id="{88F9B968-79A0-7E99-E4D9-8CE77A2052A5}"/>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514600" y="3886200"/>
            <a:ext cx="3962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 name="Date Placeholder 1">
            <a:extLst>
              <a:ext uri="{FF2B5EF4-FFF2-40B4-BE49-F238E27FC236}">
                <a16:creationId xmlns:a16="http://schemas.microsoft.com/office/drawing/2014/main" id="{14A5231C-0EFF-6007-6D34-9C8A296561A9}"/>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a:extLst>
              <a:ext uri="{FF2B5EF4-FFF2-40B4-BE49-F238E27FC236}">
                <a16:creationId xmlns:a16="http://schemas.microsoft.com/office/drawing/2014/main" id="{B4D971DB-1F27-8165-BEE3-B5285BBFA41D}"/>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518800-B691-473C-99FB-2A99988B6B15}" type="slidenum">
              <a:rPr lang="en-US" altLang="en-US"/>
              <a:pPr/>
              <a:t>9</a:t>
            </a:fld>
            <a:endParaRPr lang="en-US" altLang="en-US" dirty="0"/>
          </a:p>
        </p:txBody>
      </p:sp>
      <p:pic>
        <p:nvPicPr>
          <p:cNvPr id="16387" name="Picture 2">
            <a:extLst>
              <a:ext uri="{FF2B5EF4-FFF2-40B4-BE49-F238E27FC236}">
                <a16:creationId xmlns:a16="http://schemas.microsoft.com/office/drawing/2014/main" id="{88EF33A2-4F44-FA7F-4B21-50CB7108E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963" y="533400"/>
            <a:ext cx="185578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6388" name="Text Box 3">
            <a:extLst>
              <a:ext uri="{FF2B5EF4-FFF2-40B4-BE49-F238E27FC236}">
                <a16:creationId xmlns:a16="http://schemas.microsoft.com/office/drawing/2014/main" id="{79C1A447-2567-8191-ED60-F2BF4C8AB48C}"/>
              </a:ext>
            </a:extLst>
          </p:cNvPr>
          <p:cNvSpPr txBox="1">
            <a:spLocks noChangeArrowheads="1"/>
          </p:cNvSpPr>
          <p:nvPr/>
        </p:nvSpPr>
        <p:spPr bwMode="auto">
          <a:xfrm>
            <a:off x="2209800" y="152400"/>
            <a:ext cx="196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t>Donald Chapman</a:t>
            </a:r>
          </a:p>
        </p:txBody>
      </p:sp>
      <p:pic>
        <p:nvPicPr>
          <p:cNvPr id="16389" name="Picture 4">
            <a:extLst>
              <a:ext uri="{FF2B5EF4-FFF2-40B4-BE49-F238E27FC236}">
                <a16:creationId xmlns:a16="http://schemas.microsoft.com/office/drawing/2014/main" id="{FB8E8D88-23AD-43FA-BF1C-65D700A7BA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6963" y="609600"/>
            <a:ext cx="18748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6390" name="Text Box 5">
            <a:extLst>
              <a:ext uri="{FF2B5EF4-FFF2-40B4-BE49-F238E27FC236}">
                <a16:creationId xmlns:a16="http://schemas.microsoft.com/office/drawing/2014/main" id="{B5F5D20F-B561-4A01-0A64-532A45284A7A}"/>
              </a:ext>
            </a:extLst>
          </p:cNvPr>
          <p:cNvSpPr txBox="1">
            <a:spLocks noChangeArrowheads="1"/>
          </p:cNvSpPr>
          <p:nvPr/>
        </p:nvSpPr>
        <p:spPr bwMode="auto">
          <a:xfrm>
            <a:off x="4953000" y="1524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t>Ehrile Jouguet</a:t>
            </a:r>
          </a:p>
        </p:txBody>
      </p:sp>
      <p:pic>
        <p:nvPicPr>
          <p:cNvPr id="16391" name="Picture 6">
            <a:extLst>
              <a:ext uri="{FF2B5EF4-FFF2-40B4-BE49-F238E27FC236}">
                <a16:creationId xmlns:a16="http://schemas.microsoft.com/office/drawing/2014/main" id="{EC71B2F0-D672-FC04-4E7D-AFFE154B7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581400"/>
            <a:ext cx="4283075" cy="287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16392" name="Text Box 7">
            <a:extLst>
              <a:ext uri="{FF2B5EF4-FFF2-40B4-BE49-F238E27FC236}">
                <a16:creationId xmlns:a16="http://schemas.microsoft.com/office/drawing/2014/main" id="{332545F8-F7CA-3288-4303-98D70C8F08E6}"/>
              </a:ext>
            </a:extLst>
          </p:cNvPr>
          <p:cNvSpPr txBox="1">
            <a:spLocks noChangeArrowheads="1"/>
          </p:cNvSpPr>
          <p:nvPr/>
        </p:nvSpPr>
        <p:spPr bwMode="auto">
          <a:xfrm>
            <a:off x="6324600" y="3886200"/>
            <a:ext cx="409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t>or</a:t>
            </a:r>
          </a:p>
        </p:txBody>
      </p:sp>
      <p:sp>
        <p:nvSpPr>
          <p:cNvPr id="16393" name="Text Box 8">
            <a:extLst>
              <a:ext uri="{FF2B5EF4-FFF2-40B4-BE49-F238E27FC236}">
                <a16:creationId xmlns:a16="http://schemas.microsoft.com/office/drawing/2014/main" id="{7361440C-5988-9F58-5558-3FC70EE99D52}"/>
              </a:ext>
            </a:extLst>
          </p:cNvPr>
          <p:cNvSpPr txBox="1">
            <a:spLocks noChangeArrowheads="1"/>
          </p:cNvSpPr>
          <p:nvPr/>
        </p:nvSpPr>
        <p:spPr bwMode="auto">
          <a:xfrm>
            <a:off x="5213350" y="5334000"/>
            <a:ext cx="294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Sonic flow relative to wave </a:t>
            </a:r>
          </a:p>
        </p:txBody>
      </p:sp>
      <p:pic>
        <p:nvPicPr>
          <p:cNvPr id="16394" name="Picture 9" descr="TP_tmp">
            <a:extLst>
              <a:ext uri="{FF2B5EF4-FFF2-40B4-BE49-F238E27FC236}">
                <a16:creationId xmlns:a16="http://schemas.microsoft.com/office/drawing/2014/main" id="{808F0048-911D-9BD3-E8AB-0903148E94B2}"/>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4972050" y="4608513"/>
            <a:ext cx="3790950"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2" name="Date Placeholder 1">
            <a:extLst>
              <a:ext uri="{FF2B5EF4-FFF2-40B4-BE49-F238E27FC236}">
                <a16:creationId xmlns:a16="http://schemas.microsoft.com/office/drawing/2014/main" id="{8AB4CC17-42FD-187D-1B1D-9B3BDE9BE9AE}"/>
              </a:ext>
            </a:extLst>
          </p:cNvPr>
          <p:cNvSpPr>
            <a:spLocks noGrp="1"/>
          </p:cNvSpPr>
          <p:nvPr>
            <p:ph type="dt" sz="half" idx="10"/>
          </p:nvPr>
        </p:nvSpPr>
        <p:spPr/>
        <p:txBody>
          <a:bodyPr/>
          <a:lstStyle/>
          <a:p>
            <a:pPr>
              <a:defRPr/>
            </a:pPr>
            <a:r>
              <a:rPr lang="en-US" altLang="en-US"/>
              <a:t>10/4/2023</a:t>
            </a:r>
            <a:endParaRPr lang="en-US" alt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begin{document}&#10;\begin{align*}&#10;\rho_1 w_1 &amp;= \rho_2 w_2 \\&#10;P_1 + \rho_1 w_1^2 &amp; = P_2 + \rho_2 w_2^2\\&#10;h_1 + \dfrac{w_1^2}{2} &amp;= h_2 + \dfrac{w_2^2}{2}&#10;\end{align*}&#10;\end{document}&#10;"/>
  <p:tag name="EXTERNALNAME" val="TP_tmp"/>
  <p:tag name="BLEND" val="0"/>
  <p:tag name="TRANSPARENT" val="0"/>
  <p:tag name="RESOLUTION" val="1200"/>
  <p:tag name="WORKAROUNDTRANSPARENCYBUG" val="0"/>
  <p:tag name="ALLOWFONTSUBSTITUTION" val="0"/>
  <p:tag name="BITMAPFORMAT" val="pngmono"/>
  <p:tag name="ORIGWIDTH" val="102"/>
  <p:tag name="PICTUREFILESIZE" val="10335"/>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w_{2, CJ}  = a_2(T_{CJ}, P_{CJ},  {\bf Y}_{CJ})$$&#10;\end{document}&#10;"/>
  <p:tag name="EXTERNALNAME" val="TP_tmp"/>
  <p:tag name="BLEND" val="0"/>
  <p:tag name="TRANSPARENT" val="0"/>
  <p:tag name="RESOLUTION" val="1200"/>
  <p:tag name="WORKAROUNDTRANSPARENCYBUG" val="0"/>
  <p:tag name="ALLOWFONTSUBSTITUTION" val="0"/>
  <p:tag name="BITMAPFORMAT" val="pngmono"/>
  <p:tag name="ORIGWIDTH" val="121"/>
  <p:tag name="PICTUREFILESIZE" val="5317"/>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begin{document}&#10;\begin{align*}&#10;\rho_1 w_1 &amp;= \rho w\\&#10;P_1 + \rho_1 w_1^2 &amp; = P + \rho w^2\\&#10;h_1 + \dfrac{w_1^2}{2} &amp;= h({\bf Y}, P, \rho) + \dfrac{w^2}{2}\\&#10;\dfrac{DY_i}{Dt} &amp; = \Omega_i({\bf Y}, P, \rho)&#10;\end{align*}&#10;\end{document}&#10;"/>
  <p:tag name="EXTERNALNAME" val="TP_tmp"/>
  <p:tag name="BLEND" val="0"/>
  <p:tag name="TRANSPARENT" val="0"/>
  <p:tag name="RESOLUTION" val="1200"/>
  <p:tag name="WORKAROUNDTRANSPARENCYBUG" val="0"/>
  <p:tag name="ALLOWFONTSUBSTITUTION" val="0"/>
  <p:tag name="BITMAPFORMAT" val="pngmono"/>
  <p:tag name="ORIGWIDTH" val="127"/>
  <p:tag name="PICTUREFILESIZE" val="1680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1036</TotalTime>
  <Words>2781</Words>
  <Application>Microsoft Office PowerPoint</Application>
  <PresentationFormat>On-screen Show (4:3)</PresentationFormat>
  <Paragraphs>571</Paragraphs>
  <Slides>60</Slides>
  <Notes>19</Notes>
  <HiddenSlides>1</HiddenSlides>
  <MMClips>6</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9" baseType="lpstr">
      <vt:lpstr>Arial</vt:lpstr>
      <vt:lpstr>Calibri</vt:lpstr>
      <vt:lpstr>Cambria Math</vt:lpstr>
      <vt:lpstr>Comic Sans MS</vt:lpstr>
      <vt:lpstr>Symbol</vt:lpstr>
      <vt:lpstr>Times New Roman</vt:lpstr>
      <vt:lpstr>Wingdings</vt:lpstr>
      <vt:lpstr>Default Design</vt:lpstr>
      <vt:lpstr>Equation</vt:lpstr>
      <vt:lpstr>Detonation:  Initiation, Propagation and Failure</vt:lpstr>
      <vt:lpstr>Today’s Talk</vt:lpstr>
      <vt:lpstr>Preliminaries</vt:lpstr>
      <vt:lpstr>What is a Detonation Wave?</vt:lpstr>
      <vt:lpstr>Detonations are pressure waves </vt:lpstr>
      <vt:lpstr>Detonations Are Driven by Hot Combustion Product Expansion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Crucial role of chemical reaction</vt:lpstr>
      <vt:lpstr>PowerPoint Presentation</vt:lpstr>
      <vt:lpstr>PowerPoint Presentation</vt:lpstr>
      <vt:lpstr>Initiation</vt:lpstr>
      <vt:lpstr>Early Studies with Projectiles</vt:lpstr>
      <vt:lpstr>Detonations?</vt:lpstr>
      <vt:lpstr>Quest for explanation</vt:lpstr>
      <vt:lpstr>Questing further</vt:lpstr>
      <vt:lpstr>How to sort this out? </vt:lpstr>
      <vt:lpstr>T5 Shock Tunnel</vt:lpstr>
      <vt:lpstr>PowerPoint Presentation</vt:lpstr>
      <vt:lpstr>2H2 + O2 + 3.76N2</vt:lpstr>
      <vt:lpstr>Reaction zone must be very thin!</vt:lpstr>
      <vt:lpstr>Reaction Rate Sensitivity to Temperature Changes</vt:lpstr>
      <vt:lpstr>Nondimensional Figures of Merit</vt:lpstr>
      <vt:lpstr>Effect of shock curvature</vt:lpstr>
      <vt:lpstr>Curved streamlines </vt:lpstr>
      <vt:lpstr>Consequence: critical curvature</vt:lpstr>
      <vt:lpstr>Initiation is a transient event</vt:lpstr>
      <vt:lpstr>Critical Conditions</vt:lpstr>
      <vt:lpstr>Analytical Model </vt:lpstr>
      <vt:lpstr>Initiation by Blast Waves</vt:lpstr>
      <vt:lpstr>Key Role of Unsteadiness</vt:lpstr>
      <vt:lpstr>Critical Decay Rate Model</vt:lpstr>
      <vt:lpstr>Detonation Diffraction</vt:lpstr>
      <vt:lpstr>Skews construction, Shock Waves</vt:lpstr>
      <vt:lpstr>Skew’s Construction, CJ Detonation</vt:lpstr>
      <vt:lpstr>Skew’s Construction: ZND Detonation</vt:lpstr>
      <vt:lpstr>Diffraction Types </vt:lpstr>
      <vt:lpstr>Sub-critical</vt:lpstr>
      <vt:lpstr>Critical</vt:lpstr>
      <vt:lpstr>Super-critical</vt:lpstr>
      <vt:lpstr>Critical Effects in Diffraction</vt:lpstr>
      <vt:lpstr>Critical Role of Activation Energy </vt:lpstr>
      <vt:lpstr>Critical Conditions in Detonations</vt:lpstr>
      <vt:lpstr>Acknowledgements</vt:lpstr>
      <vt:lpstr>References</vt:lpstr>
      <vt:lpstr>References</vt:lpstr>
      <vt:lpstr>Resources</vt:lpstr>
      <vt:lpstr>Background on Detonations </vt:lpstr>
    </vt:vector>
  </TitlesOfParts>
  <Company>Caltech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in Detonation Research</dc:title>
  <dc:creator>Joe Shepherd</dc:creator>
  <cp:lastModifiedBy>Shepherd, Joseph E.</cp:lastModifiedBy>
  <cp:revision>97</cp:revision>
  <dcterms:created xsi:type="dcterms:W3CDTF">2008-11-19T23:35:41Z</dcterms:created>
  <dcterms:modified xsi:type="dcterms:W3CDTF">2023-10-11T15:41:02Z</dcterms:modified>
</cp:coreProperties>
</file>