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notesSlides/notesSlide33.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Lst>
  <p:notesMasterIdLst>
    <p:notesMasterId r:id="rId181"/>
  </p:notesMasterIdLst>
  <p:handoutMasterIdLst>
    <p:handoutMasterId r:id="rId182"/>
  </p:handoutMasterIdLst>
  <p:sldIdLst>
    <p:sldId id="258" r:id="rId3"/>
    <p:sldId id="265" r:id="rId4"/>
    <p:sldId id="447" r:id="rId5"/>
    <p:sldId id="466" r:id="rId6"/>
    <p:sldId id="467" r:id="rId7"/>
    <p:sldId id="468" r:id="rId8"/>
    <p:sldId id="282" r:id="rId9"/>
    <p:sldId id="283" r:id="rId10"/>
    <p:sldId id="303" r:id="rId11"/>
    <p:sldId id="465" r:id="rId12"/>
    <p:sldId id="420" r:id="rId13"/>
    <p:sldId id="264" r:id="rId14"/>
    <p:sldId id="464" r:id="rId15"/>
    <p:sldId id="449" r:id="rId16"/>
    <p:sldId id="430" r:id="rId17"/>
    <p:sldId id="280" r:id="rId18"/>
    <p:sldId id="285" r:id="rId19"/>
    <p:sldId id="286" r:id="rId20"/>
    <p:sldId id="273" r:id="rId21"/>
    <p:sldId id="448" r:id="rId22"/>
    <p:sldId id="564" r:id="rId23"/>
    <p:sldId id="565" r:id="rId24"/>
    <p:sldId id="566" r:id="rId25"/>
    <p:sldId id="567" r:id="rId26"/>
    <p:sldId id="568" r:id="rId27"/>
    <p:sldId id="293" r:id="rId28"/>
    <p:sldId id="557" r:id="rId29"/>
    <p:sldId id="558" r:id="rId30"/>
    <p:sldId id="391" r:id="rId31"/>
    <p:sldId id="392" r:id="rId32"/>
    <p:sldId id="393" r:id="rId33"/>
    <p:sldId id="394" r:id="rId34"/>
    <p:sldId id="396" r:id="rId35"/>
    <p:sldId id="451" r:id="rId36"/>
    <p:sldId id="300" r:id="rId37"/>
    <p:sldId id="395" r:id="rId38"/>
    <p:sldId id="397" r:id="rId39"/>
    <p:sldId id="302" r:id="rId40"/>
    <p:sldId id="301" r:id="rId41"/>
    <p:sldId id="476" r:id="rId42"/>
    <p:sldId id="477" r:id="rId43"/>
    <p:sldId id="478" r:id="rId44"/>
    <p:sldId id="456" r:id="rId45"/>
    <p:sldId id="292" r:id="rId46"/>
    <p:sldId id="284" r:id="rId47"/>
    <p:sldId id="287" r:id="rId48"/>
    <p:sldId id="289" r:id="rId49"/>
    <p:sldId id="291" r:id="rId50"/>
    <p:sldId id="299" r:id="rId51"/>
    <p:sldId id="296" r:id="rId52"/>
    <p:sldId id="298" r:id="rId53"/>
    <p:sldId id="297" r:id="rId54"/>
    <p:sldId id="462" r:id="rId55"/>
    <p:sldId id="469" r:id="rId56"/>
    <p:sldId id="290" r:id="rId57"/>
    <p:sldId id="470" r:id="rId58"/>
    <p:sldId id="403" r:id="rId59"/>
    <p:sldId id="306" r:id="rId60"/>
    <p:sldId id="307" r:id="rId61"/>
    <p:sldId id="308" r:id="rId62"/>
    <p:sldId id="412" r:id="rId63"/>
    <p:sldId id="413" r:id="rId64"/>
    <p:sldId id="414" r:id="rId65"/>
    <p:sldId id="460" r:id="rId66"/>
    <p:sldId id="461" r:id="rId67"/>
    <p:sldId id="571" r:id="rId68"/>
    <p:sldId id="570" r:id="rId69"/>
    <p:sldId id="376" r:id="rId70"/>
    <p:sldId id="471" r:id="rId71"/>
    <p:sldId id="275" r:id="rId72"/>
    <p:sldId id="276" r:id="rId73"/>
    <p:sldId id="411" r:id="rId74"/>
    <p:sldId id="406" r:id="rId75"/>
    <p:sldId id="459" r:id="rId76"/>
    <p:sldId id="408" r:id="rId77"/>
    <p:sldId id="409" r:id="rId78"/>
    <p:sldId id="415" r:id="rId79"/>
    <p:sldId id="416" r:id="rId80"/>
    <p:sldId id="410" r:id="rId81"/>
    <p:sldId id="418" r:id="rId82"/>
    <p:sldId id="559" r:id="rId83"/>
    <p:sldId id="560" r:id="rId84"/>
    <p:sldId id="417" r:id="rId85"/>
    <p:sldId id="453" r:id="rId86"/>
    <p:sldId id="479" r:id="rId87"/>
    <p:sldId id="481" r:id="rId88"/>
    <p:sldId id="480" r:id="rId89"/>
    <p:sldId id="277" r:id="rId90"/>
    <p:sldId id="472" r:id="rId91"/>
    <p:sldId id="274" r:id="rId92"/>
    <p:sldId id="474" r:id="rId93"/>
    <p:sldId id="475" r:id="rId94"/>
    <p:sldId id="256" r:id="rId95"/>
    <p:sldId id="257" r:id="rId96"/>
    <p:sldId id="259" r:id="rId97"/>
    <p:sldId id="473" r:id="rId98"/>
    <p:sldId id="262" r:id="rId99"/>
    <p:sldId id="482" r:id="rId100"/>
    <p:sldId id="483" r:id="rId101"/>
    <p:sldId id="484" r:id="rId102"/>
    <p:sldId id="485" r:id="rId103"/>
    <p:sldId id="561" r:id="rId104"/>
    <p:sldId id="562" r:id="rId105"/>
    <p:sldId id="563" r:id="rId106"/>
    <p:sldId id="486" r:id="rId107"/>
    <p:sldId id="487" r:id="rId108"/>
    <p:sldId id="488" r:id="rId109"/>
    <p:sldId id="489" r:id="rId110"/>
    <p:sldId id="540" r:id="rId111"/>
    <p:sldId id="541" r:id="rId112"/>
    <p:sldId id="542" r:id="rId113"/>
    <p:sldId id="490" r:id="rId114"/>
    <p:sldId id="491" r:id="rId115"/>
    <p:sldId id="492" r:id="rId116"/>
    <p:sldId id="543" r:id="rId117"/>
    <p:sldId id="544" r:id="rId118"/>
    <p:sldId id="546" r:id="rId119"/>
    <p:sldId id="547" r:id="rId120"/>
    <p:sldId id="548" r:id="rId121"/>
    <p:sldId id="549" r:id="rId122"/>
    <p:sldId id="550" r:id="rId123"/>
    <p:sldId id="551" r:id="rId124"/>
    <p:sldId id="552" r:id="rId125"/>
    <p:sldId id="554" r:id="rId126"/>
    <p:sldId id="555" r:id="rId127"/>
    <p:sldId id="493" r:id="rId128"/>
    <p:sldId id="494" r:id="rId129"/>
    <p:sldId id="495" r:id="rId130"/>
    <p:sldId id="579" r:id="rId131"/>
    <p:sldId id="580" r:id="rId132"/>
    <p:sldId id="581" r:id="rId133"/>
    <p:sldId id="582" r:id="rId134"/>
    <p:sldId id="496" r:id="rId135"/>
    <p:sldId id="497" r:id="rId136"/>
    <p:sldId id="498" r:id="rId137"/>
    <p:sldId id="499" r:id="rId138"/>
    <p:sldId id="500" r:id="rId139"/>
    <p:sldId id="501" r:id="rId140"/>
    <p:sldId id="502" r:id="rId141"/>
    <p:sldId id="556" r:id="rId142"/>
    <p:sldId id="573" r:id="rId143"/>
    <p:sldId id="503" r:id="rId144"/>
    <p:sldId id="584" r:id="rId145"/>
    <p:sldId id="527" r:id="rId146"/>
    <p:sldId id="572" r:id="rId147"/>
    <p:sldId id="531" r:id="rId148"/>
    <p:sldId id="576" r:id="rId149"/>
    <p:sldId id="526" r:id="rId150"/>
    <p:sldId id="575" r:id="rId151"/>
    <p:sldId id="574" r:id="rId152"/>
    <p:sldId id="578" r:id="rId153"/>
    <p:sldId id="583" r:id="rId154"/>
    <p:sldId id="507" r:id="rId155"/>
    <p:sldId id="508" r:id="rId156"/>
    <p:sldId id="532" r:id="rId157"/>
    <p:sldId id="533" r:id="rId158"/>
    <p:sldId id="534" r:id="rId159"/>
    <p:sldId id="577" r:id="rId160"/>
    <p:sldId id="509" r:id="rId161"/>
    <p:sldId id="511" r:id="rId162"/>
    <p:sldId id="512" r:id="rId163"/>
    <p:sldId id="513" r:id="rId164"/>
    <p:sldId id="514" r:id="rId165"/>
    <p:sldId id="535" r:id="rId166"/>
    <p:sldId id="536" r:id="rId167"/>
    <p:sldId id="537" r:id="rId168"/>
    <p:sldId id="538" r:id="rId169"/>
    <p:sldId id="539" r:id="rId170"/>
    <p:sldId id="515" r:id="rId171"/>
    <p:sldId id="516" r:id="rId172"/>
    <p:sldId id="517" r:id="rId173"/>
    <p:sldId id="518" r:id="rId174"/>
    <p:sldId id="519" r:id="rId175"/>
    <p:sldId id="520" r:id="rId176"/>
    <p:sldId id="521" r:id="rId177"/>
    <p:sldId id="522" r:id="rId178"/>
    <p:sldId id="523" r:id="rId179"/>
    <p:sldId id="524" r:id="rId180"/>
  </p:sldIdLst>
  <p:sldSz cx="9906000" cy="6858000" type="A4"/>
  <p:notesSz cx="7315200" cy="9601200"/>
  <p:embeddedFontLst>
    <p:embeddedFont>
      <p:font typeface="cmmi10" panose="020B0604020202020204"/>
      <p:regular r:id="rId183"/>
    </p:embeddedFont>
    <p:embeddedFont>
      <p:font typeface="cmsy10" panose="020B0604020202020204"/>
      <p:regular r:id="rId184"/>
    </p:embeddedFont>
    <p:embeddedFont>
      <p:font typeface="Calibri" panose="020F0502020204030204" pitchFamily="34" charset="0"/>
      <p:regular r:id="rId185"/>
      <p:bold r:id="rId186"/>
      <p:italic r:id="rId187"/>
      <p:boldItalic r:id="rId188"/>
    </p:embeddedFont>
    <p:embeddedFont>
      <p:font typeface="Script MT Bold" panose="03040602040607080904" pitchFamily="66" charset="0"/>
      <p:bold r:id="rId189"/>
    </p:embeddedFont>
    <p:embeddedFont>
      <p:font typeface="cmsy7" panose="020B0604020202020204"/>
      <p:regular r:id="rId190"/>
    </p:embeddedFont>
    <p:embeddedFont>
      <p:font typeface="Arial Black" panose="020B0A04020102020204" pitchFamily="34" charset="0"/>
      <p:bold r:id="rId191"/>
    </p:embeddedFont>
    <p:embeddedFont>
      <p:font typeface="cmr7" panose="020B0604020202020204"/>
      <p:regular r:id="rId192"/>
    </p:embeddedFont>
    <p:embeddedFont>
      <p:font typeface="Arial Unicode MS" panose="020B0604020202020204" pitchFamily="34" charset="-128"/>
      <p:regular r:id="rId193"/>
    </p:embeddedFont>
    <p:embeddedFont>
      <p:font typeface="cmmi7" panose="020B0604020202020204"/>
      <p:regular r:id="rId194"/>
    </p:embeddedFont>
    <p:embeddedFont>
      <p:font typeface="ＭＳ Ｐゴシック" panose="020B0600070205080204" pitchFamily="34" charset="-128"/>
      <p:regular r:id="rId195"/>
    </p:embeddedFont>
    <p:embeddedFont>
      <p:font typeface="cmex10" panose="020B0604020202020204"/>
      <p:regular r:id="rId196"/>
    </p:embeddedFont>
    <p:embeddedFont>
      <p:font typeface="Comic Sans MS" panose="030F0702030302020204" pitchFamily="66" charset="0"/>
      <p:regular r:id="rId197"/>
      <p:bold r:id="rId198"/>
      <p:italic r:id="rId199"/>
      <p:boldItalic r:id="rId200"/>
    </p:embeddedFont>
    <p:embeddedFont>
      <p:font typeface="cmr10" panose="020B0604020202020204"/>
      <p:regular r:id="rId201"/>
    </p:embeddedFont>
  </p:embeddedFontLst>
  <p:custDataLst>
    <p:tags r:id="rId202"/>
  </p:custDataLst>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333FF"/>
    <a:srgbClr val="F6A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5" autoAdjust="0"/>
    <p:restoredTop sz="85109" autoAdjust="0"/>
  </p:normalViewPr>
  <p:slideViewPr>
    <p:cSldViewPr>
      <p:cViewPr varScale="1">
        <p:scale>
          <a:sx n="35" d="100"/>
          <a:sy n="35" d="100"/>
        </p:scale>
        <p:origin x="1156" y="24"/>
      </p:cViewPr>
      <p:guideLst>
        <p:guide orient="horz" pos="2160"/>
        <p:guide pos="3120"/>
      </p:guideLst>
    </p:cSldViewPr>
  </p:slideViewPr>
  <p:notesTextViewPr>
    <p:cViewPr>
      <p:scale>
        <a:sx n="3" d="2"/>
        <a:sy n="3" d="2"/>
      </p:scale>
      <p:origin x="0" y="0"/>
    </p:cViewPr>
  </p:notesTextViewPr>
  <p:sorterViewPr>
    <p:cViewPr varScale="1">
      <p:scale>
        <a:sx n="100" d="100"/>
        <a:sy n="100" d="100"/>
      </p:scale>
      <p:origin x="0" y="-401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font" Target="fonts/font9.fntdata"/><Relationship Id="rId205"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font" Target="fonts/font10.fntdata"/><Relationship Id="rId206" Type="http://schemas.openxmlformats.org/officeDocument/2006/relationships/tableStyles" Target="tableStyle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handoutMaster" Target="handoutMasters/handoutMaster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font" Target="fonts/font11.fntdata"/><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font" Target="fonts/font1.fntdata"/><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font" Target="fonts/font12.fntdata"/><Relationship Id="rId199" Type="http://schemas.openxmlformats.org/officeDocument/2006/relationships/font" Target="fonts/font17.fntdata"/><Relationship Id="rId203"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2.fntdata"/><Relationship Id="rId189" Type="http://schemas.openxmlformats.org/officeDocument/2006/relationships/font" Target="fonts/font7.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font" Target="fonts/font13.fntdata"/><Relationship Id="rId190" Type="http://schemas.openxmlformats.org/officeDocument/2006/relationships/font" Target="fonts/font8.fntdata"/><Relationship Id="rId204"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font" Target="fonts/font14.fntdata"/><Relationship Id="rId200" Type="http://schemas.openxmlformats.org/officeDocument/2006/relationships/font" Target="fonts/font18.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font" Target="fonts/font4.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font" Target="fonts/font15.fntdata"/><Relationship Id="rId201" Type="http://schemas.openxmlformats.org/officeDocument/2006/relationships/font" Target="fonts/font19.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font" Target="fonts/font5.fntdata"/><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font" Target="fonts/font16.fntdata"/><Relationship Id="rId202" Type="http://schemas.openxmlformats.org/officeDocument/2006/relationships/tags" Target="tags/tag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font" Target="fonts/font6.fntdata"/><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bar3DChart>
        <c:barDir val="col"/>
        <c:grouping val="clustered"/>
        <c:varyColors val="0"/>
        <c:dLbls>
          <c:showLegendKey val="0"/>
          <c:showVal val="0"/>
          <c:showCatName val="0"/>
          <c:showSerName val="0"/>
          <c:showPercent val="0"/>
          <c:showBubbleSize val="0"/>
        </c:dLbls>
        <c:gapWidth val="150"/>
        <c:gapDepth val="0"/>
        <c:shape val="box"/>
        <c:axId val="848490464"/>
        <c:axId val="848491552"/>
        <c:axId val="0"/>
      </c:bar3DChart>
      <c:catAx>
        <c:axId val="848490464"/>
        <c:scaling>
          <c:orientation val="minMax"/>
        </c:scaling>
        <c:delete val="0"/>
        <c:axPos val="b"/>
        <c:majorTickMark val="out"/>
        <c:minorTickMark val="none"/>
        <c:tickLblPos val="low"/>
        <c:spPr>
          <a:ln w="3675">
            <a:solidFill>
              <a:schemeClr val="tx1"/>
            </a:solidFill>
            <a:prstDash val="solid"/>
          </a:ln>
        </c:spPr>
        <c:txPr>
          <a:bodyPr rot="-5400000" vert="horz"/>
          <a:lstStyle/>
          <a:p>
            <a:pPr>
              <a:defRPr sz="2084" b="1" i="0" u="none" strike="noStrike" baseline="0">
                <a:solidFill>
                  <a:schemeClr val="tx1"/>
                </a:solidFill>
                <a:latin typeface="Arial"/>
                <a:ea typeface="Arial"/>
                <a:cs typeface="Arial"/>
              </a:defRPr>
            </a:pPr>
            <a:endParaRPr lang="en-US"/>
          </a:p>
        </c:txPr>
        <c:crossAx val="848491552"/>
        <c:crosses val="autoZero"/>
        <c:auto val="1"/>
        <c:lblAlgn val="ctr"/>
        <c:lblOffset val="100"/>
        <c:tickMarkSkip val="1"/>
        <c:noMultiLvlLbl val="0"/>
      </c:catAx>
      <c:valAx>
        <c:axId val="848491552"/>
        <c:scaling>
          <c:orientation val="minMax"/>
        </c:scaling>
        <c:delete val="0"/>
        <c:axPos val="l"/>
        <c:majorGridlines>
          <c:spPr>
            <a:ln w="3675">
              <a:solidFill>
                <a:schemeClr val="tx1"/>
              </a:solidFill>
              <a:prstDash val="solid"/>
            </a:ln>
          </c:spPr>
        </c:majorGridlines>
        <c:majorTickMark val="out"/>
        <c:minorTickMark val="none"/>
        <c:tickLblPos val="nextTo"/>
        <c:spPr>
          <a:ln w="3675">
            <a:solidFill>
              <a:schemeClr val="tx1"/>
            </a:solidFill>
            <a:prstDash val="solid"/>
          </a:ln>
        </c:spPr>
        <c:txPr>
          <a:bodyPr rot="0" vert="horz"/>
          <a:lstStyle/>
          <a:p>
            <a:pPr>
              <a:defRPr sz="2084" b="1" i="0" u="none" strike="noStrike" baseline="0">
                <a:solidFill>
                  <a:schemeClr val="tx1"/>
                </a:solidFill>
                <a:latin typeface="Arial"/>
                <a:ea typeface="Arial"/>
                <a:cs typeface="Arial"/>
              </a:defRPr>
            </a:pPr>
            <a:endParaRPr lang="en-US"/>
          </a:p>
        </c:txPr>
        <c:crossAx val="848490464"/>
        <c:crosses val="autoZero"/>
        <c:crossBetween val="between"/>
      </c:valAx>
      <c:spPr>
        <a:noFill/>
        <a:ln w="29401">
          <a:noFill/>
        </a:ln>
      </c:spPr>
    </c:plotArea>
    <c:legend>
      <c:legendPos val="r"/>
      <c:layout>
        <c:manualLayout>
          <c:xMode val="edge"/>
          <c:yMode val="edge"/>
          <c:x val="0.78205128205128205"/>
          <c:y val="0.3981042654028436"/>
          <c:w val="0.2076923076923077"/>
          <c:h val="0.20379146919431279"/>
        </c:manualLayout>
      </c:layout>
      <c:overlay val="0"/>
      <c:spPr>
        <a:noFill/>
        <a:ln w="3675">
          <a:solidFill>
            <a:schemeClr val="tx1"/>
          </a:solidFill>
          <a:prstDash val="solid"/>
        </a:ln>
      </c:spPr>
      <c:txPr>
        <a:bodyPr/>
        <a:lstStyle/>
        <a:p>
          <a:pPr>
            <a:defRPr sz="1916"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2084" b="1"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1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16.wmf"/><Relationship Id="rId1" Type="http://schemas.openxmlformats.org/officeDocument/2006/relationships/image" Target="../media/image2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26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58265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58266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58266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6F72566B-B9B2-4DF1-95DB-2113D383BF41}" type="slidenum">
              <a:rPr lang="en-US"/>
              <a:pPr/>
              <a:t>‹#›</a:t>
            </a:fld>
            <a:endParaRPr lang="en-US"/>
          </a:p>
        </p:txBody>
      </p:sp>
    </p:spTree>
    <p:extLst>
      <p:ext uri="{BB962C8B-B14F-4D97-AF65-F5344CB8AC3E}">
        <p14:creationId xmlns:p14="http://schemas.microsoft.com/office/powerpoint/2010/main" val="458837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b="0"/>
            </a:lvl1pPr>
          </a:lstStyle>
          <a:p>
            <a:endParaRPr lang="en-US"/>
          </a:p>
        </p:txBody>
      </p:sp>
      <p:sp>
        <p:nvSpPr>
          <p:cNvPr id="5123"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b="0"/>
            </a:lvl1pPr>
          </a:lstStyle>
          <a:p>
            <a:endParaRPr lang="en-US"/>
          </a:p>
        </p:txBody>
      </p:sp>
      <p:sp>
        <p:nvSpPr>
          <p:cNvPr id="5124" name="Rectangle 4"/>
          <p:cNvSpPr>
            <a:spLocks noGrp="1" noRot="1" noChangeAspect="1" noChangeArrowheads="1" noTextEdit="1"/>
          </p:cNvSpPr>
          <p:nvPr>
            <p:ph type="sldImg" idx="2"/>
          </p:nvPr>
        </p:nvSpPr>
        <p:spPr bwMode="auto">
          <a:xfrm>
            <a:off x="1057275" y="720725"/>
            <a:ext cx="5202238" cy="36004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b="0"/>
            </a:lvl1pPr>
          </a:lstStyle>
          <a:p>
            <a:endParaRPr lang="en-US"/>
          </a:p>
        </p:txBody>
      </p:sp>
      <p:sp>
        <p:nvSpPr>
          <p:cNvPr id="5127"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b="0"/>
            </a:lvl1pPr>
          </a:lstStyle>
          <a:p>
            <a:fld id="{A4FB1394-8EA4-4556-83A4-7673F41777D5}" type="slidenum">
              <a:rPr lang="en-US"/>
              <a:pPr/>
              <a:t>‹#›</a:t>
            </a:fld>
            <a:endParaRPr lang="en-US"/>
          </a:p>
        </p:txBody>
      </p:sp>
    </p:spTree>
    <p:extLst>
      <p:ext uri="{BB962C8B-B14F-4D97-AF65-F5344CB8AC3E}">
        <p14:creationId xmlns:p14="http://schemas.microsoft.com/office/powerpoint/2010/main" val="25175663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D77AD-2ABE-4ADB-A074-2F1ABA5869C0}" type="slidenum">
              <a:rPr lang="en-US"/>
              <a:pPr/>
              <a:t>1</a:t>
            </a:fld>
            <a:endParaRPr lang="en-US"/>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45630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7BC4-4F17-4C5D-A757-F782EB840C60}" type="slidenum">
              <a:rPr lang="en-US"/>
              <a:pPr/>
              <a:t>12</a:t>
            </a:fld>
            <a:endParaRPr lang="en-US"/>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r>
              <a:rPr lang="en-US"/>
              <a:t>FEMA 227 (1995) and FEMA 439a (2005) reports on building performance.   NIST and ASCE studies on WTC.</a:t>
            </a:r>
          </a:p>
        </p:txBody>
      </p:sp>
    </p:spTree>
    <p:extLst>
      <p:ext uri="{BB962C8B-B14F-4D97-AF65-F5344CB8AC3E}">
        <p14:creationId xmlns:p14="http://schemas.microsoft.com/office/powerpoint/2010/main" val="1139945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A0090-0F13-4F21-86F7-C26650DA5F8D}" type="slidenum">
              <a:rPr lang="en-US"/>
              <a:pPr/>
              <a:t>26</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a:t>Experiment by Pfortner at  Fraunhofer Institute.</a:t>
            </a:r>
          </a:p>
        </p:txBody>
      </p:sp>
    </p:spTree>
    <p:extLst>
      <p:ext uri="{BB962C8B-B14F-4D97-AF65-F5344CB8AC3E}">
        <p14:creationId xmlns:p14="http://schemas.microsoft.com/office/powerpoint/2010/main" val="25301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8A78E-1E13-4B8E-83A9-10DF071FB601}" type="slidenum">
              <a:rPr lang="en-US"/>
              <a:pPr/>
              <a:t>28</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r>
              <a:rPr lang="en-US"/>
              <a:t>Plot is from “Explosions in Air” Baker p. 6-14.</a:t>
            </a:r>
          </a:p>
        </p:txBody>
      </p:sp>
    </p:spTree>
    <p:extLst>
      <p:ext uri="{BB962C8B-B14F-4D97-AF65-F5344CB8AC3E}">
        <p14:creationId xmlns:p14="http://schemas.microsoft.com/office/powerpoint/2010/main" val="1458340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F24AB-0574-4C65-8F64-003DC7415918}" type="slidenum">
              <a:rPr lang="en-US"/>
              <a:pPr/>
              <a:t>29</a:t>
            </a:fld>
            <a:endParaRPr 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a:t>See Baker et al.</a:t>
            </a:r>
          </a:p>
        </p:txBody>
      </p:sp>
    </p:spTree>
    <p:extLst>
      <p:ext uri="{BB962C8B-B14F-4D97-AF65-F5344CB8AC3E}">
        <p14:creationId xmlns:p14="http://schemas.microsoft.com/office/powerpoint/2010/main" val="3194222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B5E12-22CE-481D-BFC7-B02156B023C4}" type="slidenum">
              <a:rPr lang="en-US"/>
              <a:pPr/>
              <a:t>32</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a:t>See Baker “Explosions in Air”  AMCP 706-181</a:t>
            </a:r>
          </a:p>
        </p:txBody>
      </p:sp>
    </p:spTree>
    <p:extLst>
      <p:ext uri="{BB962C8B-B14F-4D97-AF65-F5344CB8AC3E}">
        <p14:creationId xmlns:p14="http://schemas.microsoft.com/office/powerpoint/2010/main" val="3005064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A5E85-154A-48E9-8E4E-B57FADB19695}" type="slidenum">
              <a:rPr lang="en-US"/>
              <a:pPr/>
              <a:t>33</a:t>
            </a:fld>
            <a:endParaRPr 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a:t>See Dorofeev AIChE paper 2006. </a:t>
            </a:r>
          </a:p>
        </p:txBody>
      </p:sp>
    </p:spTree>
    <p:extLst>
      <p:ext uri="{BB962C8B-B14F-4D97-AF65-F5344CB8AC3E}">
        <p14:creationId xmlns:p14="http://schemas.microsoft.com/office/powerpoint/2010/main" val="413418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2CBA3-10CC-4A12-8065-8C42E0C473B3}" type="slidenum">
              <a:rPr lang="en-US"/>
              <a:pPr/>
              <a:t>35</a:t>
            </a:fld>
            <a:endParaRPr 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t>Experiments by Bill Benedick and Joe Shepherd, Sandia National Lab, Albuquerue NM 1985</a:t>
            </a:r>
          </a:p>
          <a:p>
            <a:endParaRPr lang="en-US"/>
          </a:p>
          <a:p>
            <a:r>
              <a:rPr lang="en-US"/>
              <a:t>The total amount of H2 was 148 g or 63.9 scf of H2  contained in a rectangular bag 181 cu ft., centerline  15' off ground,  14.8 MJ equivalent. </a:t>
            </a:r>
          </a:p>
          <a:p>
            <a:r>
              <a:rPr lang="en-US"/>
              <a:t>Nitroguanidine (NQ) comparison test was 11 lb cylinder suspended at centerline height aligned with long axis of rectangle and NQ energy equivalent used was 2.84 MJ/kg.   H2-air (stoichiometric) energy equivalent was 100 MJ/kg of H2 or  2.71 MJ/kg of fuel-air mix.</a:t>
            </a:r>
          </a:p>
          <a:p>
            <a:r>
              <a:rPr lang="en-US"/>
              <a:t>"Blast Waves in Ducts",  JE Shepherd, August 11-12, 1986, OECD/IGUS working group, Thun Switzerland.</a:t>
            </a:r>
          </a:p>
        </p:txBody>
      </p:sp>
    </p:spTree>
    <p:extLst>
      <p:ext uri="{BB962C8B-B14F-4D97-AF65-F5344CB8AC3E}">
        <p14:creationId xmlns:p14="http://schemas.microsoft.com/office/powerpoint/2010/main" val="2316225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D4FBAC-BB88-4A33-9281-4F1BA385B0E7}" type="slidenum">
              <a:rPr lang="en-US"/>
              <a:pPr/>
              <a:t>36</a:t>
            </a:fld>
            <a:endParaRPr 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a:t>From Moen et al 1983</a:t>
            </a:r>
          </a:p>
        </p:txBody>
      </p:sp>
    </p:spTree>
    <p:extLst>
      <p:ext uri="{BB962C8B-B14F-4D97-AF65-F5344CB8AC3E}">
        <p14:creationId xmlns:p14="http://schemas.microsoft.com/office/powerpoint/2010/main" val="4098964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AF125E-E75A-4DFE-ABB1-617B450A7951}" type="slidenum">
              <a:rPr lang="en-US"/>
              <a:pPr/>
              <a:t>38</a:t>
            </a:fld>
            <a:endParaRPr 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a:t>Experiments by Bill Benedick and Joe Shepherd, Sandia National Lab, Albuquerue NM 1985.  Continuous curves are from Baker “Explosions in Air”. </a:t>
            </a:r>
          </a:p>
          <a:p>
            <a:endParaRPr lang="en-US"/>
          </a:p>
          <a:p>
            <a:r>
              <a:rPr lang="en-US"/>
              <a:t>The total amount of H2 was 148 g or 63.9 scf of H2  contained in a rectangular bag 181 cu ft., centerline  15' off ground,  14.8 MJ equivalent. </a:t>
            </a:r>
          </a:p>
          <a:p>
            <a:r>
              <a:rPr lang="en-US"/>
              <a:t>Nitroguanidine (NQ) comparison test was 11 lb cylinder suspended at centerline height aligned with long axis of rectangle and NQ energy equivalent used was 2.84 MJ/kg.   H2-air (stoichiometric) energy equivalent was 100 MJ/kg of H2 or  2.71 MJ/kg of fuel-air mix.</a:t>
            </a:r>
          </a:p>
          <a:p>
            <a:r>
              <a:rPr lang="en-US"/>
              <a:t>"Blast Waves in Ducts",  JE Shepherd, August 11-12, 1986, OECD/IGUS working group, Thun Switzerland.</a:t>
            </a:r>
          </a:p>
          <a:p>
            <a:endParaRPr lang="en-US"/>
          </a:p>
        </p:txBody>
      </p:sp>
    </p:spTree>
    <p:extLst>
      <p:ext uri="{BB962C8B-B14F-4D97-AF65-F5344CB8AC3E}">
        <p14:creationId xmlns:p14="http://schemas.microsoft.com/office/powerpoint/2010/main" val="1507538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F8FA0F-7766-455C-B01B-38BB6E1D58DA}" type="slidenum">
              <a:rPr lang="en-US"/>
              <a:pPr/>
              <a:t>39</a:t>
            </a:fld>
            <a:endParaRPr lang="en-US"/>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r>
              <a:rPr lang="en-US"/>
              <a:t>P. A. Thibault, J. D. Penrose, J. E. Shepherd, W. B. Benedick, and D. V. Ritzel 1988 ``Blast Waves Generated by Planar Detonations,'' 16th Intl. Symp. Shock Tubes and Waves, Ed. H. Grönig, VCH Publishers Inc, NY, 765-771.</a:t>
            </a:r>
          </a:p>
        </p:txBody>
      </p:sp>
    </p:spTree>
    <p:extLst>
      <p:ext uri="{BB962C8B-B14F-4D97-AF65-F5344CB8AC3E}">
        <p14:creationId xmlns:p14="http://schemas.microsoft.com/office/powerpoint/2010/main" val="34235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FB1394-8EA4-4556-83A4-7673F41777D5}" type="slidenum">
              <a:rPr lang="en-US" smtClean="0"/>
              <a:pPr/>
              <a:t>2</a:t>
            </a:fld>
            <a:endParaRPr lang="en-US"/>
          </a:p>
        </p:txBody>
      </p:sp>
    </p:spTree>
    <p:extLst>
      <p:ext uri="{BB962C8B-B14F-4D97-AF65-F5344CB8AC3E}">
        <p14:creationId xmlns:p14="http://schemas.microsoft.com/office/powerpoint/2010/main" val="2244674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BE44D-845A-4EAD-90AA-5CC6094127F7}" type="slidenum">
              <a:rPr lang="en-US"/>
              <a:pPr/>
              <a:t>41</a:t>
            </a:fld>
            <a:endParaRPr lang="en-US"/>
          </a:p>
        </p:txBody>
      </p:sp>
      <p:sp>
        <p:nvSpPr>
          <p:cNvPr id="524290" name="Rectangle 2"/>
          <p:cNvSpPr>
            <a:spLocks noGrp="1" noRot="1" noChangeAspect="1" noChangeArrowheads="1" noTextEdit="1"/>
          </p:cNvSpPr>
          <p:nvPr>
            <p:ph type="sldImg"/>
          </p:nvPr>
        </p:nvSpPr>
        <p:spPr>
          <a:xfrm>
            <a:off x="1058863" y="720725"/>
            <a:ext cx="5202237" cy="3600450"/>
          </a:xfrm>
          <a:ln/>
        </p:spPr>
      </p:sp>
      <p:sp>
        <p:nvSpPr>
          <p:cNvPr id="524291" name="Rectangle 3"/>
          <p:cNvSpPr>
            <a:spLocks noGrp="1" noChangeArrowheads="1"/>
          </p:cNvSpPr>
          <p:nvPr>
            <p:ph type="body" idx="1"/>
          </p:nvPr>
        </p:nvSpPr>
        <p:spPr/>
        <p:txBody>
          <a:bodyPr/>
          <a:lstStyle/>
          <a:p>
            <a:r>
              <a:rPr lang="en-US"/>
              <a:t>M.J. Tang and Q.A. Baker "A New Set of Blast Curves from Vapor Cloud Explosion", Process Safety Progress, 18(3), 1999, 234-240.</a:t>
            </a:r>
          </a:p>
        </p:txBody>
      </p:sp>
    </p:spTree>
    <p:extLst>
      <p:ext uri="{BB962C8B-B14F-4D97-AF65-F5344CB8AC3E}">
        <p14:creationId xmlns:p14="http://schemas.microsoft.com/office/powerpoint/2010/main" val="2243672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D6C9A2-C9ED-434B-AFDD-EF9ED11F7F7A}" type="slidenum">
              <a:rPr lang="en-US"/>
              <a:pPr/>
              <a:t>42</a:t>
            </a:fld>
            <a:endParaRPr lang="en-US"/>
          </a:p>
        </p:txBody>
      </p:sp>
      <p:sp>
        <p:nvSpPr>
          <p:cNvPr id="526338" name="Rectangle 2"/>
          <p:cNvSpPr>
            <a:spLocks noGrp="1" noRot="1" noChangeAspect="1" noChangeArrowheads="1" noTextEdit="1"/>
          </p:cNvSpPr>
          <p:nvPr>
            <p:ph type="sldImg"/>
          </p:nvPr>
        </p:nvSpPr>
        <p:spPr>
          <a:xfrm>
            <a:off x="1058863" y="720725"/>
            <a:ext cx="5202237" cy="3600450"/>
          </a:xfrm>
          <a:ln/>
        </p:spPr>
      </p:sp>
      <p:sp>
        <p:nvSpPr>
          <p:cNvPr id="526339" name="Rectangle 3"/>
          <p:cNvSpPr>
            <a:spLocks noGrp="1" noChangeArrowheads="1"/>
          </p:cNvSpPr>
          <p:nvPr>
            <p:ph type="body" idx="1"/>
          </p:nvPr>
        </p:nvSpPr>
        <p:spPr/>
        <p:txBody>
          <a:bodyPr/>
          <a:lstStyle/>
          <a:p>
            <a:r>
              <a:rPr lang="en-US"/>
              <a:t>Dorofeev 2006 AIChE  Meeting,  40</a:t>
            </a:r>
            <a:r>
              <a:rPr lang="en-US" baseline="30000"/>
              <a:t>th</a:t>
            </a:r>
            <a:r>
              <a:rPr lang="en-US"/>
              <a:t> Loss Prevention Seminar</a:t>
            </a:r>
          </a:p>
        </p:txBody>
      </p:sp>
    </p:spTree>
    <p:extLst>
      <p:ext uri="{BB962C8B-B14F-4D97-AF65-F5344CB8AC3E}">
        <p14:creationId xmlns:p14="http://schemas.microsoft.com/office/powerpoint/2010/main" val="940127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61B6D-120E-4D65-92DA-977000E49BDF}" type="slidenum">
              <a:rPr lang="en-US"/>
              <a:pPr/>
              <a:t>45</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t>Add formulas and sketches to define force from pressures, show </a:t>
            </a:r>
          </a:p>
        </p:txBody>
      </p:sp>
    </p:spTree>
    <p:extLst>
      <p:ext uri="{BB962C8B-B14F-4D97-AF65-F5344CB8AC3E}">
        <p14:creationId xmlns:p14="http://schemas.microsoft.com/office/powerpoint/2010/main" val="1213200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530D1-F5AD-4616-95F5-DC945A5874AC}" type="slidenum">
              <a:rPr lang="en-US"/>
              <a:pPr/>
              <a:t>51</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US"/>
              <a:t>See Ugural and Fenster Chapter 4.</a:t>
            </a:r>
          </a:p>
        </p:txBody>
      </p:sp>
    </p:spTree>
    <p:extLst>
      <p:ext uri="{BB962C8B-B14F-4D97-AF65-F5344CB8AC3E}">
        <p14:creationId xmlns:p14="http://schemas.microsoft.com/office/powerpoint/2010/main" val="545082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9321AE-8445-4A6D-BAAD-B9F753746035}" type="slidenum">
              <a:rPr lang="en-US"/>
              <a:pPr/>
              <a:t>68</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a:t>Drag Coefficients for simple objects are discussed in Baker et al, p. 237</a:t>
            </a:r>
          </a:p>
          <a:p>
            <a:endParaRPr lang="en-US"/>
          </a:p>
          <a:p>
            <a:r>
              <a:rPr lang="en-US"/>
              <a:t>Thermal Stresses are discussed in the book by Nota and Chapter 13 of Timoshko and Goodier</a:t>
            </a:r>
          </a:p>
        </p:txBody>
      </p:sp>
    </p:spTree>
    <p:extLst>
      <p:ext uri="{BB962C8B-B14F-4D97-AF65-F5344CB8AC3E}">
        <p14:creationId xmlns:p14="http://schemas.microsoft.com/office/powerpoint/2010/main" val="404942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CA805-9AF8-43F6-BC24-1EF4FC21634E}" type="slidenum">
              <a:rPr lang="en-US"/>
              <a:pPr/>
              <a:t>82</a:t>
            </a:fld>
            <a:endParaRPr lang="en-US"/>
          </a:p>
        </p:txBody>
      </p:sp>
      <p:sp>
        <p:nvSpPr>
          <p:cNvPr id="500738" name="Rectangle 2"/>
          <p:cNvSpPr>
            <a:spLocks noGrp="1" noRot="1" noChangeAspect="1" noChangeArrowheads="1" noTextEdit="1"/>
          </p:cNvSpPr>
          <p:nvPr>
            <p:ph type="sldImg"/>
          </p:nvPr>
        </p:nvSpPr>
        <p:spPr>
          <a:ln/>
        </p:spPr>
      </p:sp>
      <p:sp>
        <p:nvSpPr>
          <p:cNvPr id="500739" name="Rectangle 3"/>
          <p:cNvSpPr>
            <a:spLocks noGrp="1" noChangeArrowheads="1"/>
          </p:cNvSpPr>
          <p:nvPr>
            <p:ph type="body" idx="1"/>
          </p:nvPr>
        </p:nvSpPr>
        <p:spPr/>
        <p:txBody>
          <a:bodyPr/>
          <a:lstStyle/>
          <a:p>
            <a:r>
              <a:rPr lang="en-US"/>
              <a:t>From Morse and Ingard</a:t>
            </a:r>
          </a:p>
        </p:txBody>
      </p:sp>
    </p:spTree>
    <p:extLst>
      <p:ext uri="{BB962C8B-B14F-4D97-AF65-F5344CB8AC3E}">
        <p14:creationId xmlns:p14="http://schemas.microsoft.com/office/powerpoint/2010/main" val="3583528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5F786E-3514-4B91-A254-0AD2DF8905B2}" type="slidenum">
              <a:rPr lang="en-US"/>
              <a:pPr/>
              <a:t>105</a:t>
            </a:fld>
            <a:endParaRPr lang="en-US"/>
          </a:p>
        </p:txBody>
      </p:sp>
      <p:sp>
        <p:nvSpPr>
          <p:cNvPr id="535554" name="Rectangle 2"/>
          <p:cNvSpPr>
            <a:spLocks noGrp="1" noRot="1" noChangeAspect="1" noChangeArrowheads="1" noTextEdit="1"/>
          </p:cNvSpPr>
          <p:nvPr>
            <p:ph type="sldImg"/>
          </p:nvPr>
        </p:nvSpPr>
        <p:spPr>
          <a:xfrm>
            <a:off x="1058863" y="720725"/>
            <a:ext cx="5202237" cy="3600450"/>
          </a:xfrm>
          <a:ln/>
        </p:spPr>
      </p:sp>
      <p:sp>
        <p:nvSpPr>
          <p:cNvPr id="535555" name="Rectangle 3"/>
          <p:cNvSpPr>
            <a:spLocks noGrp="1" noChangeArrowheads="1"/>
          </p:cNvSpPr>
          <p:nvPr>
            <p:ph type="body" idx="1"/>
          </p:nvPr>
        </p:nvSpPr>
        <p:spPr/>
        <p:txBody>
          <a:bodyPr/>
          <a:lstStyle/>
          <a:p>
            <a:r>
              <a:rPr lang="en-US"/>
              <a:t>O Kunz Combustion characteristics of hydrogen- and hydrocarbon-air mixtures in closed vessels. </a:t>
            </a:r>
            <a:br>
              <a:rPr lang="en-US"/>
            </a:br>
            <a:r>
              <a:rPr lang="en-US"/>
              <a:t>Technical Report FM98-4, GALCIT, March 1998. </a:t>
            </a:r>
          </a:p>
        </p:txBody>
      </p:sp>
    </p:spTree>
    <p:extLst>
      <p:ext uri="{BB962C8B-B14F-4D97-AF65-F5344CB8AC3E}">
        <p14:creationId xmlns:p14="http://schemas.microsoft.com/office/powerpoint/2010/main" val="989255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D8D00-2378-4336-9B06-4D781EF3390C}" type="slidenum">
              <a:rPr lang="en-US"/>
              <a:pPr/>
              <a:t>106</a:t>
            </a:fld>
            <a:endParaRPr lang="en-US"/>
          </a:p>
        </p:txBody>
      </p:sp>
      <p:sp>
        <p:nvSpPr>
          <p:cNvPr id="537602" name="Rectangle 2"/>
          <p:cNvSpPr>
            <a:spLocks noGrp="1" noRot="1" noChangeAspect="1" noChangeArrowheads="1" noTextEdit="1"/>
          </p:cNvSpPr>
          <p:nvPr>
            <p:ph type="sldImg"/>
          </p:nvPr>
        </p:nvSpPr>
        <p:spPr>
          <a:xfrm>
            <a:off x="1058863" y="720725"/>
            <a:ext cx="5202237" cy="3600450"/>
          </a:xfrm>
          <a:ln/>
        </p:spPr>
      </p:sp>
      <p:sp>
        <p:nvSpPr>
          <p:cNvPr id="537603" name="Rectangle 3"/>
          <p:cNvSpPr>
            <a:spLocks noGrp="1" noChangeArrowheads="1"/>
          </p:cNvSpPr>
          <p:nvPr>
            <p:ph type="body" idx="1"/>
          </p:nvPr>
        </p:nvSpPr>
        <p:spPr/>
        <p:txBody>
          <a:bodyPr/>
          <a:lstStyle/>
          <a:p>
            <a:r>
              <a:rPr lang="en-US"/>
              <a:t>O Kunz Combustion characteristics of hydrogen- and hydrocarbon-air mixtures in closed vessels. </a:t>
            </a:r>
            <a:br>
              <a:rPr lang="en-US"/>
            </a:br>
            <a:r>
              <a:rPr lang="en-US"/>
              <a:t>Technical Report FM98-4, GALCIT, March 1998. </a:t>
            </a:r>
          </a:p>
          <a:p>
            <a:endParaRPr lang="en-US"/>
          </a:p>
        </p:txBody>
      </p:sp>
    </p:spTree>
    <p:extLst>
      <p:ext uri="{BB962C8B-B14F-4D97-AF65-F5344CB8AC3E}">
        <p14:creationId xmlns:p14="http://schemas.microsoft.com/office/powerpoint/2010/main" val="3732327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53EDA-8407-42F7-B4E6-9766C95D2992}" type="slidenum">
              <a:rPr lang="en-US"/>
              <a:pPr/>
              <a:t>108</a:t>
            </a:fld>
            <a:endParaRPr lang="en-US"/>
          </a:p>
        </p:txBody>
      </p:sp>
      <p:sp>
        <p:nvSpPr>
          <p:cNvPr id="540674" name="Rectangle 2"/>
          <p:cNvSpPr>
            <a:spLocks noGrp="1" noRot="1" noChangeAspect="1" noChangeArrowheads="1" noTextEdit="1"/>
          </p:cNvSpPr>
          <p:nvPr>
            <p:ph type="sldImg"/>
          </p:nvPr>
        </p:nvSpPr>
        <p:spPr>
          <a:xfrm>
            <a:off x="1058863" y="720725"/>
            <a:ext cx="5202237" cy="3600450"/>
          </a:xfrm>
          <a:ln/>
        </p:spPr>
      </p:sp>
      <p:sp>
        <p:nvSpPr>
          <p:cNvPr id="540675" name="Rectangle 3"/>
          <p:cNvSpPr>
            <a:spLocks noGrp="1" noChangeArrowheads="1"/>
          </p:cNvSpPr>
          <p:nvPr>
            <p:ph type="body" idx="1"/>
          </p:nvPr>
        </p:nvSpPr>
        <p:spPr/>
        <p:txBody>
          <a:bodyPr/>
          <a:lstStyle/>
          <a:p>
            <a:r>
              <a:rPr lang="en-US" dirty="0"/>
              <a:t>O Kunz Combustion characteristics of hydrogen- and hydrocarbon-air mixtures in closed vessels. </a:t>
            </a:r>
            <a:br>
              <a:rPr lang="en-US" dirty="0"/>
            </a:br>
            <a:r>
              <a:rPr lang="en-US" dirty="0"/>
              <a:t>Technical Report FM98-4, GALCIT, March 1998. </a:t>
            </a:r>
          </a:p>
        </p:txBody>
      </p:sp>
    </p:spTree>
    <p:extLst>
      <p:ext uri="{BB962C8B-B14F-4D97-AF65-F5344CB8AC3E}">
        <p14:creationId xmlns:p14="http://schemas.microsoft.com/office/powerpoint/2010/main" val="2161374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96EB13-F759-4E90-9E39-2139A17E328E}" type="slidenum">
              <a:rPr lang="en-US"/>
              <a:pPr/>
              <a:t>110</a:t>
            </a:fld>
            <a:endParaRPr lang="en-US"/>
          </a:p>
        </p:txBody>
      </p:sp>
      <p:sp>
        <p:nvSpPr>
          <p:cNvPr id="147458" name="Rectangle 2"/>
          <p:cNvSpPr>
            <a:spLocks noGrp="1" noRot="1" noChangeAspect="1" noChangeArrowheads="1" noTextEdit="1"/>
          </p:cNvSpPr>
          <p:nvPr>
            <p:ph type="sldImg"/>
          </p:nvPr>
        </p:nvSpPr>
        <p:spPr>
          <a:xfrm>
            <a:off x="1058863" y="719138"/>
            <a:ext cx="5200650" cy="3600450"/>
          </a:xfrm>
          <a:ln/>
        </p:spPr>
      </p:sp>
      <p:sp>
        <p:nvSpPr>
          <p:cNvPr id="147459" name="Rectangle 3"/>
          <p:cNvSpPr>
            <a:spLocks noGrp="1" noChangeArrowheads="1"/>
          </p:cNvSpPr>
          <p:nvPr>
            <p:ph type="body" idx="1"/>
          </p:nvPr>
        </p:nvSpPr>
        <p:spPr>
          <a:xfrm>
            <a:off x="731838" y="4559300"/>
            <a:ext cx="5853112" cy="4322763"/>
          </a:xfrm>
        </p:spPr>
        <p:txBody>
          <a:bodyPr/>
          <a:lstStyle/>
          <a:p>
            <a:endParaRPr lang="de-DE"/>
          </a:p>
        </p:txBody>
      </p:sp>
    </p:spTree>
    <p:extLst>
      <p:ext uri="{BB962C8B-B14F-4D97-AF65-F5344CB8AC3E}">
        <p14:creationId xmlns:p14="http://schemas.microsoft.com/office/powerpoint/2010/main" val="279568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FB1394-8EA4-4556-83A4-7673F41777D5}" type="slidenum">
              <a:rPr lang="en-US" smtClean="0"/>
              <a:pPr/>
              <a:t>3</a:t>
            </a:fld>
            <a:endParaRPr lang="en-US"/>
          </a:p>
        </p:txBody>
      </p:sp>
    </p:spTree>
    <p:extLst>
      <p:ext uri="{BB962C8B-B14F-4D97-AF65-F5344CB8AC3E}">
        <p14:creationId xmlns:p14="http://schemas.microsoft.com/office/powerpoint/2010/main" val="3075263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BFC17-0C4E-4C56-8416-CAEE8103D231}" type="slidenum">
              <a:rPr lang="en-US"/>
              <a:pPr/>
              <a:t>111</a:t>
            </a:fld>
            <a:endParaRPr lang="en-US"/>
          </a:p>
        </p:txBody>
      </p:sp>
      <p:sp>
        <p:nvSpPr>
          <p:cNvPr id="145410" name="Rectangle 2"/>
          <p:cNvSpPr>
            <a:spLocks noGrp="1" noRot="1" noChangeAspect="1" noChangeArrowheads="1" noTextEdit="1"/>
          </p:cNvSpPr>
          <p:nvPr>
            <p:ph type="sldImg"/>
          </p:nvPr>
        </p:nvSpPr>
        <p:spPr>
          <a:xfrm>
            <a:off x="1058863" y="719138"/>
            <a:ext cx="5200650" cy="3600450"/>
          </a:xfrm>
          <a:ln/>
        </p:spPr>
      </p:sp>
      <p:sp>
        <p:nvSpPr>
          <p:cNvPr id="145411" name="Rectangle 3"/>
          <p:cNvSpPr>
            <a:spLocks noGrp="1" noChangeArrowheads="1"/>
          </p:cNvSpPr>
          <p:nvPr>
            <p:ph type="body" idx="1"/>
          </p:nvPr>
        </p:nvSpPr>
        <p:spPr>
          <a:xfrm>
            <a:off x="731838" y="4559300"/>
            <a:ext cx="5853112" cy="4322763"/>
          </a:xfrm>
        </p:spPr>
        <p:txBody>
          <a:bodyPr/>
          <a:lstStyle/>
          <a:p>
            <a:endParaRPr lang="de-DE"/>
          </a:p>
        </p:txBody>
      </p:sp>
    </p:spTree>
    <p:extLst>
      <p:ext uri="{BB962C8B-B14F-4D97-AF65-F5344CB8AC3E}">
        <p14:creationId xmlns:p14="http://schemas.microsoft.com/office/powerpoint/2010/main" val="352425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F9DFD7-0461-4BCB-84BD-819727B85ADB}" type="slidenum">
              <a:rPr lang="en-US"/>
              <a:pPr/>
              <a:t>112</a:t>
            </a:fld>
            <a:endParaRPr lang="en-US"/>
          </a:p>
        </p:txBody>
      </p:sp>
      <p:sp>
        <p:nvSpPr>
          <p:cNvPr id="542722" name="Rectangle 2"/>
          <p:cNvSpPr>
            <a:spLocks noGrp="1" noRot="1" noChangeAspect="1" noChangeArrowheads="1" noTextEdit="1"/>
          </p:cNvSpPr>
          <p:nvPr>
            <p:ph type="sldImg"/>
          </p:nvPr>
        </p:nvSpPr>
        <p:spPr>
          <a:xfrm>
            <a:off x="1058863" y="720725"/>
            <a:ext cx="5202237" cy="3600450"/>
          </a:xfrm>
          <a:ln/>
        </p:spPr>
      </p:sp>
      <p:sp>
        <p:nvSpPr>
          <p:cNvPr id="542723" name="Rectangle 3"/>
          <p:cNvSpPr>
            <a:spLocks noGrp="1" noChangeArrowheads="1"/>
          </p:cNvSpPr>
          <p:nvPr>
            <p:ph type="body" idx="1"/>
          </p:nvPr>
        </p:nvSpPr>
        <p:spPr/>
        <p:txBody>
          <a:bodyPr/>
          <a:lstStyle/>
          <a:p>
            <a:r>
              <a:rPr lang="en-US" dirty="0"/>
              <a:t>Movies taken by Applied Research Associates, Littleton CO as part of NTSB TWA800 Investigation.</a:t>
            </a:r>
          </a:p>
          <a:p>
            <a:endParaRPr lang="en-US" dirty="0"/>
          </a:p>
          <a:p>
            <a:r>
              <a:rPr lang="en-US" dirty="0"/>
              <a:t>See J. E. Shepherd, J. C. </a:t>
            </a:r>
            <a:r>
              <a:rPr lang="en-US" dirty="0" err="1"/>
              <a:t>Krok</a:t>
            </a:r>
            <a:r>
              <a:rPr lang="en-US" dirty="0"/>
              <a:t>, J. J. Lee, L. L. Brown, R. T. Lynch, T. M. Samaras, and M. M. </a:t>
            </a:r>
            <a:r>
              <a:rPr lang="en-US" dirty="0" err="1"/>
              <a:t>Birky</a:t>
            </a:r>
            <a:r>
              <a:rPr lang="en-US" dirty="0"/>
              <a:t>. </a:t>
            </a:r>
            <a:br>
              <a:rPr lang="en-US" dirty="0"/>
            </a:br>
            <a:r>
              <a:rPr lang="en-US" dirty="0"/>
              <a:t>Results of 1/4-scale experiments, vapor simulant and liquid Jet A tests. </a:t>
            </a:r>
            <a:br>
              <a:rPr lang="en-US" dirty="0"/>
            </a:br>
            <a:r>
              <a:rPr lang="en-US" dirty="0"/>
              <a:t>Explosion Dynamics Laboratory Report FM98-6, California Institute of Technology, July 1998. </a:t>
            </a:r>
          </a:p>
          <a:p>
            <a:endParaRPr lang="en-US" dirty="0"/>
          </a:p>
          <a:p>
            <a:r>
              <a:rPr lang="en-US" dirty="0"/>
              <a:t>Why is flammability a problem?</a:t>
            </a:r>
          </a:p>
          <a:p>
            <a:endParaRPr lang="en-US" sz="1000" dirty="0"/>
          </a:p>
          <a:p>
            <a:r>
              <a:rPr lang="en-US" sz="1000" dirty="0"/>
              <a:t>Well-known hazard in aviation</a:t>
            </a:r>
          </a:p>
          <a:p>
            <a:pPr lvl="1"/>
            <a:r>
              <a:rPr lang="en-US" dirty="0"/>
              <a:t>Prompted switch to low vapor pressure fuels Jet A (1960s), JP-8 (1990s), JP-5 (1970s)</a:t>
            </a:r>
          </a:p>
          <a:p>
            <a:pPr lvl="1"/>
            <a:r>
              <a:rPr lang="en-US" dirty="0"/>
              <a:t>Combat aircraft use active fire suppression (Halons), self-sealing tanks, rigid and flexible foams, </a:t>
            </a:r>
            <a:r>
              <a:rPr lang="en-US" dirty="0" err="1"/>
              <a:t>inerting</a:t>
            </a:r>
            <a:r>
              <a:rPr lang="en-US" dirty="0"/>
              <a:t> (OBIGGS) </a:t>
            </a:r>
            <a:r>
              <a:rPr lang="en-US" dirty="0" err="1"/>
              <a:t>sytems</a:t>
            </a:r>
            <a:r>
              <a:rPr lang="en-US" dirty="0"/>
              <a:t>. </a:t>
            </a:r>
          </a:p>
          <a:p>
            <a:r>
              <a:rPr lang="en-US" sz="1000" dirty="0"/>
              <a:t>Previously considered an acceptable risk for </a:t>
            </a:r>
            <a:r>
              <a:rPr lang="en-US" sz="1000" dirty="0" err="1"/>
              <a:t>commerical</a:t>
            </a:r>
            <a:r>
              <a:rPr lang="en-US" sz="1000" dirty="0"/>
              <a:t> aviation, design philosophy was to minimize ignition sources.</a:t>
            </a:r>
          </a:p>
          <a:p>
            <a:r>
              <a:rPr lang="en-US" sz="1000" dirty="0"/>
              <a:t>FAA philosophy changed after PAL/TWA 800/Thai air accidents</a:t>
            </a:r>
          </a:p>
          <a:p>
            <a:endParaRPr lang="en-US" dirty="0"/>
          </a:p>
        </p:txBody>
      </p:sp>
    </p:spTree>
    <p:extLst>
      <p:ext uri="{BB962C8B-B14F-4D97-AF65-F5344CB8AC3E}">
        <p14:creationId xmlns:p14="http://schemas.microsoft.com/office/powerpoint/2010/main" val="1357560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08CEF2-A286-47D5-860D-8989525E2075}" type="slidenum">
              <a:rPr lang="en-US"/>
              <a:pPr/>
              <a:t>133</a:t>
            </a:fld>
            <a:endParaRPr lang="en-US"/>
          </a:p>
        </p:txBody>
      </p:sp>
      <p:sp>
        <p:nvSpPr>
          <p:cNvPr id="549890" name="Rectangle 2"/>
          <p:cNvSpPr>
            <a:spLocks noGrp="1" noRot="1" noChangeAspect="1" noChangeArrowheads="1" noTextEdit="1"/>
          </p:cNvSpPr>
          <p:nvPr>
            <p:ph type="sldImg"/>
          </p:nvPr>
        </p:nvSpPr>
        <p:spPr>
          <a:xfrm>
            <a:off x="1058863" y="720725"/>
            <a:ext cx="5202237" cy="3600450"/>
          </a:xfrm>
          <a:ln/>
        </p:spPr>
      </p:sp>
      <p:sp>
        <p:nvSpPr>
          <p:cNvPr id="549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85119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5CD3A3-61E2-4EF5-BE1D-9AA6967089E3}" type="slidenum">
              <a:rPr lang="en-US"/>
              <a:pPr/>
              <a:t>142</a:t>
            </a:fld>
            <a:endParaRPr lang="en-US"/>
          </a:p>
        </p:txBody>
      </p:sp>
      <p:sp>
        <p:nvSpPr>
          <p:cNvPr id="558082" name="Rectangle 2"/>
          <p:cNvSpPr>
            <a:spLocks noGrp="1" noRot="1" noChangeAspect="1" noChangeArrowheads="1" noTextEdit="1"/>
          </p:cNvSpPr>
          <p:nvPr>
            <p:ph type="sldImg"/>
          </p:nvPr>
        </p:nvSpPr>
        <p:spPr>
          <a:xfrm>
            <a:off x="1058863" y="722313"/>
            <a:ext cx="5202237" cy="3600450"/>
          </a:xfrm>
          <a:ln/>
        </p:spPr>
      </p:sp>
      <p:sp>
        <p:nvSpPr>
          <p:cNvPr id="558083" name="Rectangle 3"/>
          <p:cNvSpPr>
            <a:spLocks noGrp="1" noChangeArrowheads="1"/>
          </p:cNvSpPr>
          <p:nvPr>
            <p:ph type="body" idx="1"/>
          </p:nvPr>
        </p:nvSpPr>
        <p:spPr>
          <a:xfrm>
            <a:off x="974924" y="4563065"/>
            <a:ext cx="1277543" cy="282958"/>
          </a:xfrm>
        </p:spPr>
        <p:txBody>
          <a:bodyPr/>
          <a:lstStyle/>
          <a:p>
            <a:endParaRPr lang="en-US"/>
          </a:p>
        </p:txBody>
      </p:sp>
    </p:spTree>
    <p:extLst>
      <p:ext uri="{BB962C8B-B14F-4D97-AF65-F5344CB8AC3E}">
        <p14:creationId xmlns:p14="http://schemas.microsoft.com/office/powerpoint/2010/main" val="2769623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141BCDA-ED92-4B74-8D87-4BD108ADF063}" type="slidenum">
              <a:rPr lang="en-US"/>
              <a:pPr/>
              <a:t>165</a:t>
            </a:fld>
            <a:endParaRPr lang="en-US"/>
          </a:p>
        </p:txBody>
      </p:sp>
      <p:sp>
        <p:nvSpPr>
          <p:cNvPr id="15462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661" tIns="48331" rIns="96661" bIns="48331" anchor="b"/>
          <a:lstStyle/>
          <a:p>
            <a:pPr algn="r" defTabSz="966788"/>
            <a:fld id="{C6BEEE70-48BA-4DE9-87EE-487A6FCA3291}" type="slidenum">
              <a:rPr lang="ja-JP" altLang="en-US" sz="1300">
                <a:latin typeface="Times New Roman" pitchFamily="18" charset="0"/>
              </a:rPr>
              <a:pPr algn="r" defTabSz="966788"/>
              <a:t>165</a:t>
            </a:fld>
            <a:endParaRPr lang="en-US" altLang="ja-JP" sz="1300">
              <a:latin typeface="Times New Roman" pitchFamily="18" charset="0"/>
            </a:endParaRPr>
          </a:p>
        </p:txBody>
      </p:sp>
      <p:sp>
        <p:nvSpPr>
          <p:cNvPr id="154627" name="Rectangle 2"/>
          <p:cNvSpPr>
            <a:spLocks noGrp="1" noRot="1" noChangeAspect="1" noChangeArrowheads="1" noTextEdit="1"/>
          </p:cNvSpPr>
          <p:nvPr>
            <p:ph type="sldImg"/>
          </p:nvPr>
        </p:nvSpPr>
        <p:spPr>
          <a:xfrm>
            <a:off x="1058863" y="720725"/>
            <a:ext cx="5200650" cy="3600450"/>
          </a:xfrm>
          <a:ln/>
        </p:spPr>
      </p:sp>
      <p:sp>
        <p:nvSpPr>
          <p:cNvPr id="154628" name="Rectangle 3"/>
          <p:cNvSpPr>
            <a:spLocks noGrp="1" noChangeArrowheads="1"/>
          </p:cNvSpPr>
          <p:nvPr>
            <p:ph type="body" idx="1"/>
          </p:nvPr>
        </p:nvSpPr>
        <p:spPr/>
        <p:txBody>
          <a:bodyPr/>
          <a:lstStyle/>
          <a:p>
            <a:r>
              <a:rPr lang="en-US" altLang="ja-JP"/>
              <a:t>Present study will extend water hammer to very nonlinear modes with plastic deformation of the confining tube rather than just elastic.</a:t>
            </a:r>
          </a:p>
        </p:txBody>
      </p:sp>
    </p:spTree>
    <p:extLst>
      <p:ext uri="{BB962C8B-B14F-4D97-AF65-F5344CB8AC3E}">
        <p14:creationId xmlns:p14="http://schemas.microsoft.com/office/powerpoint/2010/main" val="1887016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FB1394-8EA4-4556-83A4-7673F41777D5}" type="slidenum">
              <a:rPr lang="en-US" smtClean="0"/>
              <a:pPr/>
              <a:t>4</a:t>
            </a:fld>
            <a:endParaRPr lang="en-US"/>
          </a:p>
        </p:txBody>
      </p:sp>
    </p:spTree>
    <p:extLst>
      <p:ext uri="{BB962C8B-B14F-4D97-AF65-F5344CB8AC3E}">
        <p14:creationId xmlns:p14="http://schemas.microsoft.com/office/powerpoint/2010/main" val="1157873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FB1394-8EA4-4556-83A4-7673F41777D5}" type="slidenum">
              <a:rPr lang="en-US" smtClean="0"/>
              <a:pPr/>
              <a:t>5</a:t>
            </a:fld>
            <a:endParaRPr lang="en-US"/>
          </a:p>
        </p:txBody>
      </p:sp>
    </p:spTree>
    <p:extLst>
      <p:ext uri="{BB962C8B-B14F-4D97-AF65-F5344CB8AC3E}">
        <p14:creationId xmlns:p14="http://schemas.microsoft.com/office/powerpoint/2010/main" val="378082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FB1394-8EA4-4556-83A4-7673F41777D5}" type="slidenum">
              <a:rPr lang="en-US" smtClean="0"/>
              <a:pPr/>
              <a:t>6</a:t>
            </a:fld>
            <a:endParaRPr lang="en-US"/>
          </a:p>
        </p:txBody>
      </p:sp>
    </p:spTree>
    <p:extLst>
      <p:ext uri="{BB962C8B-B14F-4D97-AF65-F5344CB8AC3E}">
        <p14:creationId xmlns:p14="http://schemas.microsoft.com/office/powerpoint/2010/main" val="1507797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C24D3-989C-46E5-BE64-DFDEB3360B26}" type="slidenum">
              <a:rPr lang="en-US"/>
              <a:pPr/>
              <a:t>7</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t>H2 explosion photo (could be Porsgrunn Norway 6 July 1985 ammonia plant or possibly Sarnia Ontario 1984) is from Dag Bjerketvedt’s web site,  same photo is also on Gexcon site, the rest are from AIChE 1994 guidelines book.</a:t>
            </a:r>
          </a:p>
        </p:txBody>
      </p:sp>
    </p:spTree>
    <p:extLst>
      <p:ext uri="{BB962C8B-B14F-4D97-AF65-F5344CB8AC3E}">
        <p14:creationId xmlns:p14="http://schemas.microsoft.com/office/powerpoint/2010/main" val="944810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F54318-AF43-4E5A-8A61-C64535A7C766}" type="slidenum">
              <a:rPr lang="en-US"/>
              <a:pPr/>
              <a:t>8</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From USFA Report 035, Major Fires Investigation Project, Phillips Petroleum Chemical Plant Explosion and Fire October 23, 1989</a:t>
            </a:r>
          </a:p>
        </p:txBody>
      </p:sp>
    </p:spTree>
    <p:extLst>
      <p:ext uri="{BB962C8B-B14F-4D97-AF65-F5344CB8AC3E}">
        <p14:creationId xmlns:p14="http://schemas.microsoft.com/office/powerpoint/2010/main" val="3100796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9CE772-48F6-434A-AE07-CF2CAE03F10A}" type="slidenum">
              <a:rPr lang="en-US"/>
              <a:pPr/>
              <a:t>9</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en-US"/>
              <a:t>From Glasstone – Effects of Nuclear Weapons 1977</a:t>
            </a:r>
          </a:p>
        </p:txBody>
      </p:sp>
    </p:spTree>
    <p:extLst>
      <p:ext uri="{BB962C8B-B14F-4D97-AF65-F5344CB8AC3E}">
        <p14:creationId xmlns:p14="http://schemas.microsoft.com/office/powerpoint/2010/main" val="169015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7 Sept 2009</a:t>
            </a:r>
            <a:endParaRPr lang="en-US" dirty="0"/>
          </a:p>
        </p:txBody>
      </p:sp>
      <p:sp>
        <p:nvSpPr>
          <p:cNvPr id="5" name="Footer Placeholder 4"/>
          <p:cNvSpPr>
            <a:spLocks noGrp="1"/>
          </p:cNvSpPr>
          <p:nvPr>
            <p:ph type="ftr" sz="quarter" idx="11"/>
          </p:nvPr>
        </p:nvSpPr>
        <p:spPr/>
        <p:txBody>
          <a:bodyPr/>
          <a:lstStyle>
            <a:lvl1pPr>
              <a:defRPr/>
            </a:lvl1pPr>
          </a:lstStyle>
          <a:p>
            <a:r>
              <a:rPr lang="en-US"/>
              <a:t>Shepherd - Explosion Effects </a:t>
            </a:r>
          </a:p>
        </p:txBody>
      </p:sp>
      <p:sp>
        <p:nvSpPr>
          <p:cNvPr id="6" name="Slide Number Placeholder 5"/>
          <p:cNvSpPr>
            <a:spLocks noGrp="1"/>
          </p:cNvSpPr>
          <p:nvPr>
            <p:ph type="sldNum" sz="quarter" idx="12"/>
          </p:nvPr>
        </p:nvSpPr>
        <p:spPr/>
        <p:txBody>
          <a:bodyPr/>
          <a:lstStyle>
            <a:lvl1pPr>
              <a:defRPr/>
            </a:lvl1pPr>
          </a:lstStyle>
          <a:p>
            <a:fld id="{1908FB63-3F53-4D23-9316-453E0261E6D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7 Sept 2009</a:t>
            </a:r>
            <a:endParaRPr lang="en-US"/>
          </a:p>
        </p:txBody>
      </p:sp>
      <p:sp>
        <p:nvSpPr>
          <p:cNvPr id="5" name="Footer Placeholder 4"/>
          <p:cNvSpPr>
            <a:spLocks noGrp="1"/>
          </p:cNvSpPr>
          <p:nvPr>
            <p:ph type="ftr" sz="quarter" idx="11"/>
          </p:nvPr>
        </p:nvSpPr>
        <p:spPr/>
        <p:txBody>
          <a:bodyPr/>
          <a:lstStyle>
            <a:lvl1pPr>
              <a:defRPr/>
            </a:lvl1pPr>
          </a:lstStyle>
          <a:p>
            <a:r>
              <a:rPr lang="en-US"/>
              <a:t>Shepherd - Explosion Effects </a:t>
            </a:r>
          </a:p>
        </p:txBody>
      </p:sp>
      <p:sp>
        <p:nvSpPr>
          <p:cNvPr id="6" name="Slide Number Placeholder 5"/>
          <p:cNvSpPr>
            <a:spLocks noGrp="1"/>
          </p:cNvSpPr>
          <p:nvPr>
            <p:ph type="sldNum" sz="quarter" idx="12"/>
          </p:nvPr>
        </p:nvSpPr>
        <p:spPr/>
        <p:txBody>
          <a:bodyPr/>
          <a:lstStyle>
            <a:lvl1pPr>
              <a:defRPr/>
            </a:lvl1pPr>
          </a:lstStyle>
          <a:p>
            <a:fld id="{035E4566-84CA-4F43-A964-58A5705BA35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43763" y="274638"/>
            <a:ext cx="224948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8"/>
            <a:ext cx="65960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7 Sept 2009</a:t>
            </a:r>
            <a:endParaRPr lang="en-US"/>
          </a:p>
        </p:txBody>
      </p:sp>
      <p:sp>
        <p:nvSpPr>
          <p:cNvPr id="5" name="Footer Placeholder 4"/>
          <p:cNvSpPr>
            <a:spLocks noGrp="1"/>
          </p:cNvSpPr>
          <p:nvPr>
            <p:ph type="ftr" sz="quarter" idx="11"/>
          </p:nvPr>
        </p:nvSpPr>
        <p:spPr/>
        <p:txBody>
          <a:bodyPr/>
          <a:lstStyle>
            <a:lvl1pPr>
              <a:defRPr/>
            </a:lvl1pPr>
          </a:lstStyle>
          <a:p>
            <a:r>
              <a:rPr lang="en-US"/>
              <a:t>Shepherd - Explosion Effects </a:t>
            </a:r>
          </a:p>
        </p:txBody>
      </p:sp>
      <p:sp>
        <p:nvSpPr>
          <p:cNvPr id="6" name="Slide Number Placeholder 5"/>
          <p:cNvSpPr>
            <a:spLocks noGrp="1"/>
          </p:cNvSpPr>
          <p:nvPr>
            <p:ph type="sldNum" sz="quarter" idx="12"/>
          </p:nvPr>
        </p:nvSpPr>
        <p:spPr/>
        <p:txBody>
          <a:bodyPr/>
          <a:lstStyle>
            <a:lvl1pPr>
              <a:defRPr/>
            </a:lvl1pPr>
          </a:lstStyle>
          <a:p>
            <a:fld id="{B256041E-E1AD-4FA3-82F6-D902CC97975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832850" cy="7159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219200"/>
            <a:ext cx="4422775"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70475" y="1219200"/>
            <a:ext cx="4422775"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95300" y="6245225"/>
            <a:ext cx="2724150" cy="476250"/>
          </a:xfrm>
        </p:spPr>
        <p:txBody>
          <a:bodyPr/>
          <a:lstStyle>
            <a:lvl1pPr>
              <a:defRPr/>
            </a:lvl1pPr>
          </a:lstStyle>
          <a:p>
            <a:r>
              <a:rPr lang="en-US" smtClean="0"/>
              <a:t>7 Sept 2009</a:t>
            </a:r>
            <a:endParaRPr lang="en-US"/>
          </a:p>
        </p:txBody>
      </p:sp>
      <p:sp>
        <p:nvSpPr>
          <p:cNvPr id="6" name="Footer Placeholder 5"/>
          <p:cNvSpPr>
            <a:spLocks noGrp="1"/>
          </p:cNvSpPr>
          <p:nvPr>
            <p:ph type="ftr" sz="quarter" idx="11"/>
          </p:nvPr>
        </p:nvSpPr>
        <p:spPr>
          <a:xfrm>
            <a:off x="3384550" y="6245225"/>
            <a:ext cx="3136900" cy="476250"/>
          </a:xfrm>
        </p:spPr>
        <p:txBody>
          <a:bodyPr/>
          <a:lstStyle>
            <a:lvl1pPr>
              <a:defRPr/>
            </a:lvl1pPr>
          </a:lstStyle>
          <a:p>
            <a:r>
              <a:rPr lang="en-US"/>
              <a:t>Shepherd - Explosion Effects </a:t>
            </a:r>
          </a:p>
        </p:txBody>
      </p:sp>
      <p:sp>
        <p:nvSpPr>
          <p:cNvPr id="7" name="Slide Number Placeholder 6"/>
          <p:cNvSpPr>
            <a:spLocks noGrp="1"/>
          </p:cNvSpPr>
          <p:nvPr>
            <p:ph type="sldNum" sz="quarter" idx="12"/>
          </p:nvPr>
        </p:nvSpPr>
        <p:spPr>
          <a:xfrm>
            <a:off x="7099300" y="6245225"/>
            <a:ext cx="2311400" cy="476250"/>
          </a:xfrm>
        </p:spPr>
        <p:txBody>
          <a:bodyPr/>
          <a:lstStyle>
            <a:lvl1pPr>
              <a:defRPr/>
            </a:lvl1pPr>
          </a:lstStyle>
          <a:p>
            <a:fld id="{48A94840-5808-459E-A3FF-A23AFCC724E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832850" cy="7159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219200"/>
            <a:ext cx="4422775"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70475" y="1219200"/>
            <a:ext cx="4422775"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95300" y="6245225"/>
            <a:ext cx="2724150" cy="476250"/>
          </a:xfrm>
        </p:spPr>
        <p:txBody>
          <a:bodyPr/>
          <a:lstStyle>
            <a:lvl1pPr>
              <a:defRPr/>
            </a:lvl1pPr>
          </a:lstStyle>
          <a:p>
            <a:r>
              <a:rPr lang="en-US" smtClean="0"/>
              <a:t>7 Sept 2009</a:t>
            </a:r>
            <a:endParaRPr lang="en-US"/>
          </a:p>
        </p:txBody>
      </p:sp>
      <p:sp>
        <p:nvSpPr>
          <p:cNvPr id="6" name="Footer Placeholder 5"/>
          <p:cNvSpPr>
            <a:spLocks noGrp="1"/>
          </p:cNvSpPr>
          <p:nvPr>
            <p:ph type="ftr" sz="quarter" idx="11"/>
          </p:nvPr>
        </p:nvSpPr>
        <p:spPr>
          <a:xfrm>
            <a:off x="3384550" y="6245225"/>
            <a:ext cx="3136900" cy="476250"/>
          </a:xfrm>
        </p:spPr>
        <p:txBody>
          <a:bodyPr/>
          <a:lstStyle>
            <a:lvl1pPr>
              <a:defRPr/>
            </a:lvl1pPr>
          </a:lstStyle>
          <a:p>
            <a:r>
              <a:rPr lang="en-US"/>
              <a:t>Shepherd - Explosion Effects </a:t>
            </a:r>
          </a:p>
        </p:txBody>
      </p:sp>
      <p:sp>
        <p:nvSpPr>
          <p:cNvPr id="7" name="Slide Number Placeholder 6"/>
          <p:cNvSpPr>
            <a:spLocks noGrp="1"/>
          </p:cNvSpPr>
          <p:nvPr>
            <p:ph type="sldNum" sz="quarter" idx="12"/>
          </p:nvPr>
        </p:nvSpPr>
        <p:spPr>
          <a:xfrm>
            <a:off x="7099300" y="6245225"/>
            <a:ext cx="2311400" cy="476250"/>
          </a:xfrm>
        </p:spPr>
        <p:txBody>
          <a:bodyPr/>
          <a:lstStyle>
            <a:lvl1pPr>
              <a:defRPr/>
            </a:lvl1pPr>
          </a:lstStyle>
          <a:p>
            <a:fld id="{3ED677EF-4843-416B-B141-2CD7412E4E7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832850" cy="7159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219200"/>
            <a:ext cx="4422775"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70475" y="1219200"/>
            <a:ext cx="4422775" cy="2376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70475" y="3748088"/>
            <a:ext cx="4422775" cy="237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95300" y="6245225"/>
            <a:ext cx="2724150" cy="476250"/>
          </a:xfrm>
        </p:spPr>
        <p:txBody>
          <a:bodyPr/>
          <a:lstStyle>
            <a:lvl1pPr>
              <a:defRPr/>
            </a:lvl1pPr>
          </a:lstStyle>
          <a:p>
            <a:r>
              <a:rPr lang="en-US" smtClean="0"/>
              <a:t>7 Sept 2009</a:t>
            </a:r>
            <a:endParaRPr lang="en-US"/>
          </a:p>
        </p:txBody>
      </p:sp>
      <p:sp>
        <p:nvSpPr>
          <p:cNvPr id="7" name="Footer Placeholder 6"/>
          <p:cNvSpPr>
            <a:spLocks noGrp="1"/>
          </p:cNvSpPr>
          <p:nvPr>
            <p:ph type="ftr" sz="quarter" idx="11"/>
          </p:nvPr>
        </p:nvSpPr>
        <p:spPr>
          <a:xfrm>
            <a:off x="3384550" y="6245225"/>
            <a:ext cx="3136900" cy="476250"/>
          </a:xfrm>
        </p:spPr>
        <p:txBody>
          <a:bodyPr/>
          <a:lstStyle>
            <a:lvl1pPr>
              <a:defRPr/>
            </a:lvl1pPr>
          </a:lstStyle>
          <a:p>
            <a:r>
              <a:rPr lang="en-US"/>
              <a:t>Shepherd - Explosion Effects </a:t>
            </a:r>
          </a:p>
        </p:txBody>
      </p:sp>
      <p:sp>
        <p:nvSpPr>
          <p:cNvPr id="8" name="Slide Number Placeholder 7"/>
          <p:cNvSpPr>
            <a:spLocks noGrp="1"/>
          </p:cNvSpPr>
          <p:nvPr>
            <p:ph type="sldNum" sz="quarter" idx="12"/>
          </p:nvPr>
        </p:nvSpPr>
        <p:spPr>
          <a:xfrm>
            <a:off x="7099300" y="6245225"/>
            <a:ext cx="2311400" cy="476250"/>
          </a:xfrm>
        </p:spPr>
        <p:txBody>
          <a:bodyPr/>
          <a:lstStyle>
            <a:lvl1pPr>
              <a:defRPr/>
            </a:lvl1pPr>
          </a:lstStyle>
          <a:p>
            <a:fld id="{05857A9F-6192-446A-87CA-D884A7CFFB3E}"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832850" cy="7159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219200"/>
            <a:ext cx="4422775"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70475" y="1219200"/>
            <a:ext cx="4422775" cy="2376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70475" y="3748088"/>
            <a:ext cx="4422775" cy="237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95300" y="6245225"/>
            <a:ext cx="2724150" cy="476250"/>
          </a:xfrm>
        </p:spPr>
        <p:txBody>
          <a:bodyPr/>
          <a:lstStyle>
            <a:lvl1pPr>
              <a:defRPr/>
            </a:lvl1pPr>
          </a:lstStyle>
          <a:p>
            <a:r>
              <a:rPr lang="en-US" smtClean="0"/>
              <a:t>7 Sept 2009</a:t>
            </a:r>
            <a:endParaRPr lang="en-US"/>
          </a:p>
        </p:txBody>
      </p:sp>
      <p:sp>
        <p:nvSpPr>
          <p:cNvPr id="7" name="Footer Placeholder 6"/>
          <p:cNvSpPr>
            <a:spLocks noGrp="1"/>
          </p:cNvSpPr>
          <p:nvPr>
            <p:ph type="ftr" sz="quarter" idx="11"/>
          </p:nvPr>
        </p:nvSpPr>
        <p:spPr>
          <a:xfrm>
            <a:off x="3384550" y="6245225"/>
            <a:ext cx="3136900" cy="476250"/>
          </a:xfrm>
        </p:spPr>
        <p:txBody>
          <a:bodyPr/>
          <a:lstStyle>
            <a:lvl1pPr>
              <a:defRPr/>
            </a:lvl1pPr>
          </a:lstStyle>
          <a:p>
            <a:r>
              <a:rPr lang="en-US"/>
              <a:t>Shepherd - Explosion Effects </a:t>
            </a:r>
          </a:p>
        </p:txBody>
      </p:sp>
      <p:sp>
        <p:nvSpPr>
          <p:cNvPr id="8" name="Slide Number Placeholder 7"/>
          <p:cNvSpPr>
            <a:spLocks noGrp="1"/>
          </p:cNvSpPr>
          <p:nvPr>
            <p:ph type="sldNum" sz="quarter" idx="12"/>
          </p:nvPr>
        </p:nvSpPr>
        <p:spPr>
          <a:xfrm>
            <a:off x="7099300" y="6245225"/>
            <a:ext cx="2311400" cy="476250"/>
          </a:xfrm>
        </p:spPr>
        <p:txBody>
          <a:bodyPr/>
          <a:lstStyle>
            <a:lvl1pPr>
              <a:defRPr/>
            </a:lvl1pPr>
          </a:lstStyle>
          <a:p>
            <a:fld id="{F15214B4-C317-4B3F-80C5-783F6CACEB5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832850" cy="7159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5300" y="1219200"/>
            <a:ext cx="8997950" cy="4906963"/>
          </a:xfrm>
        </p:spPr>
        <p:txBody>
          <a:bodyPr/>
          <a:lstStyle/>
          <a:p>
            <a:endParaRPr lang="en-US"/>
          </a:p>
        </p:txBody>
      </p:sp>
      <p:sp>
        <p:nvSpPr>
          <p:cNvPr id="4" name="Date Placeholder 3"/>
          <p:cNvSpPr>
            <a:spLocks noGrp="1"/>
          </p:cNvSpPr>
          <p:nvPr>
            <p:ph type="dt" sz="half" idx="10"/>
          </p:nvPr>
        </p:nvSpPr>
        <p:spPr>
          <a:xfrm>
            <a:off x="495300" y="6245225"/>
            <a:ext cx="2724150" cy="476250"/>
          </a:xfrm>
        </p:spPr>
        <p:txBody>
          <a:bodyPr/>
          <a:lstStyle>
            <a:lvl1pPr>
              <a:defRPr/>
            </a:lvl1pPr>
          </a:lstStyle>
          <a:p>
            <a:r>
              <a:rPr lang="en-US" smtClean="0"/>
              <a:t>7 Sept 2009</a:t>
            </a:r>
            <a:endParaRPr lang="en-US"/>
          </a:p>
        </p:txBody>
      </p:sp>
      <p:sp>
        <p:nvSpPr>
          <p:cNvPr id="5" name="Footer Placeholder 4"/>
          <p:cNvSpPr>
            <a:spLocks noGrp="1"/>
          </p:cNvSpPr>
          <p:nvPr>
            <p:ph type="ftr" sz="quarter" idx="11"/>
          </p:nvPr>
        </p:nvSpPr>
        <p:spPr>
          <a:xfrm>
            <a:off x="3384550" y="6245225"/>
            <a:ext cx="3136900" cy="476250"/>
          </a:xfrm>
        </p:spPr>
        <p:txBody>
          <a:bodyPr/>
          <a:lstStyle>
            <a:lvl1pPr>
              <a:defRPr/>
            </a:lvl1pPr>
          </a:lstStyle>
          <a:p>
            <a:r>
              <a:rPr lang="en-US"/>
              <a:t>Shepherd - Explosion Effects </a:t>
            </a:r>
          </a:p>
        </p:txBody>
      </p:sp>
      <p:sp>
        <p:nvSpPr>
          <p:cNvPr id="6" name="Slide Number Placeholder 5"/>
          <p:cNvSpPr>
            <a:spLocks noGrp="1"/>
          </p:cNvSpPr>
          <p:nvPr>
            <p:ph type="sldNum" sz="quarter" idx="12"/>
          </p:nvPr>
        </p:nvSpPr>
        <p:spPr>
          <a:xfrm>
            <a:off x="7099300" y="6245225"/>
            <a:ext cx="2311400" cy="476250"/>
          </a:xfrm>
        </p:spPr>
        <p:txBody>
          <a:bodyPr/>
          <a:lstStyle>
            <a:lvl1pPr>
              <a:defRPr/>
            </a:lvl1pPr>
          </a:lstStyle>
          <a:p>
            <a:fld id="{E035D17C-A398-4D09-B28E-C9555A3B617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832850" cy="7159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219200"/>
            <a:ext cx="8997950" cy="2376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3748088"/>
            <a:ext cx="8997950" cy="237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95300" y="6245225"/>
            <a:ext cx="2724150" cy="476250"/>
          </a:xfrm>
        </p:spPr>
        <p:txBody>
          <a:bodyPr/>
          <a:lstStyle>
            <a:lvl1pPr>
              <a:defRPr/>
            </a:lvl1pPr>
          </a:lstStyle>
          <a:p>
            <a:r>
              <a:rPr lang="en-US" smtClean="0"/>
              <a:t>7 Sept 2009</a:t>
            </a:r>
            <a:endParaRPr lang="en-US"/>
          </a:p>
        </p:txBody>
      </p:sp>
      <p:sp>
        <p:nvSpPr>
          <p:cNvPr id="6" name="Footer Placeholder 5"/>
          <p:cNvSpPr>
            <a:spLocks noGrp="1"/>
          </p:cNvSpPr>
          <p:nvPr>
            <p:ph type="ftr" sz="quarter" idx="11"/>
          </p:nvPr>
        </p:nvSpPr>
        <p:spPr>
          <a:xfrm>
            <a:off x="3384550" y="6245225"/>
            <a:ext cx="3136900" cy="476250"/>
          </a:xfrm>
        </p:spPr>
        <p:txBody>
          <a:bodyPr/>
          <a:lstStyle>
            <a:lvl1pPr>
              <a:defRPr/>
            </a:lvl1pPr>
          </a:lstStyle>
          <a:p>
            <a:r>
              <a:rPr lang="en-US"/>
              <a:t>Shepherd - Explosion Effects </a:t>
            </a:r>
          </a:p>
        </p:txBody>
      </p:sp>
      <p:sp>
        <p:nvSpPr>
          <p:cNvPr id="7" name="Slide Number Placeholder 6"/>
          <p:cNvSpPr>
            <a:spLocks noGrp="1"/>
          </p:cNvSpPr>
          <p:nvPr>
            <p:ph type="sldNum" sz="quarter" idx="12"/>
          </p:nvPr>
        </p:nvSpPr>
        <p:spPr>
          <a:xfrm>
            <a:off x="7099300" y="6245225"/>
            <a:ext cx="2311400" cy="476250"/>
          </a:xfrm>
        </p:spPr>
        <p:txBody>
          <a:bodyPr/>
          <a:lstStyle>
            <a:lvl1pPr>
              <a:defRPr/>
            </a:lvl1pPr>
          </a:lstStyle>
          <a:p>
            <a:fld id="{DC053514-C097-40EF-B603-C4F9EDDA8FCC}"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274638"/>
            <a:ext cx="8832850" cy="71596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95300" y="1219200"/>
            <a:ext cx="4422775" cy="2376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70475" y="1219200"/>
            <a:ext cx="4422775" cy="2376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 y="3748088"/>
            <a:ext cx="4422775" cy="237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70475" y="3748088"/>
            <a:ext cx="4422775" cy="237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95300" y="6245225"/>
            <a:ext cx="2724150" cy="476250"/>
          </a:xfrm>
        </p:spPr>
        <p:txBody>
          <a:bodyPr/>
          <a:lstStyle>
            <a:lvl1pPr>
              <a:defRPr/>
            </a:lvl1pPr>
          </a:lstStyle>
          <a:p>
            <a:r>
              <a:rPr lang="en-US" smtClean="0"/>
              <a:t>7 Sept 2009</a:t>
            </a:r>
            <a:endParaRPr lang="en-US"/>
          </a:p>
        </p:txBody>
      </p:sp>
      <p:sp>
        <p:nvSpPr>
          <p:cNvPr id="8" name="Footer Placeholder 7"/>
          <p:cNvSpPr>
            <a:spLocks noGrp="1"/>
          </p:cNvSpPr>
          <p:nvPr>
            <p:ph type="ftr" sz="quarter" idx="11"/>
          </p:nvPr>
        </p:nvSpPr>
        <p:spPr>
          <a:xfrm>
            <a:off x="3384550" y="6245225"/>
            <a:ext cx="3136900" cy="476250"/>
          </a:xfrm>
        </p:spPr>
        <p:txBody>
          <a:bodyPr/>
          <a:lstStyle>
            <a:lvl1pPr>
              <a:defRPr/>
            </a:lvl1pPr>
          </a:lstStyle>
          <a:p>
            <a:r>
              <a:rPr lang="en-US"/>
              <a:t>Shepherd - Explosion Effects </a:t>
            </a:r>
          </a:p>
        </p:txBody>
      </p:sp>
      <p:sp>
        <p:nvSpPr>
          <p:cNvPr id="9" name="Slide Number Placeholder 8"/>
          <p:cNvSpPr>
            <a:spLocks noGrp="1"/>
          </p:cNvSpPr>
          <p:nvPr>
            <p:ph type="sldNum" sz="quarter" idx="12"/>
          </p:nvPr>
        </p:nvSpPr>
        <p:spPr>
          <a:xfrm>
            <a:off x="7099300" y="6245225"/>
            <a:ext cx="2311400" cy="476250"/>
          </a:xfrm>
        </p:spPr>
        <p:txBody>
          <a:bodyPr/>
          <a:lstStyle>
            <a:lvl1pPr>
              <a:defRPr/>
            </a:lvl1pPr>
          </a:lstStyle>
          <a:p>
            <a:fld id="{801B64DE-3116-4C00-A98D-86E7700AE152}"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832850" cy="7159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219200"/>
            <a:ext cx="4422775"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070475" y="1219200"/>
            <a:ext cx="4422775" cy="4906963"/>
          </a:xfrm>
        </p:spPr>
        <p:txBody>
          <a:bodyPr/>
          <a:lstStyle/>
          <a:p>
            <a:endParaRPr lang="en-US"/>
          </a:p>
        </p:txBody>
      </p:sp>
      <p:sp>
        <p:nvSpPr>
          <p:cNvPr id="5" name="Date Placeholder 4"/>
          <p:cNvSpPr>
            <a:spLocks noGrp="1"/>
          </p:cNvSpPr>
          <p:nvPr>
            <p:ph type="dt" sz="half" idx="10"/>
          </p:nvPr>
        </p:nvSpPr>
        <p:spPr>
          <a:xfrm>
            <a:off x="495300" y="6245225"/>
            <a:ext cx="2724150" cy="476250"/>
          </a:xfrm>
        </p:spPr>
        <p:txBody>
          <a:bodyPr/>
          <a:lstStyle>
            <a:lvl1pPr>
              <a:defRPr/>
            </a:lvl1pPr>
          </a:lstStyle>
          <a:p>
            <a:r>
              <a:rPr lang="en-US" smtClean="0"/>
              <a:t>7 Sept 2009</a:t>
            </a:r>
            <a:endParaRPr lang="en-US"/>
          </a:p>
        </p:txBody>
      </p:sp>
      <p:sp>
        <p:nvSpPr>
          <p:cNvPr id="6" name="Footer Placeholder 5"/>
          <p:cNvSpPr>
            <a:spLocks noGrp="1"/>
          </p:cNvSpPr>
          <p:nvPr>
            <p:ph type="ftr" sz="quarter" idx="11"/>
          </p:nvPr>
        </p:nvSpPr>
        <p:spPr>
          <a:xfrm>
            <a:off x="3384550" y="6245225"/>
            <a:ext cx="3136900" cy="476250"/>
          </a:xfrm>
        </p:spPr>
        <p:txBody>
          <a:bodyPr/>
          <a:lstStyle>
            <a:lvl1pPr>
              <a:defRPr/>
            </a:lvl1pPr>
          </a:lstStyle>
          <a:p>
            <a:r>
              <a:rPr lang="en-US"/>
              <a:t>Shepherd - Explosion Effects </a:t>
            </a:r>
          </a:p>
        </p:txBody>
      </p:sp>
      <p:sp>
        <p:nvSpPr>
          <p:cNvPr id="7" name="Slide Number Placeholder 6"/>
          <p:cNvSpPr>
            <a:spLocks noGrp="1"/>
          </p:cNvSpPr>
          <p:nvPr>
            <p:ph type="sldNum" sz="quarter" idx="12"/>
          </p:nvPr>
        </p:nvSpPr>
        <p:spPr>
          <a:xfrm>
            <a:off x="7099300" y="6245225"/>
            <a:ext cx="2311400" cy="476250"/>
          </a:xfrm>
        </p:spPr>
        <p:txBody>
          <a:bodyPr/>
          <a:lstStyle>
            <a:lvl1pPr>
              <a:defRPr/>
            </a:lvl1pPr>
          </a:lstStyle>
          <a:p>
            <a:fld id="{4D197B4D-32E3-438F-995F-8A9A1ED2340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7 Sept 2009</a:t>
            </a:r>
            <a:endParaRPr lang="en-US" dirty="0"/>
          </a:p>
        </p:txBody>
      </p:sp>
      <p:sp>
        <p:nvSpPr>
          <p:cNvPr id="5" name="Footer Placeholder 4"/>
          <p:cNvSpPr>
            <a:spLocks noGrp="1"/>
          </p:cNvSpPr>
          <p:nvPr>
            <p:ph type="ftr" sz="quarter" idx="11"/>
          </p:nvPr>
        </p:nvSpPr>
        <p:spPr/>
        <p:txBody>
          <a:bodyPr/>
          <a:lstStyle>
            <a:lvl1pPr>
              <a:defRPr/>
            </a:lvl1pPr>
          </a:lstStyle>
          <a:p>
            <a:r>
              <a:rPr lang="en-US"/>
              <a:t>Shepherd - Explosion Effects </a:t>
            </a:r>
          </a:p>
        </p:txBody>
      </p:sp>
      <p:sp>
        <p:nvSpPr>
          <p:cNvPr id="6" name="Slide Number Placeholder 5"/>
          <p:cNvSpPr>
            <a:spLocks noGrp="1"/>
          </p:cNvSpPr>
          <p:nvPr>
            <p:ph type="sldNum" sz="quarter" idx="12"/>
          </p:nvPr>
        </p:nvSpPr>
        <p:spPr/>
        <p:txBody>
          <a:bodyPr/>
          <a:lstStyle>
            <a:lvl1pPr>
              <a:defRPr/>
            </a:lvl1pPr>
          </a:lstStyle>
          <a:p>
            <a:fld id="{20015411-4020-42BB-B5AC-AF07E0E0FB46}"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smtClean="0"/>
              <a:t>Shepherd - Explosion Effects </a:t>
            </a:r>
            <a:endParaRPr lang="en-US"/>
          </a:p>
        </p:txBody>
      </p:sp>
      <p:sp>
        <p:nvSpPr>
          <p:cNvPr id="6" name="Slide Number Placeholder 5"/>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smtClean="0"/>
              <a:t>Shepherd - Explosion Effects </a:t>
            </a:r>
            <a:endParaRPr lang="en-US"/>
          </a:p>
        </p:txBody>
      </p:sp>
      <p:sp>
        <p:nvSpPr>
          <p:cNvPr id="6" name="Slide Number Placeholder 5"/>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smtClean="0"/>
              <a:t>Shepherd - Explosion Effects </a:t>
            </a:r>
            <a:endParaRPr lang="en-US"/>
          </a:p>
        </p:txBody>
      </p:sp>
      <p:sp>
        <p:nvSpPr>
          <p:cNvPr id="6" name="Slide Number Placeholder 5"/>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smtClean="0"/>
              <a:t>Shepherd - Explosion Effects </a:t>
            </a:r>
            <a:endParaRPr lang="en-US"/>
          </a:p>
        </p:txBody>
      </p:sp>
      <p:sp>
        <p:nvSpPr>
          <p:cNvPr id="7" name="Slide Number Placeholder 6"/>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7 Sept 2009</a:t>
            </a:r>
            <a:endParaRPr lang="en-US"/>
          </a:p>
        </p:txBody>
      </p:sp>
      <p:sp>
        <p:nvSpPr>
          <p:cNvPr id="8" name="Footer Placeholder 7"/>
          <p:cNvSpPr>
            <a:spLocks noGrp="1"/>
          </p:cNvSpPr>
          <p:nvPr>
            <p:ph type="ftr" sz="quarter" idx="11"/>
          </p:nvPr>
        </p:nvSpPr>
        <p:spPr/>
        <p:txBody>
          <a:bodyPr/>
          <a:lstStyle/>
          <a:p>
            <a:r>
              <a:rPr lang="en-US" smtClean="0"/>
              <a:t>Shepherd - Explosion Effects </a:t>
            </a:r>
            <a:endParaRPr lang="en-US"/>
          </a:p>
        </p:txBody>
      </p:sp>
      <p:sp>
        <p:nvSpPr>
          <p:cNvPr id="9" name="Slide Number Placeholder 8"/>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7 Sept 2009</a:t>
            </a:r>
            <a:endParaRPr lang="en-US"/>
          </a:p>
        </p:txBody>
      </p:sp>
      <p:sp>
        <p:nvSpPr>
          <p:cNvPr id="4" name="Footer Placeholder 3"/>
          <p:cNvSpPr>
            <a:spLocks noGrp="1"/>
          </p:cNvSpPr>
          <p:nvPr>
            <p:ph type="ftr" sz="quarter" idx="11"/>
          </p:nvPr>
        </p:nvSpPr>
        <p:spPr/>
        <p:txBody>
          <a:bodyPr/>
          <a:lstStyle/>
          <a:p>
            <a:r>
              <a:rPr lang="en-US" smtClean="0"/>
              <a:t>Shepherd - Explosion Effects </a:t>
            </a:r>
            <a:endParaRPr lang="en-US"/>
          </a:p>
        </p:txBody>
      </p:sp>
      <p:sp>
        <p:nvSpPr>
          <p:cNvPr id="5" name="Slide Number Placeholder 4"/>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 Sept 2009</a:t>
            </a:r>
            <a:endParaRPr lang="en-US"/>
          </a:p>
        </p:txBody>
      </p:sp>
      <p:sp>
        <p:nvSpPr>
          <p:cNvPr id="3" name="Footer Placeholder 2"/>
          <p:cNvSpPr>
            <a:spLocks noGrp="1"/>
          </p:cNvSpPr>
          <p:nvPr>
            <p:ph type="ftr" sz="quarter" idx="11"/>
          </p:nvPr>
        </p:nvSpPr>
        <p:spPr/>
        <p:txBody>
          <a:bodyPr/>
          <a:lstStyle/>
          <a:p>
            <a:r>
              <a:rPr lang="en-US" smtClean="0"/>
              <a:t>Shepherd - Explosion Effects </a:t>
            </a:r>
            <a:endParaRPr lang="en-US"/>
          </a:p>
        </p:txBody>
      </p:sp>
      <p:sp>
        <p:nvSpPr>
          <p:cNvPr id="4" name="Slide Number Placeholder 3"/>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smtClean="0"/>
              <a:t>Shepherd - Explosion Effects </a:t>
            </a:r>
            <a:endParaRPr lang="en-US"/>
          </a:p>
        </p:txBody>
      </p:sp>
      <p:sp>
        <p:nvSpPr>
          <p:cNvPr id="7" name="Slide Number Placeholder 6"/>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smtClean="0"/>
              <a:t>Shepherd - Explosion Effects </a:t>
            </a:r>
            <a:endParaRPr lang="en-US"/>
          </a:p>
        </p:txBody>
      </p:sp>
      <p:sp>
        <p:nvSpPr>
          <p:cNvPr id="7" name="Slide Number Placeholder 6"/>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smtClean="0"/>
              <a:t>Shepherd - Explosion Effects </a:t>
            </a:r>
            <a:endParaRPr lang="en-US"/>
          </a:p>
        </p:txBody>
      </p:sp>
      <p:sp>
        <p:nvSpPr>
          <p:cNvPr id="6" name="Slide Number Placeholder 5"/>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7 Sept 2009</a:t>
            </a:r>
            <a:endParaRPr lang="en-US"/>
          </a:p>
        </p:txBody>
      </p:sp>
      <p:sp>
        <p:nvSpPr>
          <p:cNvPr id="5" name="Footer Placeholder 4"/>
          <p:cNvSpPr>
            <a:spLocks noGrp="1"/>
          </p:cNvSpPr>
          <p:nvPr>
            <p:ph type="ftr" sz="quarter" idx="11"/>
          </p:nvPr>
        </p:nvSpPr>
        <p:spPr/>
        <p:txBody>
          <a:bodyPr/>
          <a:lstStyle>
            <a:lvl1pPr>
              <a:defRPr/>
            </a:lvl1pPr>
          </a:lstStyle>
          <a:p>
            <a:r>
              <a:rPr lang="en-US"/>
              <a:t>Shepherd - Explosion Effects </a:t>
            </a:r>
          </a:p>
        </p:txBody>
      </p:sp>
      <p:sp>
        <p:nvSpPr>
          <p:cNvPr id="6" name="Slide Number Placeholder 5"/>
          <p:cNvSpPr>
            <a:spLocks noGrp="1"/>
          </p:cNvSpPr>
          <p:nvPr>
            <p:ph type="sldNum" sz="quarter" idx="12"/>
          </p:nvPr>
        </p:nvSpPr>
        <p:spPr/>
        <p:txBody>
          <a:bodyPr/>
          <a:lstStyle>
            <a:lvl1pPr>
              <a:defRPr/>
            </a:lvl1pPr>
          </a:lstStyle>
          <a:p>
            <a:fld id="{A70C88F1-7C48-4C96-9F3E-C4D909CC5335}"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8"/>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smtClean="0"/>
              <a:t>Shepherd - Explosion Effects </a:t>
            </a:r>
            <a:endParaRPr lang="en-US"/>
          </a:p>
        </p:txBody>
      </p:sp>
      <p:sp>
        <p:nvSpPr>
          <p:cNvPr id="6" name="Slide Number Placeholder 5"/>
          <p:cNvSpPr>
            <a:spLocks noGrp="1"/>
          </p:cNvSpPr>
          <p:nvPr>
            <p:ph type="sldNum" sz="quarter" idx="12"/>
          </p:nvPr>
        </p:nvSpPr>
        <p:spPr/>
        <p:txBody>
          <a:bodyPr/>
          <a:lstStyle/>
          <a:p>
            <a:fld id="{4A243FE4-0013-4AA9-96A9-1AB499D2C3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219200"/>
            <a:ext cx="4422775"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70475" y="1219200"/>
            <a:ext cx="4422775"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7 Sept 2009</a:t>
            </a:r>
            <a:endParaRPr lang="en-US"/>
          </a:p>
        </p:txBody>
      </p:sp>
      <p:sp>
        <p:nvSpPr>
          <p:cNvPr id="6" name="Footer Placeholder 5"/>
          <p:cNvSpPr>
            <a:spLocks noGrp="1"/>
          </p:cNvSpPr>
          <p:nvPr>
            <p:ph type="ftr" sz="quarter" idx="11"/>
          </p:nvPr>
        </p:nvSpPr>
        <p:spPr/>
        <p:txBody>
          <a:bodyPr/>
          <a:lstStyle>
            <a:lvl1pPr>
              <a:defRPr/>
            </a:lvl1pPr>
          </a:lstStyle>
          <a:p>
            <a:r>
              <a:rPr lang="en-US"/>
              <a:t>Shepherd - Explosion Effects </a:t>
            </a:r>
          </a:p>
        </p:txBody>
      </p:sp>
      <p:sp>
        <p:nvSpPr>
          <p:cNvPr id="7" name="Slide Number Placeholder 6"/>
          <p:cNvSpPr>
            <a:spLocks noGrp="1"/>
          </p:cNvSpPr>
          <p:nvPr>
            <p:ph type="sldNum" sz="quarter" idx="12"/>
          </p:nvPr>
        </p:nvSpPr>
        <p:spPr/>
        <p:txBody>
          <a:bodyPr/>
          <a:lstStyle>
            <a:lvl1pPr>
              <a:defRPr/>
            </a:lvl1pPr>
          </a:lstStyle>
          <a:p>
            <a:fld id="{AD3FAA9D-6D0A-404D-A7BC-7746BB0EAAC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7 Sept 2009</a:t>
            </a:r>
            <a:endParaRPr lang="en-US"/>
          </a:p>
        </p:txBody>
      </p:sp>
      <p:sp>
        <p:nvSpPr>
          <p:cNvPr id="8" name="Footer Placeholder 7"/>
          <p:cNvSpPr>
            <a:spLocks noGrp="1"/>
          </p:cNvSpPr>
          <p:nvPr>
            <p:ph type="ftr" sz="quarter" idx="11"/>
          </p:nvPr>
        </p:nvSpPr>
        <p:spPr/>
        <p:txBody>
          <a:bodyPr/>
          <a:lstStyle>
            <a:lvl1pPr>
              <a:defRPr/>
            </a:lvl1pPr>
          </a:lstStyle>
          <a:p>
            <a:r>
              <a:rPr lang="en-US"/>
              <a:t>Shepherd - Explosion Effects </a:t>
            </a:r>
          </a:p>
        </p:txBody>
      </p:sp>
      <p:sp>
        <p:nvSpPr>
          <p:cNvPr id="9" name="Slide Number Placeholder 8"/>
          <p:cNvSpPr>
            <a:spLocks noGrp="1"/>
          </p:cNvSpPr>
          <p:nvPr>
            <p:ph type="sldNum" sz="quarter" idx="12"/>
          </p:nvPr>
        </p:nvSpPr>
        <p:spPr/>
        <p:txBody>
          <a:bodyPr/>
          <a:lstStyle>
            <a:lvl1pPr>
              <a:defRPr/>
            </a:lvl1pPr>
          </a:lstStyle>
          <a:p>
            <a:fld id="{3B80BC6B-DCD1-4DC6-ACDD-37D90DFC1E3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7 Sept 2009</a:t>
            </a:r>
            <a:endParaRPr lang="en-US"/>
          </a:p>
        </p:txBody>
      </p:sp>
      <p:sp>
        <p:nvSpPr>
          <p:cNvPr id="4" name="Footer Placeholder 3"/>
          <p:cNvSpPr>
            <a:spLocks noGrp="1"/>
          </p:cNvSpPr>
          <p:nvPr>
            <p:ph type="ftr" sz="quarter" idx="11"/>
          </p:nvPr>
        </p:nvSpPr>
        <p:spPr/>
        <p:txBody>
          <a:bodyPr/>
          <a:lstStyle>
            <a:lvl1pPr>
              <a:defRPr/>
            </a:lvl1pPr>
          </a:lstStyle>
          <a:p>
            <a:r>
              <a:rPr lang="en-US"/>
              <a:t>Shepherd - Explosion Effects </a:t>
            </a:r>
          </a:p>
        </p:txBody>
      </p:sp>
      <p:sp>
        <p:nvSpPr>
          <p:cNvPr id="5" name="Slide Number Placeholder 4"/>
          <p:cNvSpPr>
            <a:spLocks noGrp="1"/>
          </p:cNvSpPr>
          <p:nvPr>
            <p:ph type="sldNum" sz="quarter" idx="12"/>
          </p:nvPr>
        </p:nvSpPr>
        <p:spPr/>
        <p:txBody>
          <a:bodyPr/>
          <a:lstStyle>
            <a:lvl1pPr>
              <a:defRPr/>
            </a:lvl1pPr>
          </a:lstStyle>
          <a:p>
            <a:fld id="{D1FF3D64-8169-4B80-9DF5-09913DEA97B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7 Sept 2009</a:t>
            </a:r>
            <a:endParaRPr lang="en-US"/>
          </a:p>
        </p:txBody>
      </p:sp>
      <p:sp>
        <p:nvSpPr>
          <p:cNvPr id="3" name="Footer Placeholder 2"/>
          <p:cNvSpPr>
            <a:spLocks noGrp="1"/>
          </p:cNvSpPr>
          <p:nvPr>
            <p:ph type="ftr" sz="quarter" idx="11"/>
          </p:nvPr>
        </p:nvSpPr>
        <p:spPr/>
        <p:txBody>
          <a:bodyPr/>
          <a:lstStyle>
            <a:lvl1pPr>
              <a:defRPr/>
            </a:lvl1pPr>
          </a:lstStyle>
          <a:p>
            <a:r>
              <a:rPr lang="en-US"/>
              <a:t>Shepherd - Explosion Effects </a:t>
            </a:r>
          </a:p>
        </p:txBody>
      </p:sp>
      <p:sp>
        <p:nvSpPr>
          <p:cNvPr id="4" name="Slide Number Placeholder 3"/>
          <p:cNvSpPr>
            <a:spLocks noGrp="1"/>
          </p:cNvSpPr>
          <p:nvPr>
            <p:ph type="sldNum" sz="quarter" idx="12"/>
          </p:nvPr>
        </p:nvSpPr>
        <p:spPr/>
        <p:txBody>
          <a:bodyPr/>
          <a:lstStyle>
            <a:lvl1pPr>
              <a:defRPr/>
            </a:lvl1pPr>
          </a:lstStyle>
          <a:p>
            <a:fld id="{9ACD9DF6-A0CC-419C-96AD-21878020CDE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7 Sept 2009</a:t>
            </a:r>
            <a:endParaRPr lang="en-US"/>
          </a:p>
        </p:txBody>
      </p:sp>
      <p:sp>
        <p:nvSpPr>
          <p:cNvPr id="6" name="Footer Placeholder 5"/>
          <p:cNvSpPr>
            <a:spLocks noGrp="1"/>
          </p:cNvSpPr>
          <p:nvPr>
            <p:ph type="ftr" sz="quarter" idx="11"/>
          </p:nvPr>
        </p:nvSpPr>
        <p:spPr/>
        <p:txBody>
          <a:bodyPr/>
          <a:lstStyle>
            <a:lvl1pPr>
              <a:defRPr/>
            </a:lvl1pPr>
          </a:lstStyle>
          <a:p>
            <a:r>
              <a:rPr lang="en-US"/>
              <a:t>Shepherd - Explosion Effects </a:t>
            </a:r>
          </a:p>
        </p:txBody>
      </p:sp>
      <p:sp>
        <p:nvSpPr>
          <p:cNvPr id="7" name="Slide Number Placeholder 6"/>
          <p:cNvSpPr>
            <a:spLocks noGrp="1"/>
          </p:cNvSpPr>
          <p:nvPr>
            <p:ph type="sldNum" sz="quarter" idx="12"/>
          </p:nvPr>
        </p:nvSpPr>
        <p:spPr/>
        <p:txBody>
          <a:bodyPr/>
          <a:lstStyle>
            <a:lvl1pPr>
              <a:defRPr/>
            </a:lvl1pPr>
          </a:lstStyle>
          <a:p>
            <a:fld id="{2A7C6009-51F0-4A1C-8585-524FA2D7279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7 Sept 2009</a:t>
            </a:r>
            <a:endParaRPr lang="en-US"/>
          </a:p>
        </p:txBody>
      </p:sp>
      <p:sp>
        <p:nvSpPr>
          <p:cNvPr id="6" name="Footer Placeholder 5"/>
          <p:cNvSpPr>
            <a:spLocks noGrp="1"/>
          </p:cNvSpPr>
          <p:nvPr>
            <p:ph type="ftr" sz="quarter" idx="11"/>
          </p:nvPr>
        </p:nvSpPr>
        <p:spPr/>
        <p:txBody>
          <a:bodyPr/>
          <a:lstStyle>
            <a:lvl1pPr>
              <a:defRPr/>
            </a:lvl1pPr>
          </a:lstStyle>
          <a:p>
            <a:r>
              <a:rPr lang="en-US"/>
              <a:t>Shepherd - Explosion Effects </a:t>
            </a:r>
          </a:p>
        </p:txBody>
      </p:sp>
      <p:sp>
        <p:nvSpPr>
          <p:cNvPr id="7" name="Slide Number Placeholder 6"/>
          <p:cNvSpPr>
            <a:spLocks noGrp="1"/>
          </p:cNvSpPr>
          <p:nvPr>
            <p:ph type="sldNum" sz="quarter" idx="12"/>
          </p:nvPr>
        </p:nvSpPr>
        <p:spPr/>
        <p:txBody>
          <a:bodyPr/>
          <a:lstStyle>
            <a:lvl1pPr>
              <a:defRPr/>
            </a:lvl1pPr>
          </a:lstStyle>
          <a:p>
            <a:fld id="{6A44681A-C1DB-4D6C-A757-8BB1C46F8A2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832850" cy="71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95300" y="1219200"/>
            <a:ext cx="8997950" cy="4906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95300" y="6245225"/>
            <a:ext cx="27241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r>
              <a:rPr lang="en-US" smtClean="0"/>
              <a:t>7 Sept 2009</a:t>
            </a:r>
            <a:endParaRPr lang="en-US" dirty="0"/>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r>
              <a:rPr lang="en-US"/>
              <a:t>Shepherd - Explosion Effects </a:t>
            </a:r>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3A869ADD-84F9-4C1A-BE2F-EB19F79E360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pitchFamily="34" charset="0"/>
        </a:defRPr>
      </a:lvl2pPr>
      <a:lvl3pPr algn="ctr" rtl="0" fontAlgn="base">
        <a:spcBef>
          <a:spcPct val="0"/>
        </a:spcBef>
        <a:spcAft>
          <a:spcPct val="0"/>
        </a:spcAft>
        <a:defRPr sz="3200">
          <a:solidFill>
            <a:schemeClr val="tx2"/>
          </a:solidFill>
          <a:latin typeface="Arial" pitchFamily="34" charset="0"/>
        </a:defRPr>
      </a:lvl3pPr>
      <a:lvl4pPr algn="ctr" rtl="0" fontAlgn="base">
        <a:spcBef>
          <a:spcPct val="0"/>
        </a:spcBef>
        <a:spcAft>
          <a:spcPct val="0"/>
        </a:spcAft>
        <a:defRPr sz="3200">
          <a:solidFill>
            <a:schemeClr val="tx2"/>
          </a:solidFill>
          <a:latin typeface="Arial" pitchFamily="34" charset="0"/>
        </a:defRPr>
      </a:lvl4pPr>
      <a:lvl5pPr algn="ctr" rtl="0" fontAlgn="base">
        <a:spcBef>
          <a:spcPct val="0"/>
        </a:spcBef>
        <a:spcAft>
          <a:spcPct val="0"/>
        </a:spcAft>
        <a:defRPr sz="3200">
          <a:solidFill>
            <a:schemeClr val="tx2"/>
          </a:solidFill>
          <a:latin typeface="Arial" pitchFamily="34" charset="0"/>
        </a:defRPr>
      </a:lvl5pPr>
      <a:lvl6pPr marL="457200" algn="ctr" rtl="0" fontAlgn="base">
        <a:spcBef>
          <a:spcPct val="0"/>
        </a:spcBef>
        <a:spcAft>
          <a:spcPct val="0"/>
        </a:spcAft>
        <a:defRPr sz="3200">
          <a:solidFill>
            <a:schemeClr val="tx2"/>
          </a:solidFill>
          <a:latin typeface="Arial" pitchFamily="34" charset="0"/>
        </a:defRPr>
      </a:lvl6pPr>
      <a:lvl7pPr marL="914400" algn="ctr" rtl="0" fontAlgn="base">
        <a:spcBef>
          <a:spcPct val="0"/>
        </a:spcBef>
        <a:spcAft>
          <a:spcPct val="0"/>
        </a:spcAft>
        <a:defRPr sz="3200">
          <a:solidFill>
            <a:schemeClr val="tx2"/>
          </a:solidFill>
          <a:latin typeface="Arial" pitchFamily="34" charset="0"/>
        </a:defRPr>
      </a:lvl7pPr>
      <a:lvl8pPr marL="1371600" algn="ctr" rtl="0" fontAlgn="base">
        <a:spcBef>
          <a:spcPct val="0"/>
        </a:spcBef>
        <a:spcAft>
          <a:spcPct val="0"/>
        </a:spcAft>
        <a:defRPr sz="3200">
          <a:solidFill>
            <a:schemeClr val="tx2"/>
          </a:solidFill>
          <a:latin typeface="Arial" pitchFamily="34" charset="0"/>
        </a:defRPr>
      </a:lvl8pPr>
      <a:lvl9pPr marL="1828800" algn="ctr" rtl="0" fontAlgn="base">
        <a:spcBef>
          <a:spcPct val="0"/>
        </a:spcBef>
        <a:spcAft>
          <a:spcPct val="0"/>
        </a:spcAft>
        <a:defRPr sz="3200">
          <a:solidFill>
            <a:schemeClr val="tx2"/>
          </a:solidFill>
          <a:latin typeface="Arial"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7 Sept 2009</a:t>
            </a:r>
            <a:endParaRPr lang="en-US"/>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Shepherd - Explosion Effects </a:t>
            </a:r>
            <a:endParaRPr lang="en-US"/>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43FE4-0013-4AA9-96A9-1AB499D2C3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mailto:Joseph.E.shepherd@caltech.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8.png"/></Relationships>
</file>

<file path=ppt/slides/_rels/slide10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7.png"/></Relationships>
</file>

<file path=ppt/slides/_rels/slide105.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164.png"/><Relationship Id="rId4" Type="http://schemas.openxmlformats.org/officeDocument/2006/relationships/image" Target="../media/image163.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6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169.png"/><Relationship Id="rId3" Type="http://schemas.microsoft.com/office/2007/relationships/media" Target="../media/media4.mp4"/><Relationship Id="rId7" Type="http://schemas.openxmlformats.org/officeDocument/2006/relationships/image" Target="../media/image16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31.xml"/><Relationship Id="rId5" Type="http://schemas.openxmlformats.org/officeDocument/2006/relationships/slideLayout" Target="../slideLayouts/slideLayout6.xml"/><Relationship Id="rId4" Type="http://schemas.openxmlformats.org/officeDocument/2006/relationships/video" Target="../media/media4.mp4"/></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wmf"/><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4.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177.wmf"/><Relationship Id="rId5" Type="http://schemas.openxmlformats.org/officeDocument/2006/relationships/oleObject" Target="../embeddings/oleObject7.bin"/><Relationship Id="rId4" Type="http://schemas.openxmlformats.org/officeDocument/2006/relationships/image" Target="../media/image17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2.wmf"/><Relationship Id="rId4" Type="http://schemas.openxmlformats.org/officeDocument/2006/relationships/oleObject" Target="../embeddings/oleObject8.bin"/></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184.w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6.xml"/><Relationship Id="rId4" Type="http://schemas.openxmlformats.org/officeDocument/2006/relationships/image" Target="../media/image190.png"/></Relationships>
</file>

<file path=ppt/slides/_rels/slide13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png"/><Relationship Id="rId1" Type="http://schemas.openxmlformats.org/officeDocument/2006/relationships/slideLayout" Target="../slideLayouts/slideLayout4.xml"/><Relationship Id="rId4" Type="http://schemas.openxmlformats.org/officeDocument/2006/relationships/image" Target="../media/image198.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0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chart" Target="../charts/char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microsoft.com/office/2007/relationships/media" Target="../media/media8.mp4"/><Relationship Id="rId7" Type="http://schemas.openxmlformats.org/officeDocument/2006/relationships/image" Target="../media/image20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02.jpeg"/><Relationship Id="rId5" Type="http://schemas.openxmlformats.org/officeDocument/2006/relationships/slideLayout" Target="../slideLayouts/slideLayout2.xml"/><Relationship Id="rId4" Type="http://schemas.openxmlformats.org/officeDocument/2006/relationships/video" Target="../media/media8.mp4"/></Relationships>
</file>

<file path=ppt/slides/_rels/slide13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6.xml"/><Relationship Id="rId5" Type="http://schemas.openxmlformats.org/officeDocument/2006/relationships/image" Target="../media/image207.jpeg"/><Relationship Id="rId4" Type="http://schemas.openxmlformats.org/officeDocument/2006/relationships/image" Target="../media/image206.jpeg"/></Relationships>
</file>

<file path=ppt/slides/_rels/slide13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wmf"/><Relationship Id="rId1" Type="http://schemas.openxmlformats.org/officeDocument/2006/relationships/slideLayout" Target="../slideLayouts/slideLayout6.xml"/><Relationship Id="rId5" Type="http://schemas.openxmlformats.org/officeDocument/2006/relationships/image" Target="../media/image211.wmf"/><Relationship Id="rId4" Type="http://schemas.openxmlformats.org/officeDocument/2006/relationships/image" Target="../media/image210.wmf"/></Relationships>
</file>

<file path=ppt/slides/_rels/slide141.xml.rels><?xml version="1.0" encoding="UTF-8" standalone="yes"?>
<Relationships xmlns="http://schemas.openxmlformats.org/package/2006/relationships"><Relationship Id="rId3" Type="http://schemas.microsoft.com/office/2007/relationships/media" Target="../media/media10.mp4"/><Relationship Id="rId7" Type="http://schemas.openxmlformats.org/officeDocument/2006/relationships/image" Target="../media/image213.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12.png"/><Relationship Id="rId5" Type="http://schemas.openxmlformats.org/officeDocument/2006/relationships/slideLayout" Target="../slideLayouts/slideLayout4.xml"/><Relationship Id="rId4" Type="http://schemas.openxmlformats.org/officeDocument/2006/relationships/video" Target="../media/media10.mp4"/></Relationships>
</file>

<file path=ppt/slides/_rels/slide14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7.png"/><Relationship Id="rId7" Type="http://schemas.openxmlformats.org/officeDocument/2006/relationships/image" Target="../media/image216.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215.wmf"/><Relationship Id="rId10" Type="http://schemas.openxmlformats.org/officeDocument/2006/relationships/image" Target="../media/image220.png"/><Relationship Id="rId4" Type="http://schemas.openxmlformats.org/officeDocument/2006/relationships/oleObject" Target="../embeddings/oleObject10.bin"/><Relationship Id="rId9" Type="http://schemas.openxmlformats.org/officeDocument/2006/relationships/image" Target="../media/image219.png"/></Relationships>
</file>

<file path=ppt/slides/_rels/slide14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xml"/><Relationship Id="rId5" Type="http://schemas.openxmlformats.org/officeDocument/2006/relationships/image" Target="../media/image224.jpeg"/><Relationship Id="rId4" Type="http://schemas.openxmlformats.org/officeDocument/2006/relationships/image" Target="../media/image223.jpeg"/></Relationships>
</file>

<file path=ppt/slides/_rels/slide145.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image" Target="../media/image227.wmf"/><Relationship Id="rId1" Type="http://schemas.openxmlformats.org/officeDocument/2006/relationships/slideLayout" Target="../slideLayouts/slideLayout6.xml"/><Relationship Id="rId4" Type="http://schemas.openxmlformats.org/officeDocument/2006/relationships/image" Target="../media/image229.wmf"/></Relationships>
</file>

<file path=ppt/slides/_rels/slide14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image" Target="../media/image2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7.xml"/><Relationship Id="rId4" Type="http://schemas.openxmlformats.org/officeDocument/2006/relationships/image" Target="../media/image23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41.wm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244.wmf"/><Relationship Id="rId2" Type="http://schemas.openxmlformats.org/officeDocument/2006/relationships/image" Target="../media/image239.wmf"/><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47.w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tags" Target="../tags/tag50.xml"/><Relationship Id="rId7" Type="http://schemas.openxmlformats.org/officeDocument/2006/relationships/image" Target="../media/image249.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48.jpeg"/><Relationship Id="rId5" Type="http://schemas.openxmlformats.org/officeDocument/2006/relationships/notesSlide" Target="../notesSlides/notesSlide34.xml"/><Relationship Id="rId4" Type="http://schemas.openxmlformats.org/officeDocument/2006/relationships/slideLayout" Target="../slideLayouts/slideLayout7.xml"/><Relationship Id="rId9" Type="http://schemas.openxmlformats.org/officeDocument/2006/relationships/image" Target="../media/image251.png"/></Relationships>
</file>

<file path=ppt/slides/_rels/slide166.xml.rels><?xml version="1.0" encoding="UTF-8" standalone="yes"?>
<Relationships xmlns="http://schemas.openxmlformats.org/package/2006/relationships"><Relationship Id="rId2" Type="http://schemas.openxmlformats.org/officeDocument/2006/relationships/image" Target="../media/image252.wmf"/><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53.wmf"/><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hepherd.caltech.edu/ED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19.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wmf"/><Relationship Id="rId4" Type="http://schemas.openxmlformats.org/officeDocument/2006/relationships/image" Target="../media/image18.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3.xml"/><Relationship Id="rId7" Type="http://schemas.openxmlformats.org/officeDocument/2006/relationships/slide" Target="slide6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slide" Target="slide43.xml"/><Relationship Id="rId10" Type="http://schemas.openxmlformats.org/officeDocument/2006/relationships/slide" Target="slide170.xml"/><Relationship Id="rId4" Type="http://schemas.openxmlformats.org/officeDocument/2006/relationships/slide" Target="slide20.xml"/><Relationship Id="rId9" Type="http://schemas.openxmlformats.org/officeDocument/2006/relationships/slide" Target="slide9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6.xm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0.wmf"/><Relationship Id="rId4" Type="http://schemas.openxmlformats.org/officeDocument/2006/relationships/image" Target="../media/image29.wmf"/></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xml"/><Relationship Id="rId7" Type="http://schemas.openxmlformats.org/officeDocument/2006/relationships/image" Target="../media/image3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3.xml"/><Relationship Id="rId11" Type="http://schemas.openxmlformats.org/officeDocument/2006/relationships/image" Target="../media/image39.png"/><Relationship Id="rId5" Type="http://schemas.openxmlformats.org/officeDocument/2006/relationships/slideLayout" Target="../slideLayouts/slideLayout12.xml"/><Relationship Id="rId10" Type="http://schemas.openxmlformats.org/officeDocument/2006/relationships/image" Target="../media/image38.png"/><Relationship Id="rId4" Type="http://schemas.openxmlformats.org/officeDocument/2006/relationships/tags" Target="../tags/tag6.xml"/><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wmf"/></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2.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9.xml"/><Relationship Id="rId7" Type="http://schemas.openxmlformats.org/officeDocument/2006/relationships/image" Target="../media/image5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3.jpeg"/><Relationship Id="rId5" Type="http://schemas.openxmlformats.org/officeDocument/2006/relationships/notesSlide" Target="../notesSlides/notesSlide22.xml"/><Relationship Id="rId4" Type="http://schemas.openxmlformats.org/officeDocument/2006/relationships/slideLayout" Target="../slideLayouts/slideLayout14.xml"/><Relationship Id="rId9"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4.xml"/><Relationship Id="rId1" Type="http://schemas.openxmlformats.org/officeDocument/2006/relationships/tags" Target="../tags/tag11.xml"/><Relationship Id="rId5" Type="http://schemas.openxmlformats.org/officeDocument/2006/relationships/image" Target="../media/image60.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18.xml"/><Relationship Id="rId7" Type="http://schemas.openxmlformats.org/officeDocument/2006/relationships/image" Target="../media/image71.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1.wmf"/><Relationship Id="rId5" Type="http://schemas.openxmlformats.org/officeDocument/2006/relationships/slideLayout" Target="../slideLayouts/slideLayout17.xml"/><Relationship Id="rId10" Type="http://schemas.openxmlformats.org/officeDocument/2006/relationships/image" Target="../media/image74.png"/><Relationship Id="rId4" Type="http://schemas.openxmlformats.org/officeDocument/2006/relationships/tags" Target="../tags/tag19.xml"/><Relationship Id="rId9" Type="http://schemas.openxmlformats.org/officeDocument/2006/relationships/image" Target="../media/image7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14.xml"/><Relationship Id="rId7" Type="http://schemas.openxmlformats.org/officeDocument/2006/relationships/image" Target="../media/image8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9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5" Type="http://schemas.openxmlformats.org/officeDocument/2006/relationships/image" Target="../media/image112.jpeg"/><Relationship Id="rId4" Type="http://schemas.openxmlformats.org/officeDocument/2006/relationships/image" Target="../media/image111.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74.png"/><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73.pn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13.xml"/><Relationship Id="rId1" Type="http://schemas.openxmlformats.org/officeDocument/2006/relationships/tags" Target="../tags/tag42.xml"/><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wmf"/></Relationships>
</file>

<file path=ppt/slides/_rels/slide80.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png"/></Relationships>
</file>

<file path=ppt/slides/_rels/slide8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6.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wmf"/></Relationships>
</file>

<file path=ppt/slides/_rels/slide93.x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png"/><Relationship Id="rId1" Type="http://schemas.openxmlformats.org/officeDocument/2006/relationships/slideLayout" Target="../slideLayouts/slideLayout15.xml"/><Relationship Id="rId4" Type="http://schemas.openxmlformats.org/officeDocument/2006/relationships/image" Target="../media/image141.wmf"/></Relationships>
</file>

<file path=ppt/slides/_rels/slide96.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46.wmf"/><Relationship Id="rId5" Type="http://schemas.openxmlformats.org/officeDocument/2006/relationships/oleObject" Target="../embeddings/oleObject5.bin"/><Relationship Id="rId4" Type="http://schemas.openxmlformats.org/officeDocument/2006/relationships/image" Target="../media/image14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36C3047B-B018-42B5-8438-8A048F1A9C55}" type="slidenum">
              <a:rPr lang="en-US"/>
              <a:pPr/>
              <a:t>1</a:t>
            </a:fld>
            <a:endParaRPr lang="en-US"/>
          </a:p>
        </p:txBody>
      </p:sp>
      <p:sp>
        <p:nvSpPr>
          <p:cNvPr id="10242" name="Rectangle 2"/>
          <p:cNvSpPr>
            <a:spLocks noGrp="1" noChangeArrowheads="1"/>
          </p:cNvSpPr>
          <p:nvPr>
            <p:ph type="ctrTitle"/>
          </p:nvPr>
        </p:nvSpPr>
        <p:spPr>
          <a:xfrm>
            <a:off x="577850" y="457200"/>
            <a:ext cx="8667750" cy="1066800"/>
          </a:xfrm>
        </p:spPr>
        <p:txBody>
          <a:bodyPr/>
          <a:lstStyle/>
          <a:p>
            <a:r>
              <a:rPr lang="en-US" dirty="0"/>
              <a:t>Explosion Effects</a:t>
            </a:r>
          </a:p>
        </p:txBody>
      </p:sp>
      <p:sp>
        <p:nvSpPr>
          <p:cNvPr id="10243" name="Rectangle 3"/>
          <p:cNvSpPr>
            <a:spLocks noGrp="1" noChangeArrowheads="1"/>
          </p:cNvSpPr>
          <p:nvPr>
            <p:ph type="subTitle" idx="1"/>
          </p:nvPr>
        </p:nvSpPr>
        <p:spPr>
          <a:xfrm>
            <a:off x="908050" y="1828800"/>
            <a:ext cx="8255000" cy="3810000"/>
          </a:xfrm>
        </p:spPr>
        <p:txBody>
          <a:bodyPr/>
          <a:lstStyle/>
          <a:p>
            <a:pPr>
              <a:lnSpc>
                <a:spcPct val="80000"/>
              </a:lnSpc>
            </a:pPr>
            <a:r>
              <a:rPr lang="en-US" sz="2000" dirty="0"/>
              <a:t>Joseph E Shepherd</a:t>
            </a:r>
          </a:p>
          <a:p>
            <a:pPr>
              <a:lnSpc>
                <a:spcPct val="80000"/>
              </a:lnSpc>
            </a:pPr>
            <a:r>
              <a:rPr lang="en-GB" sz="2000" dirty="0"/>
              <a:t>California Institute of Technology</a:t>
            </a:r>
          </a:p>
          <a:p>
            <a:pPr>
              <a:lnSpc>
                <a:spcPct val="80000"/>
              </a:lnSpc>
            </a:pPr>
            <a:r>
              <a:rPr lang="en-GB" sz="2000" dirty="0"/>
              <a:t>Pasadena, CA USA 91125</a:t>
            </a:r>
          </a:p>
          <a:p>
            <a:pPr>
              <a:lnSpc>
                <a:spcPct val="80000"/>
              </a:lnSpc>
            </a:pPr>
            <a:r>
              <a:rPr lang="en-GB" sz="2000" dirty="0">
                <a:hlinkClick r:id="rId4"/>
              </a:rPr>
              <a:t>Joseph.E.Shepherd@caltech.edu</a:t>
            </a:r>
            <a:endParaRPr lang="en-GB" sz="2000" dirty="0"/>
          </a:p>
          <a:p>
            <a:pPr>
              <a:lnSpc>
                <a:spcPct val="80000"/>
              </a:lnSpc>
            </a:pPr>
            <a:endParaRPr lang="en-GB" sz="2000" dirty="0"/>
          </a:p>
          <a:p>
            <a:pPr>
              <a:lnSpc>
                <a:spcPct val="80000"/>
              </a:lnSpc>
            </a:pPr>
            <a:r>
              <a:rPr lang="en-GB" sz="2000" dirty="0"/>
              <a:t>Presented at </a:t>
            </a:r>
          </a:p>
          <a:p>
            <a:pPr>
              <a:lnSpc>
                <a:spcPct val="80000"/>
              </a:lnSpc>
            </a:pPr>
            <a:endParaRPr lang="en-GB" sz="2000" dirty="0"/>
          </a:p>
          <a:p>
            <a:pPr>
              <a:lnSpc>
                <a:spcPct val="80000"/>
              </a:lnSpc>
            </a:pPr>
            <a:r>
              <a:rPr lang="en-US" sz="2000" dirty="0"/>
              <a:t>The </a:t>
            </a:r>
            <a:r>
              <a:rPr lang="en-US" sz="2000" dirty="0" smtClean="0"/>
              <a:t>Fourth </a:t>
            </a:r>
            <a:r>
              <a:rPr lang="en-US" sz="2000" dirty="0"/>
              <a:t>European Summer School on Hydrogen Safety</a:t>
            </a:r>
          </a:p>
          <a:p>
            <a:r>
              <a:rPr lang="en-GB" sz="2000" dirty="0" err="1" smtClean="0"/>
              <a:t>Coralia</a:t>
            </a:r>
            <a:r>
              <a:rPr lang="en-GB" sz="2000" dirty="0" smtClean="0"/>
              <a:t> Marina Viva, Corsica, France</a:t>
            </a:r>
            <a:endParaRPr lang="en-US" sz="2000" dirty="0" smtClean="0"/>
          </a:p>
          <a:p>
            <a:pPr>
              <a:lnSpc>
                <a:spcPct val="80000"/>
              </a:lnSpc>
            </a:pPr>
            <a:endParaRPr lang="en-US" sz="2000" dirty="0"/>
          </a:p>
          <a:p>
            <a:pPr>
              <a:lnSpc>
                <a:spcPct val="80000"/>
              </a:lnSpc>
            </a:pPr>
            <a:endParaRPr lang="en-US" sz="2000" dirty="0"/>
          </a:p>
          <a:p>
            <a:pPr>
              <a:lnSpc>
                <a:spcPct val="80000"/>
              </a:lnSpc>
            </a:pPr>
            <a:r>
              <a:rPr lang="en-GB" sz="2000" dirty="0" smtClean="0"/>
              <a:t>7</a:t>
            </a:r>
            <a:r>
              <a:rPr lang="en-GB" sz="2000" baseline="30000" dirty="0" smtClean="0"/>
              <a:t>th</a:t>
            </a:r>
            <a:r>
              <a:rPr lang="en-GB" sz="2000" dirty="0" smtClean="0"/>
              <a:t> – 16</a:t>
            </a:r>
            <a:r>
              <a:rPr lang="en-GB" sz="2000" baseline="30000" dirty="0" smtClean="0"/>
              <a:t>th</a:t>
            </a:r>
            <a:r>
              <a:rPr lang="en-GB" sz="2000" dirty="0" smtClean="0"/>
              <a:t> September 2009,</a:t>
            </a:r>
            <a:endParaRPr lang="en-US" sz="2000" dirty="0"/>
          </a:p>
        </p:txBody>
      </p:sp>
      <p:sp>
        <p:nvSpPr>
          <p:cNvPr id="10244" name="Text Box 4"/>
          <p:cNvSpPr txBox="1">
            <a:spLocks noChangeArrowheads="1"/>
          </p:cNvSpPr>
          <p:nvPr>
            <p:custDataLst>
              <p:tags r:id="rId1"/>
            </p:custDataLst>
          </p:nvPr>
        </p:nvSpPr>
        <p:spPr bwMode="auto">
          <a:xfrm>
            <a:off x="0" y="7112000"/>
            <a:ext cx="9906000" cy="641350"/>
          </a:xfrm>
          <a:prstGeom prst="rect">
            <a:avLst/>
          </a:prstGeom>
          <a:noFill/>
          <a:ln w="9525">
            <a:noFill/>
            <a:miter lim="800000"/>
            <a:headEnd/>
            <a:tailEnd/>
          </a:ln>
          <a:effectLst/>
        </p:spPr>
        <p:txBody>
          <a:bodyPr>
            <a:spAutoFit/>
          </a:bodyPr>
          <a:lstStyle/>
          <a:p>
            <a:r>
              <a:rPr lang="en-US" b="0"/>
              <a:t>TexPoint fonts used in EMF. </a:t>
            </a:r>
          </a:p>
          <a:p>
            <a:r>
              <a:rPr lang="en-US" b="0"/>
              <a:t>Read the TexPoint manual before you delete this box.: </a:t>
            </a:r>
            <a:r>
              <a:rPr lang="en-US" b="0">
                <a:latin typeface="cmr10" pitchFamily="34" charset="0"/>
              </a:rPr>
              <a:t>A</a:t>
            </a:r>
            <a:r>
              <a:rPr lang="en-US" b="0">
                <a:latin typeface="cmsy10" pitchFamily="34" charset="0"/>
              </a:rPr>
              <a:t>A</a:t>
            </a:r>
            <a:r>
              <a:rPr lang="en-US" b="0">
                <a:latin typeface="cmmi10" pitchFamily="34" charset="0"/>
              </a:rPr>
              <a:t>A</a:t>
            </a:r>
            <a:r>
              <a:rPr lang="en-US" b="0">
                <a:latin typeface="cmmi7" pitchFamily="34" charset="0"/>
              </a:rPr>
              <a:t>A</a:t>
            </a:r>
            <a:r>
              <a:rPr lang="en-US" b="0">
                <a:latin typeface="cmr7" pitchFamily="34" charset="0"/>
              </a:rPr>
              <a:t>A</a:t>
            </a:r>
            <a:r>
              <a:rPr lang="en-US" b="0">
                <a:latin typeface="cmsy7" pitchFamily="34" charset="0"/>
              </a:rPr>
              <a:t>A</a:t>
            </a:r>
            <a:r>
              <a:rPr lang="en-US" b="0">
                <a:latin typeface="cmex10" pitchFamily="34" charset="0"/>
              </a:rPr>
              <a:t>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smtClean="0"/>
              <a:t>7 Sept 2009</a:t>
            </a:r>
            <a:endParaRPr lang="en-US"/>
          </a:p>
        </p:txBody>
      </p:sp>
      <p:sp>
        <p:nvSpPr>
          <p:cNvPr id="5" name="Footer Placeholder 3"/>
          <p:cNvSpPr>
            <a:spLocks noGrp="1"/>
          </p:cNvSpPr>
          <p:nvPr>
            <p:ph type="ftr" sz="quarter" idx="11"/>
          </p:nvPr>
        </p:nvSpPr>
        <p:spPr/>
        <p:txBody>
          <a:bodyPr/>
          <a:lstStyle/>
          <a:p>
            <a:r>
              <a:rPr lang="en-US"/>
              <a:t>Shepherd - Explosion Effects </a:t>
            </a:r>
          </a:p>
        </p:txBody>
      </p:sp>
      <p:sp>
        <p:nvSpPr>
          <p:cNvPr id="6" name="Slide Number Placeholder 4"/>
          <p:cNvSpPr>
            <a:spLocks noGrp="1"/>
          </p:cNvSpPr>
          <p:nvPr>
            <p:ph type="sldNum" sz="quarter" idx="12"/>
          </p:nvPr>
        </p:nvSpPr>
        <p:spPr/>
        <p:txBody>
          <a:bodyPr/>
          <a:lstStyle/>
          <a:p>
            <a:fld id="{BDBEBC9E-F6F8-45D9-B278-12A69F2E8D79}" type="slidenum">
              <a:rPr lang="en-US"/>
              <a:pPr/>
              <a:t>10</a:t>
            </a:fld>
            <a:endParaRPr lang="en-US"/>
          </a:p>
        </p:txBody>
      </p:sp>
      <p:sp>
        <p:nvSpPr>
          <p:cNvPr id="503810" name="Rectangle 2"/>
          <p:cNvSpPr>
            <a:spLocks noGrp="1" noChangeArrowheads="1"/>
          </p:cNvSpPr>
          <p:nvPr>
            <p:ph type="title"/>
          </p:nvPr>
        </p:nvSpPr>
        <p:spPr/>
        <p:txBody>
          <a:bodyPr/>
          <a:lstStyle/>
          <a:p>
            <a:r>
              <a:rPr lang="en-US"/>
              <a:t>Effects of High Explosive Detonation</a:t>
            </a:r>
          </a:p>
        </p:txBody>
      </p:sp>
      <p:pic>
        <p:nvPicPr>
          <p:cNvPr id="503811" name="Picture 3" descr="NearFieldEffects"/>
          <p:cNvPicPr>
            <a:picLocks noChangeAspect="1" noChangeArrowheads="1"/>
          </p:cNvPicPr>
          <p:nvPr/>
        </p:nvPicPr>
        <p:blipFill>
          <a:blip r:embed="rId2" cstate="print"/>
          <a:srcRect/>
          <a:stretch>
            <a:fillRect/>
          </a:stretch>
        </p:blipFill>
        <p:spPr bwMode="auto">
          <a:xfrm>
            <a:off x="1155700" y="1219200"/>
            <a:ext cx="7285038" cy="4217988"/>
          </a:xfrm>
          <a:prstGeom prst="rect">
            <a:avLst/>
          </a:prstGeom>
          <a:noFill/>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4"/>
          <p:cNvSpPr>
            <a:spLocks noGrp="1"/>
          </p:cNvSpPr>
          <p:nvPr>
            <p:ph type="dt" sz="half" idx="10"/>
          </p:nvPr>
        </p:nvSpPr>
        <p:spPr/>
        <p:txBody>
          <a:bodyPr/>
          <a:lstStyle/>
          <a:p>
            <a:r>
              <a:rPr lang="en-US" dirty="0" smtClean="0"/>
              <a:t>7 Sept 2009</a:t>
            </a:r>
            <a:endParaRPr lang="en-US" dirty="0"/>
          </a:p>
        </p:txBody>
      </p:sp>
      <p:sp>
        <p:nvSpPr>
          <p:cNvPr id="19" name="Footer Placeholder 5"/>
          <p:cNvSpPr>
            <a:spLocks noGrp="1"/>
          </p:cNvSpPr>
          <p:nvPr>
            <p:ph type="ftr" sz="quarter" idx="11"/>
          </p:nvPr>
        </p:nvSpPr>
        <p:spPr/>
        <p:txBody>
          <a:bodyPr/>
          <a:lstStyle/>
          <a:p>
            <a:r>
              <a:rPr lang="en-US" dirty="0"/>
              <a:t>Shepherd - Explosion Effects </a:t>
            </a:r>
          </a:p>
        </p:txBody>
      </p:sp>
      <p:sp>
        <p:nvSpPr>
          <p:cNvPr id="20" name="Slide Number Placeholder 6"/>
          <p:cNvSpPr>
            <a:spLocks noGrp="1"/>
          </p:cNvSpPr>
          <p:nvPr>
            <p:ph type="sldNum" sz="quarter" idx="12"/>
          </p:nvPr>
        </p:nvSpPr>
        <p:spPr/>
        <p:txBody>
          <a:bodyPr/>
          <a:lstStyle/>
          <a:p>
            <a:fld id="{7BAD94DC-0D1D-46D8-A31F-798FBECC953C}" type="slidenum">
              <a:rPr lang="en-US"/>
              <a:pPr/>
              <a:t>100</a:t>
            </a:fld>
            <a:endParaRPr lang="en-US" dirty="0"/>
          </a:p>
        </p:txBody>
      </p:sp>
      <p:sp>
        <p:nvSpPr>
          <p:cNvPr id="532482" name="Rectangle 2"/>
          <p:cNvSpPr>
            <a:spLocks noChangeArrowheads="1"/>
          </p:cNvSpPr>
          <p:nvPr/>
        </p:nvSpPr>
        <p:spPr bwMode="auto">
          <a:xfrm>
            <a:off x="3714750" y="2895600"/>
            <a:ext cx="2806700" cy="762000"/>
          </a:xfrm>
          <a:prstGeom prst="rect">
            <a:avLst/>
          </a:prstGeom>
          <a:solidFill>
            <a:schemeClr val="hlink"/>
          </a:solidFill>
          <a:ln w="9525">
            <a:solidFill>
              <a:schemeClr val="tx1"/>
            </a:solidFill>
            <a:miter lim="800000"/>
            <a:headEnd/>
            <a:tailEnd/>
          </a:ln>
          <a:effectLst/>
        </p:spPr>
        <p:txBody>
          <a:bodyPr wrap="none" anchor="ctr"/>
          <a:lstStyle/>
          <a:p>
            <a:endParaRPr lang="en-US"/>
          </a:p>
        </p:txBody>
      </p:sp>
      <p:sp>
        <p:nvSpPr>
          <p:cNvPr id="532483" name="Rectangle 3"/>
          <p:cNvSpPr>
            <a:spLocks noGrp="1" noChangeArrowheads="1"/>
          </p:cNvSpPr>
          <p:nvPr>
            <p:ph type="title"/>
          </p:nvPr>
        </p:nvSpPr>
        <p:spPr>
          <a:xfrm>
            <a:off x="742950" y="152400"/>
            <a:ext cx="8420100" cy="838200"/>
          </a:xfrm>
        </p:spPr>
        <p:txBody>
          <a:bodyPr/>
          <a:lstStyle/>
          <a:p>
            <a:r>
              <a:rPr lang="en-US" sz="2800"/>
              <a:t>Creation of flow by Explosions II</a:t>
            </a:r>
          </a:p>
        </p:txBody>
      </p:sp>
      <p:sp>
        <p:nvSpPr>
          <p:cNvPr id="532484" name="Rectangle 4"/>
          <p:cNvSpPr>
            <a:spLocks noGrp="1" noChangeArrowheads="1"/>
          </p:cNvSpPr>
          <p:nvPr>
            <p:ph type="body" sz="half" idx="1"/>
          </p:nvPr>
        </p:nvSpPr>
        <p:spPr>
          <a:xfrm>
            <a:off x="742950" y="990600"/>
            <a:ext cx="8667750" cy="4114800"/>
          </a:xfrm>
        </p:spPr>
        <p:txBody>
          <a:bodyPr/>
          <a:lstStyle/>
          <a:p>
            <a:r>
              <a:rPr lang="en-US" sz="2400" dirty="0"/>
              <a:t>Detonations and shock waves create flow due to acceleration by pressure gradients in waves</a:t>
            </a:r>
          </a:p>
          <a:p>
            <a:r>
              <a:rPr lang="en-US" sz="2400" dirty="0"/>
              <a:t>Consider ignition of detonation at the closed-end of a tube</a:t>
            </a:r>
          </a:p>
          <a:p>
            <a:endParaRPr lang="en-US" sz="2400" dirty="0"/>
          </a:p>
        </p:txBody>
      </p:sp>
      <p:sp>
        <p:nvSpPr>
          <p:cNvPr id="532485" name="Rectangle 5"/>
          <p:cNvSpPr>
            <a:spLocks noChangeArrowheads="1"/>
          </p:cNvSpPr>
          <p:nvPr/>
        </p:nvSpPr>
        <p:spPr bwMode="auto">
          <a:xfrm>
            <a:off x="990600" y="2895600"/>
            <a:ext cx="7924800" cy="762000"/>
          </a:xfrm>
          <a:prstGeom prst="rect">
            <a:avLst/>
          </a:prstGeom>
          <a:noFill/>
          <a:ln w="25400">
            <a:solidFill>
              <a:schemeClr val="tx1"/>
            </a:solidFill>
            <a:miter lim="800000"/>
            <a:headEnd/>
            <a:tailEnd/>
          </a:ln>
          <a:effectLst/>
        </p:spPr>
        <p:txBody>
          <a:bodyPr wrap="none" anchor="ctr"/>
          <a:lstStyle/>
          <a:p>
            <a:endParaRPr lang="en-US"/>
          </a:p>
        </p:txBody>
      </p:sp>
      <p:sp>
        <p:nvSpPr>
          <p:cNvPr id="532486" name="Rectangle 6"/>
          <p:cNvSpPr>
            <a:spLocks noChangeArrowheads="1"/>
          </p:cNvSpPr>
          <p:nvPr/>
        </p:nvSpPr>
        <p:spPr bwMode="auto">
          <a:xfrm>
            <a:off x="990600" y="2895600"/>
            <a:ext cx="2724150" cy="762000"/>
          </a:xfrm>
          <a:prstGeom prst="rect">
            <a:avLst/>
          </a:prstGeom>
          <a:solidFill>
            <a:srgbClr val="C0C0C0"/>
          </a:solidFill>
          <a:ln w="9525">
            <a:solidFill>
              <a:schemeClr val="tx1"/>
            </a:solidFill>
            <a:miter lim="800000"/>
            <a:headEnd/>
            <a:tailEnd/>
          </a:ln>
          <a:effectLst/>
        </p:spPr>
        <p:txBody>
          <a:bodyPr wrap="none" anchor="ctr"/>
          <a:lstStyle/>
          <a:p>
            <a:pPr algn="ctr" eaLnBrk="0" hangingPunct="0"/>
            <a:r>
              <a:rPr lang="en-US" b="0">
                <a:latin typeface="Comic Sans MS" pitchFamily="66" charset="0"/>
              </a:rPr>
              <a:t>Burned (</a:t>
            </a:r>
            <a:r>
              <a:rPr lang="en-US" b="0" i="1">
                <a:latin typeface="Comic Sans MS" pitchFamily="66" charset="0"/>
              </a:rPr>
              <a:t>u </a:t>
            </a:r>
            <a:r>
              <a:rPr lang="en-US" b="0">
                <a:latin typeface="Comic Sans MS" pitchFamily="66" charset="0"/>
              </a:rPr>
              <a:t>=0)</a:t>
            </a:r>
          </a:p>
        </p:txBody>
      </p:sp>
      <p:sp>
        <p:nvSpPr>
          <p:cNvPr id="532487" name="Text Box 7"/>
          <p:cNvSpPr txBox="1">
            <a:spLocks noChangeArrowheads="1"/>
          </p:cNvSpPr>
          <p:nvPr/>
        </p:nvSpPr>
        <p:spPr bwMode="auto">
          <a:xfrm>
            <a:off x="4457700" y="3200400"/>
            <a:ext cx="1419225" cy="366713"/>
          </a:xfrm>
          <a:prstGeom prst="rect">
            <a:avLst/>
          </a:prstGeom>
          <a:noFill/>
          <a:ln w="9525">
            <a:noFill/>
            <a:miter lim="800000"/>
            <a:headEnd/>
            <a:tailEnd/>
          </a:ln>
          <a:effectLst/>
        </p:spPr>
        <p:txBody>
          <a:bodyPr wrap="none">
            <a:spAutoFit/>
          </a:bodyPr>
          <a:lstStyle/>
          <a:p>
            <a:pPr eaLnBrk="0" hangingPunct="0"/>
            <a:r>
              <a:rPr lang="en-US" b="0">
                <a:latin typeface="Comic Sans MS" pitchFamily="66" charset="0"/>
              </a:rPr>
              <a:t>Burned </a:t>
            </a:r>
            <a:r>
              <a:rPr lang="en-US" b="0" i="1">
                <a:latin typeface="Comic Sans MS" pitchFamily="66" charset="0"/>
              </a:rPr>
              <a:t>u</a:t>
            </a:r>
            <a:r>
              <a:rPr lang="en-US" b="0">
                <a:latin typeface="Comic Sans MS" pitchFamily="66" charset="0"/>
              </a:rPr>
              <a:t> &gt;0</a:t>
            </a:r>
          </a:p>
        </p:txBody>
      </p:sp>
      <p:sp>
        <p:nvSpPr>
          <p:cNvPr id="532488" name="Freeform 8"/>
          <p:cNvSpPr>
            <a:spLocks/>
          </p:cNvSpPr>
          <p:nvPr/>
        </p:nvSpPr>
        <p:spPr bwMode="auto">
          <a:xfrm>
            <a:off x="6438900" y="2895600"/>
            <a:ext cx="179388" cy="762000"/>
          </a:xfrm>
          <a:custGeom>
            <a:avLst/>
            <a:gdLst/>
            <a:ahLst/>
            <a:cxnLst>
              <a:cxn ang="0">
                <a:pos x="8" y="0"/>
              </a:cxn>
              <a:cxn ang="0">
                <a:pos x="104" y="96"/>
              </a:cxn>
              <a:cxn ang="0">
                <a:pos x="8" y="144"/>
              </a:cxn>
              <a:cxn ang="0">
                <a:pos x="56" y="192"/>
              </a:cxn>
              <a:cxn ang="0">
                <a:pos x="8" y="288"/>
              </a:cxn>
              <a:cxn ang="0">
                <a:pos x="104" y="288"/>
              </a:cxn>
              <a:cxn ang="0">
                <a:pos x="8" y="384"/>
              </a:cxn>
            </a:cxnLst>
            <a:rect l="0" t="0" r="r" b="b"/>
            <a:pathLst>
              <a:path w="104" h="384">
                <a:moveTo>
                  <a:pt x="8" y="0"/>
                </a:moveTo>
                <a:cubicBezTo>
                  <a:pt x="56" y="36"/>
                  <a:pt x="104" y="72"/>
                  <a:pt x="104" y="96"/>
                </a:cubicBezTo>
                <a:cubicBezTo>
                  <a:pt x="104" y="120"/>
                  <a:pt x="16" y="128"/>
                  <a:pt x="8" y="144"/>
                </a:cubicBezTo>
                <a:cubicBezTo>
                  <a:pt x="0" y="160"/>
                  <a:pt x="56" y="168"/>
                  <a:pt x="56" y="192"/>
                </a:cubicBezTo>
                <a:cubicBezTo>
                  <a:pt x="56" y="216"/>
                  <a:pt x="0" y="272"/>
                  <a:pt x="8" y="288"/>
                </a:cubicBezTo>
                <a:cubicBezTo>
                  <a:pt x="16" y="304"/>
                  <a:pt x="104" y="272"/>
                  <a:pt x="104" y="288"/>
                </a:cubicBezTo>
                <a:cubicBezTo>
                  <a:pt x="104" y="304"/>
                  <a:pt x="24" y="368"/>
                  <a:pt x="8" y="384"/>
                </a:cubicBezTo>
              </a:path>
            </a:pathLst>
          </a:custGeom>
          <a:noFill/>
          <a:ln w="63500">
            <a:solidFill>
              <a:srgbClr val="FF0000"/>
            </a:solidFill>
            <a:round/>
            <a:headEnd/>
            <a:tailEnd/>
          </a:ln>
          <a:effectLst/>
        </p:spPr>
        <p:txBody>
          <a:bodyPr/>
          <a:lstStyle/>
          <a:p>
            <a:endParaRPr lang="en-US"/>
          </a:p>
        </p:txBody>
      </p:sp>
      <p:sp>
        <p:nvSpPr>
          <p:cNvPr id="532489" name="Text Box 9"/>
          <p:cNvSpPr txBox="1">
            <a:spLocks noChangeArrowheads="1"/>
          </p:cNvSpPr>
          <p:nvPr/>
        </p:nvSpPr>
        <p:spPr bwMode="auto">
          <a:xfrm>
            <a:off x="6851650" y="3124200"/>
            <a:ext cx="1793875" cy="366713"/>
          </a:xfrm>
          <a:prstGeom prst="rect">
            <a:avLst/>
          </a:prstGeom>
          <a:noFill/>
          <a:ln w="9525">
            <a:noFill/>
            <a:miter lim="800000"/>
            <a:headEnd/>
            <a:tailEnd/>
          </a:ln>
          <a:effectLst/>
        </p:spPr>
        <p:txBody>
          <a:bodyPr wrap="none">
            <a:spAutoFit/>
          </a:bodyPr>
          <a:lstStyle/>
          <a:p>
            <a:r>
              <a:rPr lang="en-US" b="0">
                <a:latin typeface="Comic Sans MS" pitchFamily="66" charset="0"/>
              </a:rPr>
              <a:t>Unburned u = 0</a:t>
            </a:r>
          </a:p>
        </p:txBody>
      </p:sp>
      <p:sp>
        <p:nvSpPr>
          <p:cNvPr id="532490" name="Text Box 10"/>
          <p:cNvSpPr txBox="1">
            <a:spLocks noChangeArrowheads="1"/>
          </p:cNvSpPr>
          <p:nvPr/>
        </p:nvSpPr>
        <p:spPr bwMode="auto">
          <a:xfrm>
            <a:off x="5943600" y="3733800"/>
            <a:ext cx="1555750" cy="701675"/>
          </a:xfrm>
          <a:prstGeom prst="rect">
            <a:avLst/>
          </a:prstGeom>
          <a:noFill/>
          <a:ln w="9525">
            <a:noFill/>
            <a:miter lim="800000"/>
            <a:headEnd/>
            <a:tailEnd/>
          </a:ln>
          <a:effectLst/>
        </p:spPr>
        <p:txBody>
          <a:bodyPr wrap="none">
            <a:spAutoFit/>
          </a:bodyPr>
          <a:lstStyle/>
          <a:p>
            <a:pPr eaLnBrk="0" hangingPunct="0"/>
            <a:r>
              <a:rPr lang="en-US" sz="2000" b="0">
                <a:latin typeface="Comic Sans MS" pitchFamily="66" charset="0"/>
              </a:rPr>
              <a:t>Detonation </a:t>
            </a:r>
          </a:p>
          <a:p>
            <a:pPr eaLnBrk="0" hangingPunct="0"/>
            <a:r>
              <a:rPr lang="en-US" sz="2000" b="0">
                <a:latin typeface="Comic Sans MS" pitchFamily="66" charset="0"/>
              </a:rPr>
              <a:t>   wave</a:t>
            </a:r>
          </a:p>
        </p:txBody>
      </p:sp>
      <p:sp>
        <p:nvSpPr>
          <p:cNvPr id="532491" name="Text Box 11"/>
          <p:cNvSpPr txBox="1">
            <a:spLocks noChangeArrowheads="1"/>
          </p:cNvSpPr>
          <p:nvPr/>
        </p:nvSpPr>
        <p:spPr bwMode="auto">
          <a:xfrm>
            <a:off x="4292600" y="2895600"/>
            <a:ext cx="1847850" cy="366713"/>
          </a:xfrm>
          <a:prstGeom prst="rect">
            <a:avLst/>
          </a:prstGeom>
          <a:noFill/>
          <a:ln w="9525">
            <a:noFill/>
            <a:miter lim="800000"/>
            <a:headEnd/>
            <a:tailEnd/>
          </a:ln>
          <a:effectLst/>
        </p:spPr>
        <p:txBody>
          <a:bodyPr wrap="none">
            <a:spAutoFit/>
          </a:bodyPr>
          <a:lstStyle/>
          <a:p>
            <a:r>
              <a:rPr lang="en-US" b="0"/>
              <a:t>Expansion wave</a:t>
            </a:r>
          </a:p>
        </p:txBody>
      </p:sp>
      <p:sp>
        <p:nvSpPr>
          <p:cNvPr id="532492" name="Line 12"/>
          <p:cNvSpPr>
            <a:spLocks noChangeShapeType="1"/>
          </p:cNvSpPr>
          <p:nvPr/>
        </p:nvSpPr>
        <p:spPr bwMode="auto">
          <a:xfrm>
            <a:off x="990600" y="4343400"/>
            <a:ext cx="0" cy="1524000"/>
          </a:xfrm>
          <a:prstGeom prst="line">
            <a:avLst/>
          </a:prstGeom>
          <a:noFill/>
          <a:ln w="9525">
            <a:solidFill>
              <a:schemeClr val="tx1"/>
            </a:solidFill>
            <a:round/>
            <a:headEnd/>
            <a:tailEnd/>
          </a:ln>
          <a:effectLst/>
        </p:spPr>
        <p:txBody>
          <a:bodyPr/>
          <a:lstStyle/>
          <a:p>
            <a:endParaRPr lang="en-US"/>
          </a:p>
        </p:txBody>
      </p:sp>
      <p:sp>
        <p:nvSpPr>
          <p:cNvPr id="532493" name="Line 13"/>
          <p:cNvSpPr>
            <a:spLocks noChangeShapeType="1"/>
          </p:cNvSpPr>
          <p:nvPr/>
        </p:nvSpPr>
        <p:spPr bwMode="auto">
          <a:xfrm>
            <a:off x="990600" y="5867400"/>
            <a:ext cx="7924800" cy="0"/>
          </a:xfrm>
          <a:prstGeom prst="line">
            <a:avLst/>
          </a:prstGeom>
          <a:noFill/>
          <a:ln w="9525">
            <a:solidFill>
              <a:schemeClr val="tx1"/>
            </a:solidFill>
            <a:round/>
            <a:headEnd/>
            <a:tailEnd/>
          </a:ln>
          <a:effectLst/>
        </p:spPr>
        <p:txBody>
          <a:bodyPr/>
          <a:lstStyle/>
          <a:p>
            <a:endParaRPr lang="en-US"/>
          </a:p>
        </p:txBody>
      </p:sp>
      <p:sp>
        <p:nvSpPr>
          <p:cNvPr id="532494" name="Line 14"/>
          <p:cNvSpPr>
            <a:spLocks noChangeShapeType="1"/>
          </p:cNvSpPr>
          <p:nvPr/>
        </p:nvSpPr>
        <p:spPr bwMode="auto">
          <a:xfrm flipV="1">
            <a:off x="3549650" y="4572000"/>
            <a:ext cx="2889250" cy="1295400"/>
          </a:xfrm>
          <a:prstGeom prst="line">
            <a:avLst/>
          </a:prstGeom>
          <a:noFill/>
          <a:ln w="9525">
            <a:solidFill>
              <a:srgbClr val="FF0000"/>
            </a:solidFill>
            <a:round/>
            <a:headEnd/>
            <a:tailEnd/>
          </a:ln>
          <a:effectLst/>
        </p:spPr>
        <p:txBody>
          <a:bodyPr/>
          <a:lstStyle/>
          <a:p>
            <a:endParaRPr lang="en-US"/>
          </a:p>
        </p:txBody>
      </p:sp>
      <p:sp>
        <p:nvSpPr>
          <p:cNvPr id="532495" name="Line 15"/>
          <p:cNvSpPr>
            <a:spLocks noChangeShapeType="1"/>
          </p:cNvSpPr>
          <p:nvPr/>
        </p:nvSpPr>
        <p:spPr bwMode="auto">
          <a:xfrm>
            <a:off x="6438900" y="4572000"/>
            <a:ext cx="0" cy="1295400"/>
          </a:xfrm>
          <a:prstGeom prst="line">
            <a:avLst/>
          </a:prstGeom>
          <a:noFill/>
          <a:ln w="9525">
            <a:solidFill>
              <a:srgbClr val="FF0000"/>
            </a:solidFill>
            <a:round/>
            <a:headEnd/>
            <a:tailEnd/>
          </a:ln>
          <a:effectLst/>
        </p:spPr>
        <p:txBody>
          <a:bodyPr/>
          <a:lstStyle/>
          <a:p>
            <a:endParaRPr lang="en-US"/>
          </a:p>
        </p:txBody>
      </p:sp>
      <p:sp>
        <p:nvSpPr>
          <p:cNvPr id="532496" name="Text Box 16"/>
          <p:cNvSpPr txBox="1">
            <a:spLocks noChangeArrowheads="1"/>
          </p:cNvSpPr>
          <p:nvPr/>
        </p:nvSpPr>
        <p:spPr bwMode="auto">
          <a:xfrm>
            <a:off x="577850" y="4343400"/>
            <a:ext cx="495300" cy="366713"/>
          </a:xfrm>
          <a:prstGeom prst="rect">
            <a:avLst/>
          </a:prstGeom>
          <a:noFill/>
          <a:ln w="9525">
            <a:noFill/>
            <a:miter lim="800000"/>
            <a:headEnd/>
            <a:tailEnd/>
          </a:ln>
          <a:effectLst/>
        </p:spPr>
        <p:txBody>
          <a:bodyPr>
            <a:spAutoFit/>
          </a:bodyPr>
          <a:lstStyle/>
          <a:p>
            <a:r>
              <a:rPr lang="en-US" b="0"/>
              <a:t>u</a:t>
            </a:r>
          </a:p>
        </p:txBody>
      </p:sp>
      <p:sp>
        <p:nvSpPr>
          <p:cNvPr id="532497" name="Text Box 17"/>
          <p:cNvSpPr txBox="1">
            <a:spLocks noChangeArrowheads="1"/>
          </p:cNvSpPr>
          <p:nvPr/>
        </p:nvSpPr>
        <p:spPr bwMode="auto">
          <a:xfrm>
            <a:off x="8667750" y="5943600"/>
            <a:ext cx="298450" cy="366713"/>
          </a:xfrm>
          <a:prstGeom prst="rect">
            <a:avLst/>
          </a:prstGeom>
          <a:noFill/>
          <a:ln w="9525">
            <a:noFill/>
            <a:miter lim="800000"/>
            <a:headEnd/>
            <a:tailEnd/>
          </a:ln>
          <a:effectLst/>
        </p:spPr>
        <p:txBody>
          <a:bodyPr wrap="none">
            <a:spAutoFit/>
          </a:bodyPr>
          <a:lstStyle/>
          <a:p>
            <a:r>
              <a:rPr lang="en-US" b="0"/>
              <a:t>x</a:t>
            </a:r>
          </a:p>
        </p:txBody>
      </p:sp>
      <p:sp>
        <p:nvSpPr>
          <p:cNvPr id="21" name="TextBox 20"/>
          <p:cNvSpPr txBox="1"/>
          <p:nvPr/>
        </p:nvSpPr>
        <p:spPr>
          <a:xfrm>
            <a:off x="1295400" y="4267200"/>
            <a:ext cx="2787943" cy="646331"/>
          </a:xfrm>
          <a:prstGeom prst="rect">
            <a:avLst/>
          </a:prstGeom>
          <a:noFill/>
        </p:spPr>
        <p:txBody>
          <a:bodyPr wrap="none" rtlCol="0">
            <a:spAutoFit/>
          </a:bodyPr>
          <a:lstStyle/>
          <a:p>
            <a:r>
              <a:rPr lang="en-US" dirty="0" smtClean="0"/>
              <a:t>Ideal (Taylor-</a:t>
            </a:r>
            <a:r>
              <a:rPr lang="en-US" dirty="0" err="1" smtClean="0"/>
              <a:t>Zeldovich</a:t>
            </a:r>
            <a:r>
              <a:rPr lang="en-US" dirty="0" smtClean="0"/>
              <a:t>)</a:t>
            </a:r>
          </a:p>
          <a:p>
            <a:r>
              <a:rPr lang="en-US" dirty="0" smtClean="0"/>
              <a:t>Adiabatic &amp; frictionless</a:t>
            </a:r>
            <a:endParaRPr lang="en-US" dirty="0"/>
          </a:p>
        </p:txBody>
      </p:sp>
      <p:sp>
        <p:nvSpPr>
          <p:cNvPr id="22" name="TextBox 21"/>
          <p:cNvSpPr txBox="1"/>
          <p:nvPr/>
        </p:nvSpPr>
        <p:spPr>
          <a:xfrm>
            <a:off x="38100" y="2209800"/>
            <a:ext cx="915635" cy="369332"/>
          </a:xfrm>
          <a:prstGeom prst="rect">
            <a:avLst/>
          </a:prstGeom>
          <a:noFill/>
        </p:spPr>
        <p:txBody>
          <a:bodyPr wrap="none" rtlCol="0">
            <a:spAutoFit/>
          </a:bodyPr>
          <a:lstStyle/>
          <a:p>
            <a:r>
              <a:rPr lang="en-US" dirty="0" smtClean="0"/>
              <a:t>closed</a:t>
            </a:r>
            <a:endParaRPr lang="en-US" dirty="0"/>
          </a:p>
        </p:txBody>
      </p:sp>
      <p:cxnSp>
        <p:nvCxnSpPr>
          <p:cNvPr id="25" name="Straight Arrow Connector 24"/>
          <p:cNvCxnSpPr>
            <a:endCxn id="532485" idx="1"/>
          </p:cNvCxnSpPr>
          <p:nvPr/>
        </p:nvCxnSpPr>
        <p:spPr bwMode="auto">
          <a:xfrm rot="16200000" flipH="1">
            <a:off x="381000" y="2667000"/>
            <a:ext cx="7620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r>
              <a:rPr lang="en-US" smtClean="0"/>
              <a:t>7 Sept 2009</a:t>
            </a:r>
            <a:endParaRPr lang="en-US"/>
          </a:p>
        </p:txBody>
      </p:sp>
      <p:sp>
        <p:nvSpPr>
          <p:cNvPr id="32" name="Footer Placeholder 4"/>
          <p:cNvSpPr>
            <a:spLocks noGrp="1"/>
          </p:cNvSpPr>
          <p:nvPr>
            <p:ph type="ftr" sz="quarter" idx="11"/>
          </p:nvPr>
        </p:nvSpPr>
        <p:spPr/>
        <p:txBody>
          <a:bodyPr/>
          <a:lstStyle/>
          <a:p>
            <a:r>
              <a:rPr lang="en-US"/>
              <a:t>Shepherd - Explosion Effects </a:t>
            </a:r>
          </a:p>
        </p:txBody>
      </p:sp>
      <p:sp>
        <p:nvSpPr>
          <p:cNvPr id="33" name="Slide Number Placeholder 5"/>
          <p:cNvSpPr>
            <a:spLocks noGrp="1"/>
          </p:cNvSpPr>
          <p:nvPr>
            <p:ph type="sldNum" sz="quarter" idx="12"/>
          </p:nvPr>
        </p:nvSpPr>
        <p:spPr/>
        <p:txBody>
          <a:bodyPr/>
          <a:lstStyle/>
          <a:p>
            <a:fld id="{4CD5292F-3BBB-4E87-824B-941D03528DC9}" type="slidenum">
              <a:rPr lang="en-US"/>
              <a:pPr/>
              <a:t>101</a:t>
            </a:fld>
            <a:endParaRPr lang="en-US"/>
          </a:p>
        </p:txBody>
      </p:sp>
      <p:sp>
        <p:nvSpPr>
          <p:cNvPr id="533506" name="Rectangle 2"/>
          <p:cNvSpPr>
            <a:spLocks noChangeAspect="1" noChangeArrowheads="1"/>
          </p:cNvSpPr>
          <p:nvPr/>
        </p:nvSpPr>
        <p:spPr bwMode="auto">
          <a:xfrm>
            <a:off x="3811588" y="4191000"/>
            <a:ext cx="714375" cy="1514475"/>
          </a:xfrm>
          <a:prstGeom prst="rect">
            <a:avLst/>
          </a:prstGeom>
          <a:solidFill>
            <a:srgbClr val="FF3300"/>
          </a:solidFill>
          <a:ln w="12700" algn="ctr">
            <a:noFill/>
            <a:miter lim="800000"/>
            <a:headEnd/>
            <a:tailEnd/>
          </a:ln>
          <a:effectLst/>
        </p:spPr>
        <p:txBody>
          <a:bodyPr lIns="92075" tIns="46038" rIns="92075" bIns="46038" anchor="ctr">
            <a:spAutoFit/>
          </a:bodyPr>
          <a:lstStyle/>
          <a:p>
            <a:endParaRPr lang="en-US"/>
          </a:p>
        </p:txBody>
      </p:sp>
      <p:sp>
        <p:nvSpPr>
          <p:cNvPr id="533507" name="Rectangle 3"/>
          <p:cNvSpPr>
            <a:spLocks noChangeAspect="1" noChangeArrowheads="1"/>
          </p:cNvSpPr>
          <p:nvPr/>
        </p:nvSpPr>
        <p:spPr bwMode="auto">
          <a:xfrm>
            <a:off x="4540250" y="4191000"/>
            <a:ext cx="1806575" cy="1489075"/>
          </a:xfrm>
          <a:prstGeom prst="rect">
            <a:avLst/>
          </a:prstGeom>
          <a:solidFill>
            <a:schemeClr val="accent1"/>
          </a:solidFill>
          <a:ln w="12700" algn="ctr">
            <a:noFill/>
            <a:miter lim="800000"/>
            <a:headEnd/>
            <a:tailEnd/>
          </a:ln>
          <a:effectLst/>
        </p:spPr>
        <p:txBody>
          <a:bodyPr lIns="92075" tIns="46038" rIns="92075" bIns="46038" anchor="ctr">
            <a:spAutoFit/>
          </a:bodyPr>
          <a:lstStyle/>
          <a:p>
            <a:endParaRPr lang="en-US"/>
          </a:p>
        </p:txBody>
      </p:sp>
      <p:sp>
        <p:nvSpPr>
          <p:cNvPr id="533508" name="Freeform 4"/>
          <p:cNvSpPr>
            <a:spLocks noChangeAspect="1"/>
          </p:cNvSpPr>
          <p:nvPr/>
        </p:nvSpPr>
        <p:spPr bwMode="auto">
          <a:xfrm>
            <a:off x="4495800" y="4222750"/>
            <a:ext cx="638175" cy="1476375"/>
          </a:xfrm>
          <a:custGeom>
            <a:avLst/>
            <a:gdLst/>
            <a:ahLst/>
            <a:cxnLst>
              <a:cxn ang="0">
                <a:pos x="0" y="0"/>
              </a:cxn>
              <a:cxn ang="0">
                <a:pos x="390" y="462"/>
              </a:cxn>
              <a:cxn ang="0">
                <a:pos x="834" y="672"/>
              </a:cxn>
              <a:cxn ang="0">
                <a:pos x="786" y="1248"/>
              </a:cxn>
              <a:cxn ang="0">
                <a:pos x="306" y="1488"/>
              </a:cxn>
              <a:cxn ang="0">
                <a:pos x="546" y="1872"/>
              </a:cxn>
              <a:cxn ang="0">
                <a:pos x="18" y="2112"/>
              </a:cxn>
            </a:cxnLst>
            <a:rect l="0" t="0" r="r" b="b"/>
            <a:pathLst>
              <a:path w="900" h="2112">
                <a:moveTo>
                  <a:pt x="0" y="0"/>
                </a:moveTo>
                <a:cubicBezTo>
                  <a:pt x="64" y="77"/>
                  <a:pt x="251" y="350"/>
                  <a:pt x="390" y="462"/>
                </a:cubicBezTo>
                <a:cubicBezTo>
                  <a:pt x="529" y="574"/>
                  <a:pt x="768" y="541"/>
                  <a:pt x="834" y="672"/>
                </a:cubicBezTo>
                <a:cubicBezTo>
                  <a:pt x="900" y="803"/>
                  <a:pt x="874" y="1112"/>
                  <a:pt x="786" y="1248"/>
                </a:cubicBezTo>
                <a:cubicBezTo>
                  <a:pt x="698" y="1384"/>
                  <a:pt x="346" y="1384"/>
                  <a:pt x="306" y="1488"/>
                </a:cubicBezTo>
                <a:cubicBezTo>
                  <a:pt x="266" y="1592"/>
                  <a:pt x="594" y="1768"/>
                  <a:pt x="546" y="1872"/>
                </a:cubicBezTo>
                <a:cubicBezTo>
                  <a:pt x="498" y="1976"/>
                  <a:pt x="128" y="2062"/>
                  <a:pt x="18" y="2112"/>
                </a:cubicBezTo>
              </a:path>
            </a:pathLst>
          </a:custGeom>
          <a:gradFill rotWithShape="1">
            <a:gsLst>
              <a:gs pos="0">
                <a:srgbClr val="FF3300"/>
              </a:gs>
              <a:gs pos="100000">
                <a:srgbClr val="FF3300">
                  <a:gamma/>
                  <a:shade val="46275"/>
                  <a:invGamma/>
                </a:srgbClr>
              </a:gs>
            </a:gsLst>
            <a:lin ang="0" scaled="1"/>
          </a:gradFill>
          <a:ln w="12700" cap="flat" cmpd="sng">
            <a:solidFill>
              <a:schemeClr val="tx1"/>
            </a:solidFill>
            <a:prstDash val="solid"/>
            <a:round/>
            <a:headEnd type="none" w="med" len="med"/>
            <a:tailEnd type="none" w="med" len="med"/>
          </a:ln>
          <a:effectLst/>
        </p:spPr>
        <p:txBody>
          <a:bodyPr lIns="92075" tIns="46038" rIns="92075" bIns="46038" anchor="ctr">
            <a:spAutoFit/>
          </a:bodyPr>
          <a:lstStyle/>
          <a:p>
            <a:endParaRPr lang="en-US"/>
          </a:p>
        </p:txBody>
      </p:sp>
      <p:sp>
        <p:nvSpPr>
          <p:cNvPr id="533509" name="Line 5"/>
          <p:cNvSpPr>
            <a:spLocks noChangeAspect="1" noChangeShapeType="1"/>
          </p:cNvSpPr>
          <p:nvPr/>
        </p:nvSpPr>
        <p:spPr bwMode="auto">
          <a:xfrm>
            <a:off x="5118100" y="4905375"/>
            <a:ext cx="825500" cy="0"/>
          </a:xfrm>
          <a:prstGeom prst="line">
            <a:avLst/>
          </a:prstGeom>
          <a:noFill/>
          <a:ln w="38100">
            <a:solidFill>
              <a:schemeClr val="tx1"/>
            </a:solidFill>
            <a:round/>
            <a:headEnd/>
            <a:tailEnd type="triangle" w="med" len="lg"/>
          </a:ln>
          <a:effectLst/>
        </p:spPr>
        <p:txBody>
          <a:bodyPr lIns="92075" tIns="46038" rIns="92075" bIns="46038" anchor="ctr">
            <a:spAutoFit/>
          </a:bodyPr>
          <a:lstStyle/>
          <a:p>
            <a:endParaRPr lang="en-US"/>
          </a:p>
        </p:txBody>
      </p:sp>
      <p:sp>
        <p:nvSpPr>
          <p:cNvPr id="533510" name="Line 6"/>
          <p:cNvSpPr>
            <a:spLocks noChangeAspect="1" noChangeShapeType="1"/>
          </p:cNvSpPr>
          <p:nvPr/>
        </p:nvSpPr>
        <p:spPr bwMode="auto">
          <a:xfrm>
            <a:off x="5118100" y="4772025"/>
            <a:ext cx="238125" cy="1588"/>
          </a:xfrm>
          <a:prstGeom prst="line">
            <a:avLst/>
          </a:prstGeom>
          <a:noFill/>
          <a:ln w="38100">
            <a:solidFill>
              <a:schemeClr val="tx1"/>
            </a:solidFill>
            <a:round/>
            <a:headEnd/>
            <a:tailEnd type="triangle" w="med" len="lg"/>
          </a:ln>
          <a:effectLst/>
        </p:spPr>
        <p:txBody>
          <a:bodyPr lIns="92075" tIns="46038" rIns="92075" bIns="46038" anchor="ctr">
            <a:spAutoFit/>
          </a:bodyPr>
          <a:lstStyle/>
          <a:p>
            <a:endParaRPr lang="en-US"/>
          </a:p>
        </p:txBody>
      </p:sp>
      <p:sp>
        <p:nvSpPr>
          <p:cNvPr id="533511" name="Line 7"/>
          <p:cNvSpPr>
            <a:spLocks noChangeAspect="1" noChangeShapeType="1"/>
          </p:cNvSpPr>
          <p:nvPr/>
        </p:nvSpPr>
        <p:spPr bwMode="auto">
          <a:xfrm>
            <a:off x="5356225" y="4772025"/>
            <a:ext cx="587375" cy="3175"/>
          </a:xfrm>
          <a:prstGeom prst="line">
            <a:avLst/>
          </a:prstGeom>
          <a:noFill/>
          <a:ln w="38100">
            <a:solidFill>
              <a:schemeClr val="tx1"/>
            </a:solidFill>
            <a:round/>
            <a:headEnd/>
            <a:tailEnd type="triangle" w="med" len="lg"/>
          </a:ln>
          <a:effectLst/>
        </p:spPr>
        <p:txBody>
          <a:bodyPr lIns="92075" tIns="46038" rIns="92075" bIns="46038" anchor="ctr">
            <a:spAutoFit/>
          </a:bodyPr>
          <a:lstStyle/>
          <a:p>
            <a:endParaRPr lang="en-US"/>
          </a:p>
        </p:txBody>
      </p:sp>
      <p:sp>
        <p:nvSpPr>
          <p:cNvPr id="533512" name="Line 8"/>
          <p:cNvSpPr>
            <a:spLocks noChangeAspect="1" noChangeShapeType="1"/>
          </p:cNvSpPr>
          <p:nvPr/>
        </p:nvSpPr>
        <p:spPr bwMode="auto">
          <a:xfrm>
            <a:off x="5346700" y="4670425"/>
            <a:ext cx="0" cy="234950"/>
          </a:xfrm>
          <a:prstGeom prst="line">
            <a:avLst/>
          </a:prstGeom>
          <a:noFill/>
          <a:ln w="12700">
            <a:solidFill>
              <a:schemeClr val="tx1"/>
            </a:solidFill>
            <a:round/>
            <a:headEnd/>
            <a:tailEnd/>
          </a:ln>
          <a:effectLst/>
        </p:spPr>
        <p:txBody>
          <a:bodyPr lIns="92075" tIns="46038" rIns="92075" bIns="46038" anchor="ctr">
            <a:spAutoFit/>
          </a:bodyPr>
          <a:lstStyle/>
          <a:p>
            <a:endParaRPr lang="en-US"/>
          </a:p>
        </p:txBody>
      </p:sp>
      <p:sp>
        <p:nvSpPr>
          <p:cNvPr id="533513" name="Line 9"/>
          <p:cNvSpPr>
            <a:spLocks noChangeAspect="1" noChangeShapeType="1"/>
          </p:cNvSpPr>
          <p:nvPr/>
        </p:nvSpPr>
        <p:spPr bwMode="auto">
          <a:xfrm>
            <a:off x="5943600" y="4676775"/>
            <a:ext cx="0" cy="228600"/>
          </a:xfrm>
          <a:prstGeom prst="line">
            <a:avLst/>
          </a:prstGeom>
          <a:noFill/>
          <a:ln w="12700">
            <a:solidFill>
              <a:schemeClr val="tx1"/>
            </a:solidFill>
            <a:round/>
            <a:headEnd/>
            <a:tailEnd/>
          </a:ln>
          <a:effectLst/>
        </p:spPr>
        <p:txBody>
          <a:bodyPr lIns="92075" tIns="46038" rIns="92075" bIns="46038" anchor="ctr">
            <a:spAutoFit/>
          </a:bodyPr>
          <a:lstStyle/>
          <a:p>
            <a:endParaRPr lang="en-US"/>
          </a:p>
        </p:txBody>
      </p:sp>
      <p:sp>
        <p:nvSpPr>
          <p:cNvPr id="533514" name="Rectangle 10"/>
          <p:cNvSpPr>
            <a:spLocks noChangeArrowheads="1"/>
          </p:cNvSpPr>
          <p:nvPr/>
        </p:nvSpPr>
        <p:spPr bwMode="auto">
          <a:xfrm>
            <a:off x="6686550" y="2895600"/>
            <a:ext cx="2476500" cy="2743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533515" name="Rectangle 11"/>
          <p:cNvSpPr>
            <a:spLocks noGrp="1" noChangeArrowheads="1"/>
          </p:cNvSpPr>
          <p:nvPr>
            <p:ph type="title"/>
          </p:nvPr>
        </p:nvSpPr>
        <p:spPr/>
        <p:txBody>
          <a:bodyPr/>
          <a:lstStyle/>
          <a:p>
            <a:r>
              <a:rPr lang="en-US"/>
              <a:t>Internal Explosion - Deflagration</a:t>
            </a:r>
          </a:p>
        </p:txBody>
      </p:sp>
      <p:sp>
        <p:nvSpPr>
          <p:cNvPr id="533516" name="Rectangle 12"/>
          <p:cNvSpPr>
            <a:spLocks noGrp="1" noChangeArrowheads="1"/>
          </p:cNvSpPr>
          <p:nvPr>
            <p:ph type="body" idx="1"/>
          </p:nvPr>
        </p:nvSpPr>
        <p:spPr>
          <a:xfrm>
            <a:off x="330200" y="1371600"/>
            <a:ext cx="8915400" cy="4525963"/>
          </a:xfrm>
        </p:spPr>
        <p:txBody>
          <a:bodyPr/>
          <a:lstStyle/>
          <a:p>
            <a:r>
              <a:rPr lang="en-US" sz="2400"/>
              <a:t>Limiting pressure determined by thermodynamic considerations</a:t>
            </a:r>
          </a:p>
          <a:p>
            <a:pPr lvl="1"/>
            <a:r>
              <a:rPr lang="en-US" sz="2000"/>
              <a:t>Adiabatic combustion process</a:t>
            </a:r>
          </a:p>
          <a:p>
            <a:pPr lvl="1"/>
            <a:r>
              <a:rPr lang="en-US" sz="2000"/>
              <a:t>Chemical equilibrium in products</a:t>
            </a:r>
          </a:p>
          <a:p>
            <a:pPr lvl="1"/>
            <a:r>
              <a:rPr lang="en-US" sz="2000"/>
              <a:t>Constant volume </a:t>
            </a:r>
          </a:p>
          <a:p>
            <a:r>
              <a:rPr lang="en-US" sz="2400"/>
              <a:t>Initial pressure-time history determined</a:t>
            </a:r>
            <a:br>
              <a:rPr lang="en-US" sz="2400"/>
            </a:br>
            <a:r>
              <a:rPr lang="en-US" sz="2400"/>
              <a:t>by flame speed</a:t>
            </a:r>
          </a:p>
        </p:txBody>
      </p:sp>
      <p:sp>
        <p:nvSpPr>
          <p:cNvPr id="533517" name="Rectangle 13"/>
          <p:cNvSpPr>
            <a:spLocks noChangeArrowheads="1"/>
          </p:cNvSpPr>
          <p:nvPr/>
        </p:nvSpPr>
        <p:spPr bwMode="auto">
          <a:xfrm>
            <a:off x="6686550" y="3200400"/>
            <a:ext cx="825500" cy="2590800"/>
          </a:xfrm>
          <a:prstGeom prst="rect">
            <a:avLst/>
          </a:prstGeom>
          <a:noFill/>
          <a:ln w="38100" algn="ctr">
            <a:noFill/>
            <a:miter lim="800000"/>
            <a:headEnd/>
            <a:tailEnd/>
          </a:ln>
          <a:effectLst/>
        </p:spPr>
        <p:txBody>
          <a:bodyPr wrap="none" lIns="92075" tIns="46038" rIns="92075" bIns="46038" anchor="ctr">
            <a:spAutoFit/>
          </a:bodyPr>
          <a:lstStyle/>
          <a:p>
            <a:endParaRPr lang="en-US"/>
          </a:p>
        </p:txBody>
      </p:sp>
      <p:sp>
        <p:nvSpPr>
          <p:cNvPr id="533518" name="Rectangle 14"/>
          <p:cNvSpPr>
            <a:spLocks noChangeArrowheads="1"/>
          </p:cNvSpPr>
          <p:nvPr/>
        </p:nvSpPr>
        <p:spPr bwMode="auto">
          <a:xfrm>
            <a:off x="7772400" y="3790950"/>
            <a:ext cx="222250" cy="495300"/>
          </a:xfrm>
          <a:prstGeom prst="rect">
            <a:avLst/>
          </a:prstGeom>
          <a:solidFill>
            <a:srgbClr val="CCFFCC"/>
          </a:solidFill>
          <a:ln w="38100" algn="ctr">
            <a:solidFill>
              <a:schemeClr val="tx1"/>
            </a:solidFill>
            <a:miter lim="800000"/>
            <a:headEnd/>
            <a:tailEnd/>
          </a:ln>
          <a:effectLst/>
        </p:spPr>
        <p:txBody>
          <a:bodyPr wrap="none" lIns="92075" tIns="46038" rIns="92075" bIns="46038" anchor="ctr">
            <a:spAutoFit/>
          </a:bodyPr>
          <a:lstStyle/>
          <a:p>
            <a:pPr algn="ctr" eaLnBrk="0" hangingPunct="0">
              <a:spcBef>
                <a:spcPct val="50000"/>
              </a:spcBef>
            </a:pPr>
            <a:endParaRPr lang="en-US" sz="2400">
              <a:latin typeface="Comic Sans MS" pitchFamily="66" charset="0"/>
            </a:endParaRPr>
          </a:p>
        </p:txBody>
      </p:sp>
      <p:sp>
        <p:nvSpPr>
          <p:cNvPr id="533519" name="Freeform 15"/>
          <p:cNvSpPr>
            <a:spLocks/>
          </p:cNvSpPr>
          <p:nvPr/>
        </p:nvSpPr>
        <p:spPr bwMode="auto">
          <a:xfrm>
            <a:off x="7264400" y="3505200"/>
            <a:ext cx="1320800" cy="1117600"/>
          </a:xfrm>
          <a:custGeom>
            <a:avLst/>
            <a:gdLst/>
            <a:ahLst/>
            <a:cxnLst>
              <a:cxn ang="0">
                <a:pos x="160" y="80"/>
              </a:cxn>
              <a:cxn ang="0">
                <a:pos x="80" y="88"/>
              </a:cxn>
              <a:cxn ang="0">
                <a:pos x="48" y="168"/>
              </a:cxn>
              <a:cxn ang="0">
                <a:pos x="56" y="192"/>
              </a:cxn>
              <a:cxn ang="0">
                <a:pos x="56" y="216"/>
              </a:cxn>
              <a:cxn ang="0">
                <a:pos x="48" y="344"/>
              </a:cxn>
              <a:cxn ang="0">
                <a:pos x="16" y="376"/>
              </a:cxn>
              <a:cxn ang="0">
                <a:pos x="0" y="424"/>
              </a:cxn>
              <a:cxn ang="0">
                <a:pos x="120" y="528"/>
              </a:cxn>
              <a:cxn ang="0">
                <a:pos x="160" y="624"/>
              </a:cxn>
              <a:cxn ang="0">
                <a:pos x="240" y="688"/>
              </a:cxn>
              <a:cxn ang="0">
                <a:pos x="288" y="704"/>
              </a:cxn>
              <a:cxn ang="0">
                <a:pos x="336" y="640"/>
              </a:cxn>
              <a:cxn ang="0">
                <a:pos x="448" y="680"/>
              </a:cxn>
              <a:cxn ang="0">
                <a:pos x="512" y="680"/>
              </a:cxn>
              <a:cxn ang="0">
                <a:pos x="536" y="688"/>
              </a:cxn>
              <a:cxn ang="0">
                <a:pos x="616" y="624"/>
              </a:cxn>
              <a:cxn ang="0">
                <a:pos x="680" y="544"/>
              </a:cxn>
              <a:cxn ang="0">
                <a:pos x="736" y="472"/>
              </a:cxn>
              <a:cxn ang="0">
                <a:pos x="768" y="424"/>
              </a:cxn>
              <a:cxn ang="0">
                <a:pos x="712" y="184"/>
              </a:cxn>
              <a:cxn ang="0">
                <a:pos x="672" y="96"/>
              </a:cxn>
              <a:cxn ang="0">
                <a:pos x="624" y="80"/>
              </a:cxn>
              <a:cxn ang="0">
                <a:pos x="552" y="40"/>
              </a:cxn>
              <a:cxn ang="0">
                <a:pos x="496" y="0"/>
              </a:cxn>
              <a:cxn ang="0">
                <a:pos x="424" y="32"/>
              </a:cxn>
              <a:cxn ang="0">
                <a:pos x="280" y="48"/>
              </a:cxn>
              <a:cxn ang="0">
                <a:pos x="184" y="56"/>
              </a:cxn>
              <a:cxn ang="0">
                <a:pos x="160" y="80"/>
              </a:cxn>
            </a:cxnLst>
            <a:rect l="0" t="0" r="r" b="b"/>
            <a:pathLst>
              <a:path w="803" h="704">
                <a:moveTo>
                  <a:pt x="160" y="80"/>
                </a:moveTo>
                <a:cubicBezTo>
                  <a:pt x="128" y="69"/>
                  <a:pt x="112" y="80"/>
                  <a:pt x="80" y="88"/>
                </a:cubicBezTo>
                <a:cubicBezTo>
                  <a:pt x="62" y="115"/>
                  <a:pt x="56" y="136"/>
                  <a:pt x="48" y="168"/>
                </a:cubicBezTo>
                <a:cubicBezTo>
                  <a:pt x="51" y="176"/>
                  <a:pt x="51" y="185"/>
                  <a:pt x="56" y="192"/>
                </a:cubicBezTo>
                <a:cubicBezTo>
                  <a:pt x="76" y="216"/>
                  <a:pt x="99" y="202"/>
                  <a:pt x="56" y="216"/>
                </a:cubicBezTo>
                <a:cubicBezTo>
                  <a:pt x="16" y="256"/>
                  <a:pt x="15" y="295"/>
                  <a:pt x="48" y="344"/>
                </a:cubicBezTo>
                <a:cubicBezTo>
                  <a:pt x="37" y="355"/>
                  <a:pt x="24" y="363"/>
                  <a:pt x="16" y="376"/>
                </a:cubicBezTo>
                <a:cubicBezTo>
                  <a:pt x="7" y="390"/>
                  <a:pt x="0" y="424"/>
                  <a:pt x="0" y="424"/>
                </a:cubicBezTo>
                <a:cubicBezTo>
                  <a:pt x="17" y="507"/>
                  <a:pt x="36" y="509"/>
                  <a:pt x="120" y="528"/>
                </a:cubicBezTo>
                <a:cubicBezTo>
                  <a:pt x="126" y="574"/>
                  <a:pt x="116" y="609"/>
                  <a:pt x="160" y="624"/>
                </a:cubicBezTo>
                <a:cubicBezTo>
                  <a:pt x="213" y="589"/>
                  <a:pt x="216" y="640"/>
                  <a:pt x="240" y="688"/>
                </a:cubicBezTo>
                <a:cubicBezTo>
                  <a:pt x="248" y="703"/>
                  <a:pt x="288" y="704"/>
                  <a:pt x="288" y="704"/>
                </a:cubicBezTo>
                <a:cubicBezTo>
                  <a:pt x="316" y="685"/>
                  <a:pt x="325" y="672"/>
                  <a:pt x="336" y="640"/>
                </a:cubicBezTo>
                <a:cubicBezTo>
                  <a:pt x="376" y="693"/>
                  <a:pt x="376" y="689"/>
                  <a:pt x="448" y="680"/>
                </a:cubicBezTo>
                <a:cubicBezTo>
                  <a:pt x="530" y="626"/>
                  <a:pt x="473" y="641"/>
                  <a:pt x="512" y="680"/>
                </a:cubicBezTo>
                <a:cubicBezTo>
                  <a:pt x="518" y="686"/>
                  <a:pt x="528" y="685"/>
                  <a:pt x="536" y="688"/>
                </a:cubicBezTo>
                <a:cubicBezTo>
                  <a:pt x="592" y="632"/>
                  <a:pt x="564" y="650"/>
                  <a:pt x="616" y="624"/>
                </a:cubicBezTo>
                <a:cubicBezTo>
                  <a:pt x="642" y="589"/>
                  <a:pt x="645" y="571"/>
                  <a:pt x="680" y="544"/>
                </a:cubicBezTo>
                <a:cubicBezTo>
                  <a:pt x="703" y="499"/>
                  <a:pt x="685" y="485"/>
                  <a:pt x="736" y="472"/>
                </a:cubicBezTo>
                <a:cubicBezTo>
                  <a:pt x="747" y="456"/>
                  <a:pt x="757" y="440"/>
                  <a:pt x="768" y="424"/>
                </a:cubicBezTo>
                <a:cubicBezTo>
                  <a:pt x="803" y="372"/>
                  <a:pt x="737" y="233"/>
                  <a:pt x="712" y="184"/>
                </a:cubicBezTo>
                <a:cubicBezTo>
                  <a:pt x="702" y="163"/>
                  <a:pt x="691" y="108"/>
                  <a:pt x="672" y="96"/>
                </a:cubicBezTo>
                <a:cubicBezTo>
                  <a:pt x="658" y="87"/>
                  <a:pt x="624" y="80"/>
                  <a:pt x="624" y="80"/>
                </a:cubicBezTo>
                <a:cubicBezTo>
                  <a:pt x="575" y="31"/>
                  <a:pt x="630" y="79"/>
                  <a:pt x="552" y="40"/>
                </a:cubicBezTo>
                <a:cubicBezTo>
                  <a:pt x="531" y="30"/>
                  <a:pt x="515" y="13"/>
                  <a:pt x="496" y="0"/>
                </a:cubicBezTo>
                <a:cubicBezTo>
                  <a:pt x="439" y="19"/>
                  <a:pt x="462" y="7"/>
                  <a:pt x="424" y="32"/>
                </a:cubicBezTo>
                <a:cubicBezTo>
                  <a:pt x="372" y="19"/>
                  <a:pt x="330" y="31"/>
                  <a:pt x="280" y="48"/>
                </a:cubicBezTo>
                <a:cubicBezTo>
                  <a:pt x="250" y="58"/>
                  <a:pt x="216" y="53"/>
                  <a:pt x="184" y="56"/>
                </a:cubicBezTo>
                <a:cubicBezTo>
                  <a:pt x="155" y="66"/>
                  <a:pt x="160" y="56"/>
                  <a:pt x="160" y="80"/>
                </a:cubicBezTo>
                <a:close/>
              </a:path>
            </a:pathLst>
          </a:custGeom>
          <a:gradFill rotWithShape="1">
            <a:gsLst>
              <a:gs pos="0">
                <a:srgbClr val="FF0000"/>
              </a:gs>
              <a:gs pos="100000">
                <a:srgbClr val="FF0000">
                  <a:gamma/>
                  <a:shade val="46275"/>
                  <a:invGamma/>
                </a:srgbClr>
              </a:gs>
            </a:gsLst>
            <a:path path="rect">
              <a:fillToRect l="50000" t="50000" r="50000" b="50000"/>
            </a:path>
          </a:gradFill>
          <a:ln w="38100" cap="flat" cmpd="sng">
            <a:noFill/>
            <a:prstDash val="solid"/>
            <a:round/>
            <a:headEnd/>
            <a:tailEnd/>
          </a:ln>
          <a:effectLst/>
        </p:spPr>
        <p:txBody>
          <a:bodyPr lIns="92075" tIns="46038" rIns="92075" bIns="46038" anchor="ctr">
            <a:spAutoFit/>
          </a:bodyPr>
          <a:lstStyle/>
          <a:p>
            <a:endParaRPr lang="en-US"/>
          </a:p>
        </p:txBody>
      </p:sp>
      <p:sp>
        <p:nvSpPr>
          <p:cNvPr id="533520" name="Text Box 16"/>
          <p:cNvSpPr txBox="1">
            <a:spLocks noChangeArrowheads="1"/>
          </p:cNvSpPr>
          <p:nvPr/>
        </p:nvSpPr>
        <p:spPr bwMode="auto">
          <a:xfrm>
            <a:off x="6769100" y="4953000"/>
            <a:ext cx="2166938" cy="396875"/>
          </a:xfrm>
          <a:prstGeom prst="rect">
            <a:avLst/>
          </a:prstGeom>
          <a:noFill/>
          <a:ln w="38100" algn="ctr">
            <a:noFill/>
            <a:miter lim="800000"/>
            <a:headEnd/>
            <a:tailEnd/>
          </a:ln>
          <a:effectLst/>
        </p:spPr>
        <p:txBody>
          <a:bodyPr wrap="none" lIns="92075" tIns="46038" rIns="92075" bIns="46038">
            <a:spAutoFit/>
          </a:bodyPr>
          <a:lstStyle/>
          <a:p>
            <a:pPr eaLnBrk="0" hangingPunct="0">
              <a:spcBef>
                <a:spcPct val="50000"/>
              </a:spcBef>
            </a:pPr>
            <a:r>
              <a:rPr lang="en-US" sz="2000" b="0">
                <a:latin typeface="Comic Sans MS" pitchFamily="66" charset="0"/>
              </a:rPr>
              <a:t>fuel-air mixture </a:t>
            </a:r>
          </a:p>
        </p:txBody>
      </p:sp>
      <p:sp>
        <p:nvSpPr>
          <p:cNvPr id="533521" name="Line 17"/>
          <p:cNvSpPr>
            <a:spLocks noChangeShapeType="1"/>
          </p:cNvSpPr>
          <p:nvPr/>
        </p:nvSpPr>
        <p:spPr bwMode="auto">
          <a:xfrm flipH="1">
            <a:off x="6934200" y="4038600"/>
            <a:ext cx="330200" cy="0"/>
          </a:xfrm>
          <a:prstGeom prst="line">
            <a:avLst/>
          </a:prstGeom>
          <a:noFill/>
          <a:ln w="25400">
            <a:solidFill>
              <a:schemeClr val="tx1"/>
            </a:solidFill>
            <a:round/>
            <a:headEnd/>
            <a:tailEnd type="triangle" w="med" len="med"/>
          </a:ln>
          <a:effectLst/>
        </p:spPr>
        <p:txBody>
          <a:bodyPr lIns="92075" tIns="46038" rIns="92075" bIns="46038" anchor="ctr">
            <a:spAutoFit/>
          </a:bodyPr>
          <a:lstStyle/>
          <a:p>
            <a:endParaRPr lang="en-US"/>
          </a:p>
        </p:txBody>
      </p:sp>
      <p:sp>
        <p:nvSpPr>
          <p:cNvPr id="533522" name="Line 18"/>
          <p:cNvSpPr>
            <a:spLocks noChangeShapeType="1"/>
          </p:cNvSpPr>
          <p:nvPr/>
        </p:nvSpPr>
        <p:spPr bwMode="auto">
          <a:xfrm flipV="1">
            <a:off x="7924800" y="3124200"/>
            <a:ext cx="0" cy="381000"/>
          </a:xfrm>
          <a:prstGeom prst="line">
            <a:avLst/>
          </a:prstGeom>
          <a:noFill/>
          <a:ln w="25400">
            <a:solidFill>
              <a:schemeClr val="tx1"/>
            </a:solidFill>
            <a:round/>
            <a:headEnd/>
            <a:tailEnd type="triangle" w="med" len="med"/>
          </a:ln>
          <a:effectLst/>
        </p:spPr>
        <p:txBody>
          <a:bodyPr lIns="92075" tIns="46038" rIns="92075" bIns="46038" anchor="ctr">
            <a:spAutoFit/>
          </a:bodyPr>
          <a:lstStyle/>
          <a:p>
            <a:endParaRPr lang="en-US"/>
          </a:p>
        </p:txBody>
      </p:sp>
      <p:sp>
        <p:nvSpPr>
          <p:cNvPr id="533523" name="Line 19"/>
          <p:cNvSpPr>
            <a:spLocks noChangeShapeType="1"/>
          </p:cNvSpPr>
          <p:nvPr/>
        </p:nvSpPr>
        <p:spPr bwMode="auto">
          <a:xfrm flipH="1">
            <a:off x="7924800" y="4648200"/>
            <a:ext cx="0" cy="228600"/>
          </a:xfrm>
          <a:prstGeom prst="line">
            <a:avLst/>
          </a:prstGeom>
          <a:noFill/>
          <a:ln w="25400">
            <a:solidFill>
              <a:schemeClr val="tx1"/>
            </a:solidFill>
            <a:round/>
            <a:headEnd/>
            <a:tailEnd type="triangle" w="med" len="med"/>
          </a:ln>
          <a:effectLst/>
        </p:spPr>
        <p:txBody>
          <a:bodyPr lIns="92075" tIns="46038" rIns="92075" bIns="46038" anchor="ctr">
            <a:spAutoFit/>
          </a:bodyPr>
          <a:lstStyle/>
          <a:p>
            <a:endParaRPr lang="en-US"/>
          </a:p>
        </p:txBody>
      </p:sp>
      <p:sp>
        <p:nvSpPr>
          <p:cNvPr id="533524" name="Line 20"/>
          <p:cNvSpPr>
            <a:spLocks noChangeShapeType="1"/>
          </p:cNvSpPr>
          <p:nvPr/>
        </p:nvSpPr>
        <p:spPr bwMode="auto">
          <a:xfrm>
            <a:off x="8585200" y="4038600"/>
            <a:ext cx="412750" cy="0"/>
          </a:xfrm>
          <a:prstGeom prst="line">
            <a:avLst/>
          </a:prstGeom>
          <a:noFill/>
          <a:ln w="25400">
            <a:solidFill>
              <a:schemeClr val="tx1"/>
            </a:solidFill>
            <a:round/>
            <a:headEnd/>
            <a:tailEnd type="triangle" w="med" len="med"/>
          </a:ln>
          <a:effectLst/>
        </p:spPr>
        <p:txBody>
          <a:bodyPr lIns="92075" tIns="46038" rIns="92075" bIns="46038" anchor="ctr">
            <a:spAutoFit/>
          </a:bodyPr>
          <a:lstStyle/>
          <a:p>
            <a:endParaRPr lang="en-US"/>
          </a:p>
        </p:txBody>
      </p:sp>
      <p:sp>
        <p:nvSpPr>
          <p:cNvPr id="533525" name="Text Box 21"/>
          <p:cNvSpPr txBox="1">
            <a:spLocks noChangeArrowheads="1"/>
          </p:cNvSpPr>
          <p:nvPr/>
        </p:nvSpPr>
        <p:spPr bwMode="auto">
          <a:xfrm>
            <a:off x="7264400" y="3810000"/>
            <a:ext cx="1225550" cy="396875"/>
          </a:xfrm>
          <a:prstGeom prst="rect">
            <a:avLst/>
          </a:prstGeom>
          <a:noFill/>
          <a:ln w="38100" algn="ctr">
            <a:noFill/>
            <a:miter lim="800000"/>
            <a:headEnd/>
            <a:tailEnd/>
          </a:ln>
          <a:effectLst/>
        </p:spPr>
        <p:txBody>
          <a:bodyPr wrap="none" lIns="92075" tIns="46038" rIns="92075" bIns="46038">
            <a:spAutoFit/>
          </a:bodyPr>
          <a:lstStyle/>
          <a:p>
            <a:pPr eaLnBrk="0" hangingPunct="0">
              <a:spcBef>
                <a:spcPct val="50000"/>
              </a:spcBef>
            </a:pPr>
            <a:r>
              <a:rPr lang="en-US" sz="2000" b="0">
                <a:latin typeface="Comic Sans MS" pitchFamily="66" charset="0"/>
              </a:rPr>
              <a:t>Products</a:t>
            </a:r>
          </a:p>
        </p:txBody>
      </p:sp>
      <p:sp>
        <p:nvSpPr>
          <p:cNvPr id="533526" name="Text Box 22"/>
          <p:cNvSpPr txBox="1">
            <a:spLocks noChangeArrowheads="1"/>
          </p:cNvSpPr>
          <p:nvPr/>
        </p:nvSpPr>
        <p:spPr bwMode="auto">
          <a:xfrm>
            <a:off x="6356350" y="2057400"/>
            <a:ext cx="2249488" cy="396875"/>
          </a:xfrm>
          <a:prstGeom prst="rect">
            <a:avLst/>
          </a:prstGeom>
          <a:noFill/>
          <a:ln w="38100" algn="ctr">
            <a:noFill/>
            <a:miter lim="800000"/>
            <a:headEnd/>
            <a:tailEnd/>
          </a:ln>
          <a:effectLst/>
        </p:spPr>
        <p:txBody>
          <a:bodyPr wrap="none" lIns="92075" tIns="46038" rIns="92075" bIns="46038">
            <a:spAutoFit/>
          </a:bodyPr>
          <a:lstStyle/>
          <a:p>
            <a:pPr eaLnBrk="0" hangingPunct="0">
              <a:spcBef>
                <a:spcPct val="50000"/>
              </a:spcBef>
            </a:pPr>
            <a:r>
              <a:rPr lang="en-US" sz="2000" b="0">
                <a:latin typeface="Comic Sans MS" pitchFamily="66" charset="0"/>
              </a:rPr>
              <a:t>Combustion wave </a:t>
            </a:r>
          </a:p>
        </p:txBody>
      </p:sp>
      <p:sp>
        <p:nvSpPr>
          <p:cNvPr id="533527" name="AutoShape 23"/>
          <p:cNvSpPr>
            <a:spLocks/>
          </p:cNvSpPr>
          <p:nvPr/>
        </p:nvSpPr>
        <p:spPr bwMode="auto">
          <a:xfrm>
            <a:off x="7594600" y="2133600"/>
            <a:ext cx="990600" cy="609600"/>
          </a:xfrm>
          <a:prstGeom prst="accentCallout3">
            <a:avLst>
              <a:gd name="adj1" fmla="val 18750"/>
              <a:gd name="adj2" fmla="val 108333"/>
              <a:gd name="adj3" fmla="val 18750"/>
              <a:gd name="adj4" fmla="val 110593"/>
              <a:gd name="adj5" fmla="val 28125"/>
              <a:gd name="adj6" fmla="val 110593"/>
              <a:gd name="adj7" fmla="val 37500"/>
              <a:gd name="adj8" fmla="val 0"/>
            </a:avLst>
          </a:prstGeom>
          <a:noFill/>
          <a:ln w="38100">
            <a:noFill/>
            <a:miter lim="800000"/>
            <a:headEnd/>
            <a:tailEnd/>
          </a:ln>
          <a:effectLst/>
        </p:spPr>
        <p:txBody>
          <a:bodyPr lIns="92075" tIns="46038" rIns="92075" bIns="46038" anchor="ctr"/>
          <a:lstStyle/>
          <a:p>
            <a:pPr algn="ctr" eaLnBrk="0" hangingPunct="0">
              <a:spcBef>
                <a:spcPct val="50000"/>
              </a:spcBef>
            </a:pPr>
            <a:endParaRPr lang="en-US" sz="2400">
              <a:latin typeface="Comic Sans MS" pitchFamily="66" charset="0"/>
            </a:endParaRPr>
          </a:p>
        </p:txBody>
      </p:sp>
      <p:sp>
        <p:nvSpPr>
          <p:cNvPr id="533528" name="Freeform 24"/>
          <p:cNvSpPr>
            <a:spLocks/>
          </p:cNvSpPr>
          <p:nvPr/>
        </p:nvSpPr>
        <p:spPr bwMode="auto">
          <a:xfrm>
            <a:off x="7429500" y="2438400"/>
            <a:ext cx="1376363" cy="1143000"/>
          </a:xfrm>
          <a:custGeom>
            <a:avLst/>
            <a:gdLst/>
            <a:ahLst/>
            <a:cxnLst>
              <a:cxn ang="0">
                <a:pos x="0" y="0"/>
              </a:cxn>
              <a:cxn ang="0">
                <a:pos x="720" y="288"/>
              </a:cxn>
              <a:cxn ang="0">
                <a:pos x="480" y="720"/>
              </a:cxn>
            </a:cxnLst>
            <a:rect l="0" t="0" r="r" b="b"/>
            <a:pathLst>
              <a:path w="800" h="720">
                <a:moveTo>
                  <a:pt x="0" y="0"/>
                </a:moveTo>
                <a:cubicBezTo>
                  <a:pt x="320" y="84"/>
                  <a:pt x="640" y="168"/>
                  <a:pt x="720" y="288"/>
                </a:cubicBezTo>
                <a:cubicBezTo>
                  <a:pt x="800" y="408"/>
                  <a:pt x="520" y="648"/>
                  <a:pt x="480" y="720"/>
                </a:cubicBezTo>
              </a:path>
            </a:pathLst>
          </a:custGeom>
          <a:noFill/>
          <a:ln w="12700" cap="flat" cmpd="sng">
            <a:solidFill>
              <a:schemeClr val="tx1"/>
            </a:solidFill>
            <a:prstDash val="solid"/>
            <a:round/>
            <a:headEnd/>
            <a:tailEnd type="triangle" w="med" len="med"/>
          </a:ln>
          <a:effectLst/>
        </p:spPr>
        <p:txBody>
          <a:bodyPr lIns="92075" tIns="46038" rIns="92075" bIns="46038" anchor="ctr">
            <a:spAutoFit/>
          </a:bodyPr>
          <a:lstStyle/>
          <a:p>
            <a:endParaRPr lang="en-US"/>
          </a:p>
        </p:txBody>
      </p:sp>
      <p:sp>
        <p:nvSpPr>
          <p:cNvPr id="533529" name="Oval 25"/>
          <p:cNvSpPr>
            <a:spLocks noChangeArrowheads="1"/>
          </p:cNvSpPr>
          <p:nvPr/>
        </p:nvSpPr>
        <p:spPr bwMode="auto">
          <a:xfrm>
            <a:off x="7181850" y="4267200"/>
            <a:ext cx="577850" cy="533400"/>
          </a:xfrm>
          <a:prstGeom prst="ellipse">
            <a:avLst/>
          </a:prstGeom>
          <a:noFill/>
          <a:ln w="9525">
            <a:solidFill>
              <a:schemeClr val="tx1"/>
            </a:solidFill>
            <a:round/>
            <a:headEnd/>
            <a:tailEnd/>
          </a:ln>
          <a:effectLst/>
        </p:spPr>
        <p:txBody>
          <a:bodyPr wrap="none" anchor="ctr"/>
          <a:lstStyle/>
          <a:p>
            <a:endParaRPr lang="en-US"/>
          </a:p>
        </p:txBody>
      </p:sp>
      <p:sp>
        <p:nvSpPr>
          <p:cNvPr id="533530" name="Line 26"/>
          <p:cNvSpPr>
            <a:spLocks noChangeShapeType="1"/>
          </p:cNvSpPr>
          <p:nvPr/>
        </p:nvSpPr>
        <p:spPr bwMode="auto">
          <a:xfrm flipH="1">
            <a:off x="6273800" y="4572000"/>
            <a:ext cx="908050" cy="304800"/>
          </a:xfrm>
          <a:prstGeom prst="line">
            <a:avLst/>
          </a:prstGeom>
          <a:noFill/>
          <a:ln w="9525">
            <a:solidFill>
              <a:schemeClr val="tx1"/>
            </a:solidFill>
            <a:round/>
            <a:headEnd/>
            <a:tailEnd type="triangle" w="med" len="med"/>
          </a:ln>
          <a:effectLst/>
        </p:spPr>
        <p:txBody>
          <a:bodyPr/>
          <a:lstStyle/>
          <a:p>
            <a:endParaRPr lang="en-US"/>
          </a:p>
        </p:txBody>
      </p:sp>
      <p:sp>
        <p:nvSpPr>
          <p:cNvPr id="533531" name="Text Box 27"/>
          <p:cNvSpPr txBox="1">
            <a:spLocks noChangeArrowheads="1"/>
          </p:cNvSpPr>
          <p:nvPr/>
        </p:nvSpPr>
        <p:spPr bwMode="auto">
          <a:xfrm>
            <a:off x="1220788" y="4684713"/>
            <a:ext cx="1222375" cy="366712"/>
          </a:xfrm>
          <a:prstGeom prst="rect">
            <a:avLst/>
          </a:prstGeom>
          <a:noFill/>
          <a:ln w="9525">
            <a:noFill/>
            <a:miter lim="800000"/>
            <a:headEnd/>
            <a:tailEnd/>
          </a:ln>
          <a:effectLst/>
        </p:spPr>
        <p:txBody>
          <a:bodyPr wrap="none">
            <a:spAutoFit/>
          </a:bodyPr>
          <a:lstStyle/>
          <a:p>
            <a:r>
              <a:rPr lang="en-US" b="0"/>
              <a:t>V</a:t>
            </a:r>
            <a:r>
              <a:rPr lang="en-US" b="0" baseline="-25000"/>
              <a:t>f</a:t>
            </a:r>
            <a:r>
              <a:rPr lang="en-US" b="0"/>
              <a:t> = S</a:t>
            </a:r>
            <a:r>
              <a:rPr lang="en-US" b="0" baseline="-25000"/>
              <a:t>f</a:t>
            </a:r>
            <a:r>
              <a:rPr lang="en-US" b="0"/>
              <a:t> + u</a:t>
            </a:r>
          </a:p>
        </p:txBody>
      </p:sp>
      <p:sp>
        <p:nvSpPr>
          <p:cNvPr id="533532" name="Rectangle 28"/>
          <p:cNvSpPr>
            <a:spLocks noChangeArrowheads="1"/>
          </p:cNvSpPr>
          <p:nvPr/>
        </p:nvSpPr>
        <p:spPr bwMode="auto">
          <a:xfrm>
            <a:off x="5283200" y="4953000"/>
            <a:ext cx="379413" cy="366713"/>
          </a:xfrm>
          <a:prstGeom prst="rect">
            <a:avLst/>
          </a:prstGeom>
          <a:noFill/>
          <a:ln w="9525">
            <a:noFill/>
            <a:miter lim="800000"/>
            <a:headEnd/>
            <a:tailEnd/>
          </a:ln>
          <a:effectLst/>
        </p:spPr>
        <p:txBody>
          <a:bodyPr wrap="none">
            <a:spAutoFit/>
          </a:bodyPr>
          <a:lstStyle/>
          <a:p>
            <a:r>
              <a:rPr lang="en-US" b="0"/>
              <a:t>V</a:t>
            </a:r>
            <a:r>
              <a:rPr lang="en-US" b="0" baseline="-25000"/>
              <a:t>f</a:t>
            </a:r>
          </a:p>
        </p:txBody>
      </p:sp>
      <p:sp>
        <p:nvSpPr>
          <p:cNvPr id="533533" name="Rectangle 29"/>
          <p:cNvSpPr>
            <a:spLocks noChangeArrowheads="1"/>
          </p:cNvSpPr>
          <p:nvPr/>
        </p:nvSpPr>
        <p:spPr bwMode="auto">
          <a:xfrm>
            <a:off x="5035550" y="4267200"/>
            <a:ext cx="379413" cy="366713"/>
          </a:xfrm>
          <a:prstGeom prst="rect">
            <a:avLst/>
          </a:prstGeom>
          <a:noFill/>
          <a:ln w="9525">
            <a:noFill/>
            <a:miter lim="800000"/>
            <a:headEnd/>
            <a:tailEnd/>
          </a:ln>
          <a:effectLst/>
        </p:spPr>
        <p:txBody>
          <a:bodyPr wrap="none">
            <a:spAutoFit/>
          </a:bodyPr>
          <a:lstStyle/>
          <a:p>
            <a:r>
              <a:rPr lang="en-US" b="0"/>
              <a:t>S</a:t>
            </a:r>
            <a:r>
              <a:rPr lang="en-US" b="0" baseline="-25000"/>
              <a:t>f</a:t>
            </a:r>
          </a:p>
        </p:txBody>
      </p:sp>
      <p:sp>
        <p:nvSpPr>
          <p:cNvPr id="533534" name="Rectangle 30"/>
          <p:cNvSpPr>
            <a:spLocks noChangeArrowheads="1"/>
          </p:cNvSpPr>
          <p:nvPr/>
        </p:nvSpPr>
        <p:spPr bwMode="auto">
          <a:xfrm>
            <a:off x="5448300" y="4267200"/>
            <a:ext cx="311150" cy="366713"/>
          </a:xfrm>
          <a:prstGeom prst="rect">
            <a:avLst/>
          </a:prstGeom>
          <a:noFill/>
          <a:ln w="9525">
            <a:noFill/>
            <a:miter lim="800000"/>
            <a:headEnd/>
            <a:tailEnd/>
          </a:ln>
          <a:effectLst/>
        </p:spPr>
        <p:txBody>
          <a:bodyPr wrap="none">
            <a:spAutoFit/>
          </a:bodyPr>
          <a:lstStyle/>
          <a:p>
            <a:r>
              <a:rPr lang="en-US" b="0"/>
              <a:t>u</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2F70BE-D509-4E59-9017-58711CFE3B0D}" type="datetime1">
              <a:rPr lang="en-US"/>
              <a:pPr/>
              <a:t>10/21/2018</a:t>
            </a:fld>
            <a:endParaRPr lang="en-US"/>
          </a:p>
        </p:txBody>
      </p:sp>
      <p:sp>
        <p:nvSpPr>
          <p:cNvPr id="5" name="Footer Placeholder 4"/>
          <p:cNvSpPr>
            <a:spLocks noGrp="1"/>
          </p:cNvSpPr>
          <p:nvPr>
            <p:ph type="ftr" sz="quarter" idx="11"/>
          </p:nvPr>
        </p:nvSpPr>
        <p:spPr/>
        <p:txBody>
          <a:bodyPr/>
          <a:lstStyle/>
          <a:p>
            <a:r>
              <a:rPr lang="en-US"/>
              <a:t>Flame propagation</a:t>
            </a:r>
          </a:p>
        </p:txBody>
      </p:sp>
      <p:sp>
        <p:nvSpPr>
          <p:cNvPr id="6" name="Slide Number Placeholder 5"/>
          <p:cNvSpPr>
            <a:spLocks noGrp="1"/>
          </p:cNvSpPr>
          <p:nvPr>
            <p:ph type="sldNum" sz="quarter" idx="12"/>
          </p:nvPr>
        </p:nvSpPr>
        <p:spPr/>
        <p:txBody>
          <a:bodyPr/>
          <a:lstStyle/>
          <a:p>
            <a:fld id="{9C73518D-D661-4357-9D10-F59D7248F8DC}" type="slidenum">
              <a:rPr lang="en-US"/>
              <a:pPr/>
              <a:t>102</a:t>
            </a:fld>
            <a:endParaRPr lang="en-US"/>
          </a:p>
        </p:txBody>
      </p:sp>
      <p:sp>
        <p:nvSpPr>
          <p:cNvPr id="9218" name="Rectangle 2"/>
          <p:cNvSpPr>
            <a:spLocks noGrp="1" noChangeArrowheads="1"/>
          </p:cNvSpPr>
          <p:nvPr>
            <p:ph type="title"/>
          </p:nvPr>
        </p:nvSpPr>
        <p:spPr/>
        <p:txBody>
          <a:bodyPr/>
          <a:lstStyle/>
          <a:p>
            <a:r>
              <a:rPr lang="en-US"/>
              <a:t>Laminar Flame Propagation</a:t>
            </a:r>
          </a:p>
        </p:txBody>
      </p:sp>
      <p:pic>
        <p:nvPicPr>
          <p:cNvPr id="7" name="hex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9800" y="990600"/>
            <a:ext cx="5738283" cy="513340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2"/>
          <p:cNvSpPr>
            <a:spLocks noGrp="1"/>
          </p:cNvSpPr>
          <p:nvPr>
            <p:ph type="dt" sz="half" idx="10"/>
          </p:nvPr>
        </p:nvSpPr>
        <p:spPr/>
        <p:txBody>
          <a:bodyPr/>
          <a:lstStyle/>
          <a:p>
            <a:fld id="{94AEFB4A-DEBE-4702-9565-D6E29C78E56E}" type="datetime1">
              <a:rPr lang="en-US"/>
              <a:pPr/>
              <a:t>10/21/2018</a:t>
            </a:fld>
            <a:endParaRPr lang="en-US"/>
          </a:p>
        </p:txBody>
      </p:sp>
      <p:sp>
        <p:nvSpPr>
          <p:cNvPr id="15" name="Footer Placeholder 3"/>
          <p:cNvSpPr>
            <a:spLocks noGrp="1"/>
          </p:cNvSpPr>
          <p:nvPr>
            <p:ph type="ftr" sz="quarter" idx="11"/>
          </p:nvPr>
        </p:nvSpPr>
        <p:spPr/>
        <p:txBody>
          <a:bodyPr/>
          <a:lstStyle/>
          <a:p>
            <a:r>
              <a:rPr lang="en-US"/>
              <a:t>Flame propagation</a:t>
            </a:r>
          </a:p>
        </p:txBody>
      </p:sp>
      <p:sp>
        <p:nvSpPr>
          <p:cNvPr id="16" name="Slide Number Placeholder 4"/>
          <p:cNvSpPr>
            <a:spLocks noGrp="1"/>
          </p:cNvSpPr>
          <p:nvPr>
            <p:ph type="sldNum" sz="quarter" idx="12"/>
          </p:nvPr>
        </p:nvSpPr>
        <p:spPr/>
        <p:txBody>
          <a:bodyPr/>
          <a:lstStyle/>
          <a:p>
            <a:fld id="{15239449-61D0-4CB1-9779-6E06A1550511}" type="slidenum">
              <a:rPr lang="en-US"/>
              <a:pPr/>
              <a:t>103</a:t>
            </a:fld>
            <a:endParaRPr lang="en-US"/>
          </a:p>
        </p:txBody>
      </p:sp>
      <p:sp>
        <p:nvSpPr>
          <p:cNvPr id="10242" name="Rectangle 2"/>
          <p:cNvSpPr>
            <a:spLocks noGrp="1" noChangeArrowheads="1"/>
          </p:cNvSpPr>
          <p:nvPr>
            <p:ph type="title"/>
          </p:nvPr>
        </p:nvSpPr>
        <p:spPr>
          <a:xfrm>
            <a:off x="742950" y="304800"/>
            <a:ext cx="8420100" cy="609600"/>
          </a:xfrm>
        </p:spPr>
        <p:txBody>
          <a:bodyPr/>
          <a:lstStyle/>
          <a:p>
            <a:r>
              <a:rPr lang="en-US" sz="3200"/>
              <a:t>Breakdown of Initially Laminar Flame</a:t>
            </a:r>
          </a:p>
        </p:txBody>
      </p:sp>
      <p:pic>
        <p:nvPicPr>
          <p:cNvPr id="10243" name="Picture 3" descr="754_0"/>
          <p:cNvPicPr>
            <a:picLocks noChangeAspect="1" noChangeArrowheads="1"/>
          </p:cNvPicPr>
          <p:nvPr/>
        </p:nvPicPr>
        <p:blipFill>
          <a:blip r:embed="rId2" cstate="print"/>
          <a:srcRect/>
          <a:stretch>
            <a:fillRect/>
          </a:stretch>
        </p:blipFill>
        <p:spPr bwMode="auto">
          <a:xfrm>
            <a:off x="1074870" y="1065213"/>
            <a:ext cx="2063750" cy="1495425"/>
          </a:xfrm>
          <a:prstGeom prst="rect">
            <a:avLst/>
          </a:prstGeom>
          <a:noFill/>
        </p:spPr>
      </p:pic>
      <p:pic>
        <p:nvPicPr>
          <p:cNvPr id="10244" name="Picture 4" descr="754_2"/>
          <p:cNvPicPr>
            <a:picLocks noChangeAspect="1" noChangeArrowheads="1"/>
          </p:cNvPicPr>
          <p:nvPr/>
        </p:nvPicPr>
        <p:blipFill>
          <a:blip r:embed="rId3" cstate="print"/>
          <a:srcRect/>
          <a:stretch>
            <a:fillRect/>
          </a:stretch>
        </p:blipFill>
        <p:spPr bwMode="auto">
          <a:xfrm>
            <a:off x="6143096" y="1150939"/>
            <a:ext cx="2063750" cy="1495425"/>
          </a:xfrm>
          <a:prstGeom prst="rect">
            <a:avLst/>
          </a:prstGeom>
          <a:noFill/>
        </p:spPr>
      </p:pic>
      <p:pic>
        <p:nvPicPr>
          <p:cNvPr id="10245" name="Picture 5" descr="754_1"/>
          <p:cNvPicPr>
            <a:picLocks noChangeAspect="1" noChangeArrowheads="1"/>
          </p:cNvPicPr>
          <p:nvPr/>
        </p:nvPicPr>
        <p:blipFill>
          <a:blip r:embed="rId4" cstate="print"/>
          <a:srcRect/>
          <a:stretch>
            <a:fillRect/>
          </a:stretch>
        </p:blipFill>
        <p:spPr bwMode="auto">
          <a:xfrm>
            <a:off x="3609843" y="1165226"/>
            <a:ext cx="2063750" cy="1495425"/>
          </a:xfrm>
          <a:prstGeom prst="rect">
            <a:avLst/>
          </a:prstGeom>
          <a:noFill/>
        </p:spPr>
      </p:pic>
      <p:pic>
        <p:nvPicPr>
          <p:cNvPr id="10246" name="Picture 6" descr="754_3"/>
          <p:cNvPicPr>
            <a:picLocks noChangeAspect="1" noChangeArrowheads="1"/>
          </p:cNvPicPr>
          <p:nvPr/>
        </p:nvPicPr>
        <p:blipFill>
          <a:blip r:embed="rId5" cstate="print"/>
          <a:srcRect/>
          <a:stretch>
            <a:fillRect/>
          </a:stretch>
        </p:blipFill>
        <p:spPr bwMode="auto">
          <a:xfrm>
            <a:off x="1076590" y="2913064"/>
            <a:ext cx="2063750" cy="1495425"/>
          </a:xfrm>
          <a:prstGeom prst="rect">
            <a:avLst/>
          </a:prstGeom>
          <a:noFill/>
        </p:spPr>
      </p:pic>
      <p:pic>
        <p:nvPicPr>
          <p:cNvPr id="10247" name="Picture 7" descr="754_4"/>
          <p:cNvPicPr>
            <a:picLocks noChangeAspect="1" noChangeArrowheads="1"/>
          </p:cNvPicPr>
          <p:nvPr/>
        </p:nvPicPr>
        <p:blipFill>
          <a:blip r:embed="rId6" cstate="print"/>
          <a:srcRect/>
          <a:stretch>
            <a:fillRect/>
          </a:stretch>
        </p:blipFill>
        <p:spPr bwMode="auto">
          <a:xfrm>
            <a:off x="3578887" y="3014664"/>
            <a:ext cx="2063750" cy="1495425"/>
          </a:xfrm>
          <a:prstGeom prst="rect">
            <a:avLst/>
          </a:prstGeom>
          <a:noFill/>
        </p:spPr>
      </p:pic>
      <p:pic>
        <p:nvPicPr>
          <p:cNvPr id="10248" name="Picture 8" descr="754_5"/>
          <p:cNvPicPr>
            <a:picLocks noChangeAspect="1" noChangeArrowheads="1"/>
          </p:cNvPicPr>
          <p:nvPr/>
        </p:nvPicPr>
        <p:blipFill>
          <a:blip r:embed="rId7" cstate="print"/>
          <a:srcRect r="4800"/>
          <a:stretch>
            <a:fillRect/>
          </a:stretch>
        </p:blipFill>
        <p:spPr bwMode="auto">
          <a:xfrm>
            <a:off x="6172333" y="2997201"/>
            <a:ext cx="1965721" cy="1495425"/>
          </a:xfrm>
          <a:prstGeom prst="rect">
            <a:avLst/>
          </a:prstGeom>
          <a:noFill/>
          <a:ln w="9525">
            <a:noFill/>
            <a:miter lim="800000"/>
            <a:headEnd/>
            <a:tailEnd/>
          </a:ln>
        </p:spPr>
      </p:pic>
      <p:pic>
        <p:nvPicPr>
          <p:cNvPr id="10249" name="Picture 9" descr="754_6"/>
          <p:cNvPicPr>
            <a:picLocks noChangeAspect="1" noChangeArrowheads="1"/>
          </p:cNvPicPr>
          <p:nvPr/>
        </p:nvPicPr>
        <p:blipFill>
          <a:blip r:embed="rId8" cstate="print"/>
          <a:srcRect/>
          <a:stretch>
            <a:fillRect/>
          </a:stretch>
        </p:blipFill>
        <p:spPr bwMode="auto">
          <a:xfrm>
            <a:off x="1092068" y="4659314"/>
            <a:ext cx="2063750" cy="1495425"/>
          </a:xfrm>
          <a:prstGeom prst="rect">
            <a:avLst/>
          </a:prstGeom>
          <a:noFill/>
        </p:spPr>
      </p:pic>
      <p:pic>
        <p:nvPicPr>
          <p:cNvPr id="10250" name="Picture 10" descr="754_8"/>
          <p:cNvPicPr>
            <a:picLocks noChangeAspect="1" noChangeArrowheads="1"/>
          </p:cNvPicPr>
          <p:nvPr/>
        </p:nvPicPr>
        <p:blipFill>
          <a:blip r:embed="rId9" cstate="print"/>
          <a:srcRect/>
          <a:stretch>
            <a:fillRect/>
          </a:stretch>
        </p:blipFill>
        <p:spPr bwMode="auto">
          <a:xfrm>
            <a:off x="3640800" y="4614864"/>
            <a:ext cx="2063750" cy="1495425"/>
          </a:xfrm>
          <a:prstGeom prst="rect">
            <a:avLst/>
          </a:prstGeom>
          <a:noFill/>
        </p:spPr>
      </p:pic>
      <p:sp>
        <p:nvSpPr>
          <p:cNvPr id="10251" name="Text Box 11"/>
          <p:cNvSpPr txBox="1">
            <a:spLocks noChangeArrowheads="1"/>
          </p:cNvSpPr>
          <p:nvPr/>
        </p:nvSpPr>
        <p:spPr bwMode="auto">
          <a:xfrm>
            <a:off x="6026150" y="4800600"/>
            <a:ext cx="3363913" cy="1373188"/>
          </a:xfrm>
          <a:prstGeom prst="rect">
            <a:avLst/>
          </a:prstGeom>
          <a:noFill/>
          <a:ln w="28575">
            <a:noFill/>
            <a:miter lim="800000"/>
            <a:headEnd/>
            <a:tailEnd type="none" w="med" len="lg"/>
          </a:ln>
          <a:effectLst/>
        </p:spPr>
        <p:txBody>
          <a:bodyPr lIns="92075" tIns="46038" rIns="92075" bIns="46038" anchor="ctr">
            <a:spAutoFit/>
          </a:bodyPr>
          <a:lstStyle/>
          <a:p>
            <a:pPr algn="ctr">
              <a:spcBef>
                <a:spcPct val="0"/>
              </a:spcBef>
            </a:pPr>
            <a:r>
              <a:rPr lang="en-US" sz="2800" b="0"/>
              <a:t>Mixture of H2-propane that simulates Jet A</a:t>
            </a:r>
          </a:p>
        </p:txBody>
      </p:sp>
      <p:sp>
        <p:nvSpPr>
          <p:cNvPr id="10252" name="Line 12"/>
          <p:cNvSpPr>
            <a:spLocks noChangeShapeType="1"/>
          </p:cNvSpPr>
          <p:nvPr/>
        </p:nvSpPr>
        <p:spPr bwMode="auto">
          <a:xfrm flipV="1">
            <a:off x="1016397" y="2252663"/>
            <a:ext cx="1031875" cy="633412"/>
          </a:xfrm>
          <a:prstGeom prst="line">
            <a:avLst/>
          </a:prstGeom>
          <a:noFill/>
          <a:ln w="28575">
            <a:solidFill>
              <a:schemeClr val="tx1"/>
            </a:solidFill>
            <a:round/>
            <a:headEnd/>
            <a:tailEnd type="triangle" w="med" len="lg"/>
          </a:ln>
          <a:effectLst/>
        </p:spPr>
        <p:txBody>
          <a:bodyPr lIns="92075" tIns="46038" rIns="92075" bIns="46038" anchor="ctr">
            <a:spAutoFit/>
          </a:bodyPr>
          <a:lstStyle/>
          <a:p>
            <a:endParaRPr lang="en-US"/>
          </a:p>
        </p:txBody>
      </p:sp>
      <p:sp>
        <p:nvSpPr>
          <p:cNvPr id="10253" name="Text Box 13"/>
          <p:cNvSpPr txBox="1">
            <a:spLocks noChangeArrowheads="1"/>
          </p:cNvSpPr>
          <p:nvPr/>
        </p:nvSpPr>
        <p:spPr bwMode="auto">
          <a:xfrm>
            <a:off x="-16201" y="2596363"/>
            <a:ext cx="1065997" cy="523862"/>
          </a:xfrm>
          <a:prstGeom prst="rect">
            <a:avLst/>
          </a:prstGeom>
          <a:noFill/>
          <a:ln w="28575">
            <a:noFill/>
            <a:miter lim="800000"/>
            <a:headEnd/>
            <a:tailEnd type="none" w="med" len="lg"/>
          </a:ln>
          <a:effectLst/>
        </p:spPr>
        <p:txBody>
          <a:bodyPr wrap="none" lIns="92075" tIns="46038" rIns="92075" bIns="46038" anchor="ctr">
            <a:spAutoFit/>
          </a:bodyPr>
          <a:lstStyle/>
          <a:p>
            <a:pPr algn="ctr">
              <a:spcBef>
                <a:spcPct val="0"/>
              </a:spcBef>
            </a:pPr>
            <a:r>
              <a:rPr lang="en-US" sz="2800" b="0">
                <a:solidFill>
                  <a:schemeClr val="tx2"/>
                </a:solidFill>
              </a:rPr>
              <a:t>spark</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F1F361F-C92E-450E-879B-037855864B42}" type="datetime1">
              <a:rPr lang="en-US"/>
              <a:pPr/>
              <a:t>10/21/2018</a:t>
            </a:fld>
            <a:endParaRPr lang="en-US"/>
          </a:p>
        </p:txBody>
      </p:sp>
      <p:sp>
        <p:nvSpPr>
          <p:cNvPr id="5" name="Footer Placeholder 4"/>
          <p:cNvSpPr>
            <a:spLocks noGrp="1"/>
          </p:cNvSpPr>
          <p:nvPr>
            <p:ph type="ftr" sz="quarter" idx="11"/>
          </p:nvPr>
        </p:nvSpPr>
        <p:spPr/>
        <p:txBody>
          <a:bodyPr/>
          <a:lstStyle/>
          <a:p>
            <a:r>
              <a:rPr lang="en-US"/>
              <a:t>Flame propagation</a:t>
            </a:r>
          </a:p>
        </p:txBody>
      </p:sp>
      <p:sp>
        <p:nvSpPr>
          <p:cNvPr id="6" name="Slide Number Placeholder 5"/>
          <p:cNvSpPr>
            <a:spLocks noGrp="1"/>
          </p:cNvSpPr>
          <p:nvPr>
            <p:ph type="sldNum" sz="quarter" idx="12"/>
          </p:nvPr>
        </p:nvSpPr>
        <p:spPr/>
        <p:txBody>
          <a:bodyPr/>
          <a:lstStyle/>
          <a:p>
            <a:fld id="{97E1CFCC-2AAA-4AC7-B26B-7FA234B7A635}" type="slidenum">
              <a:rPr lang="en-US"/>
              <a:pPr/>
              <a:t>104</a:t>
            </a:fld>
            <a:endParaRPr lang="en-US"/>
          </a:p>
        </p:txBody>
      </p:sp>
      <p:sp>
        <p:nvSpPr>
          <p:cNvPr id="18434" name="Rectangle 2"/>
          <p:cNvSpPr>
            <a:spLocks noGrp="1" noChangeArrowheads="1"/>
          </p:cNvSpPr>
          <p:nvPr>
            <p:ph type="title"/>
          </p:nvPr>
        </p:nvSpPr>
        <p:spPr>
          <a:xfrm>
            <a:off x="742950" y="228600"/>
            <a:ext cx="8420100" cy="914400"/>
          </a:xfrm>
        </p:spPr>
        <p:txBody>
          <a:bodyPr/>
          <a:lstStyle/>
          <a:p>
            <a:r>
              <a:rPr lang="en-US"/>
              <a:t>Flame growth and pressure rise</a:t>
            </a:r>
          </a:p>
        </p:txBody>
      </p:sp>
      <p:pic>
        <p:nvPicPr>
          <p:cNvPr id="2" name="test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3628" y="1295400"/>
            <a:ext cx="7975600" cy="3987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19494B10-7EBE-4401-B9DB-6732E2BC1B1D}" type="slidenum">
              <a:rPr lang="en-US"/>
              <a:pPr/>
              <a:t>105</a:t>
            </a:fld>
            <a:endParaRPr lang="en-US"/>
          </a:p>
        </p:txBody>
      </p:sp>
      <p:sp>
        <p:nvSpPr>
          <p:cNvPr id="534530" name="Rectangle 2"/>
          <p:cNvSpPr>
            <a:spLocks noGrp="1" noChangeArrowheads="1"/>
          </p:cNvSpPr>
          <p:nvPr>
            <p:ph type="title"/>
          </p:nvPr>
        </p:nvSpPr>
        <p:spPr/>
        <p:txBody>
          <a:bodyPr/>
          <a:lstStyle/>
          <a:p>
            <a:r>
              <a:rPr lang="en-US" sz="2400"/>
              <a:t>Pressure in Closed Vessel Explosion</a:t>
            </a:r>
          </a:p>
        </p:txBody>
      </p:sp>
      <p:pic>
        <p:nvPicPr>
          <p:cNvPr id="534531" name="Picture 3"/>
          <p:cNvPicPr>
            <a:picLocks noGrp="1" noChangeAspect="1" noChangeArrowheads="1"/>
          </p:cNvPicPr>
          <p:nvPr>
            <p:ph idx="1"/>
          </p:nvPr>
        </p:nvPicPr>
        <p:blipFill>
          <a:blip r:embed="rId3" cstate="print"/>
          <a:srcRect/>
          <a:stretch>
            <a:fillRect/>
          </a:stretch>
        </p:blipFill>
        <p:spPr>
          <a:xfrm>
            <a:off x="1485900" y="2209800"/>
            <a:ext cx="6540500" cy="3902075"/>
          </a:xfrm>
          <a:noFill/>
          <a:ln/>
        </p:spPr>
      </p:pic>
      <p:sp>
        <p:nvSpPr>
          <p:cNvPr id="534532" name="Text Box 4"/>
          <p:cNvSpPr txBox="1">
            <a:spLocks noChangeArrowheads="1"/>
          </p:cNvSpPr>
          <p:nvPr/>
        </p:nvSpPr>
        <p:spPr bwMode="auto">
          <a:xfrm>
            <a:off x="1733550" y="1219200"/>
            <a:ext cx="6267450" cy="641350"/>
          </a:xfrm>
          <a:prstGeom prst="rect">
            <a:avLst/>
          </a:prstGeom>
          <a:noFill/>
          <a:ln w="9525">
            <a:noFill/>
            <a:miter lim="800000"/>
            <a:headEnd/>
            <a:tailEnd/>
          </a:ln>
          <a:effectLst/>
        </p:spPr>
        <p:txBody>
          <a:bodyPr wrap="none">
            <a:spAutoFit/>
          </a:bodyPr>
          <a:lstStyle/>
          <a:p>
            <a:r>
              <a:rPr lang="en-US" b="0"/>
              <a:t>Peak pressure limited by heat transfer during burn and any</a:t>
            </a:r>
          </a:p>
          <a:p>
            <a:r>
              <a:rPr lang="en-US" b="0"/>
              <a:t>Venting that takes place due to openings or structural failure</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7 Sept 2009</a:t>
            </a:r>
            <a:endParaRPr lang="en-US"/>
          </a:p>
        </p:txBody>
      </p:sp>
      <p:sp>
        <p:nvSpPr>
          <p:cNvPr id="7" name="Footer Placeholder 4"/>
          <p:cNvSpPr>
            <a:spLocks noGrp="1"/>
          </p:cNvSpPr>
          <p:nvPr>
            <p:ph type="ftr" sz="quarter" idx="11"/>
          </p:nvPr>
        </p:nvSpPr>
        <p:spPr/>
        <p:txBody>
          <a:bodyPr/>
          <a:lstStyle/>
          <a:p>
            <a:r>
              <a:rPr lang="en-US"/>
              <a:t>Shepherd - Explosion Effects </a:t>
            </a:r>
          </a:p>
        </p:txBody>
      </p:sp>
      <p:sp>
        <p:nvSpPr>
          <p:cNvPr id="8" name="Slide Number Placeholder 5"/>
          <p:cNvSpPr>
            <a:spLocks noGrp="1"/>
          </p:cNvSpPr>
          <p:nvPr>
            <p:ph type="sldNum" sz="quarter" idx="12"/>
          </p:nvPr>
        </p:nvSpPr>
        <p:spPr/>
        <p:txBody>
          <a:bodyPr/>
          <a:lstStyle/>
          <a:p>
            <a:fld id="{5AAB6BC2-4A63-4BB5-847C-DC5AE75989D2}" type="slidenum">
              <a:rPr lang="en-US"/>
              <a:pPr/>
              <a:t>106</a:t>
            </a:fld>
            <a:endParaRPr lang="en-US"/>
          </a:p>
        </p:txBody>
      </p:sp>
      <p:sp>
        <p:nvSpPr>
          <p:cNvPr id="536578" name="Rectangle 2"/>
          <p:cNvSpPr>
            <a:spLocks noGrp="1" noChangeArrowheads="1"/>
          </p:cNvSpPr>
          <p:nvPr>
            <p:ph type="title"/>
          </p:nvPr>
        </p:nvSpPr>
        <p:spPr/>
        <p:txBody>
          <a:bodyPr/>
          <a:lstStyle/>
          <a:p>
            <a:r>
              <a:rPr lang="en-US"/>
              <a:t>Burning Velocity </a:t>
            </a:r>
          </a:p>
        </p:txBody>
      </p:sp>
      <p:pic>
        <p:nvPicPr>
          <p:cNvPr id="536579" name="Picture 3" descr="flame_speed_phi"/>
          <p:cNvPicPr>
            <a:picLocks noChangeAspect="1" noChangeArrowheads="1"/>
          </p:cNvPicPr>
          <p:nvPr/>
        </p:nvPicPr>
        <p:blipFill>
          <a:blip r:embed="rId3" cstate="print"/>
          <a:srcRect/>
          <a:stretch>
            <a:fillRect/>
          </a:stretch>
        </p:blipFill>
        <p:spPr bwMode="auto">
          <a:xfrm>
            <a:off x="76200" y="2393950"/>
            <a:ext cx="4375150" cy="3549650"/>
          </a:xfrm>
          <a:prstGeom prst="rect">
            <a:avLst/>
          </a:prstGeom>
          <a:noFill/>
        </p:spPr>
      </p:pic>
      <p:sp>
        <p:nvSpPr>
          <p:cNvPr id="536580" name="Text Box 4"/>
          <p:cNvSpPr txBox="1">
            <a:spLocks noChangeArrowheads="1"/>
          </p:cNvSpPr>
          <p:nvPr/>
        </p:nvSpPr>
        <p:spPr bwMode="auto">
          <a:xfrm>
            <a:off x="457200" y="990600"/>
            <a:ext cx="8991600" cy="1552575"/>
          </a:xfrm>
          <a:prstGeom prst="rect">
            <a:avLst/>
          </a:prstGeom>
          <a:noFill/>
          <a:ln w="9525">
            <a:noFill/>
            <a:miter lim="800000"/>
            <a:headEnd/>
            <a:tailEnd/>
          </a:ln>
          <a:effectLst/>
        </p:spPr>
        <p:txBody>
          <a:bodyPr>
            <a:spAutoFit/>
          </a:bodyPr>
          <a:lstStyle/>
          <a:p>
            <a:pPr eaLnBrk="0" hangingPunct="0">
              <a:buFontTx/>
              <a:buChar char="•"/>
            </a:pPr>
            <a:r>
              <a:rPr lang="en-US" sz="2400" b="0"/>
              <a:t>Laminar burning speed depends on substance, composition, pressure, temperature</a:t>
            </a:r>
          </a:p>
          <a:p>
            <a:pPr eaLnBrk="0" hangingPunct="0">
              <a:buFontTx/>
              <a:buChar char="•"/>
            </a:pPr>
            <a:r>
              <a:rPr lang="en-US" sz="2400" b="0"/>
              <a:t>Flames in explosions are turbulent, effective burning speed much higher</a:t>
            </a:r>
          </a:p>
        </p:txBody>
      </p:sp>
      <p:pic>
        <p:nvPicPr>
          <p:cNvPr id="536581" name="Picture 5"/>
          <p:cNvPicPr>
            <a:picLocks noGrp="1" noChangeAspect="1" noChangeArrowheads="1"/>
          </p:cNvPicPr>
          <p:nvPr>
            <p:ph idx="1"/>
          </p:nvPr>
        </p:nvPicPr>
        <p:blipFill>
          <a:blip r:embed="rId4" cstate="print"/>
          <a:srcRect/>
          <a:stretch>
            <a:fillRect/>
          </a:stretch>
        </p:blipFill>
        <p:spPr>
          <a:xfrm>
            <a:off x="4121150" y="2698750"/>
            <a:ext cx="5613400" cy="3190875"/>
          </a:xfrm>
          <a:noFill/>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55CB93B2-80C1-4BFA-B3B1-35FA05CF8E49}" type="slidenum">
              <a:rPr lang="en-US"/>
              <a:pPr/>
              <a:t>107</a:t>
            </a:fld>
            <a:endParaRPr lang="en-US"/>
          </a:p>
        </p:txBody>
      </p:sp>
      <p:sp>
        <p:nvSpPr>
          <p:cNvPr id="538626" name="Rectangle 2"/>
          <p:cNvSpPr>
            <a:spLocks noGrp="1" noChangeArrowheads="1"/>
          </p:cNvSpPr>
          <p:nvPr>
            <p:ph type="title"/>
          </p:nvPr>
        </p:nvSpPr>
        <p:spPr>
          <a:xfrm>
            <a:off x="660400" y="228600"/>
            <a:ext cx="8420100" cy="685800"/>
          </a:xfrm>
        </p:spPr>
        <p:txBody>
          <a:bodyPr/>
          <a:lstStyle/>
          <a:p>
            <a:r>
              <a:rPr lang="en-US"/>
              <a:t>Adiabatic Explosion Pressure</a:t>
            </a:r>
          </a:p>
        </p:txBody>
      </p:sp>
      <p:sp>
        <p:nvSpPr>
          <p:cNvPr id="538627" name="Rectangle 3"/>
          <p:cNvSpPr>
            <a:spLocks noGrp="1" noChangeArrowheads="1"/>
          </p:cNvSpPr>
          <p:nvPr>
            <p:ph type="body" idx="1"/>
          </p:nvPr>
        </p:nvSpPr>
        <p:spPr>
          <a:xfrm>
            <a:off x="742950" y="1219200"/>
            <a:ext cx="8420100" cy="4800600"/>
          </a:xfrm>
        </p:spPr>
        <p:txBody>
          <a:bodyPr/>
          <a:lstStyle/>
          <a:p>
            <a:pPr>
              <a:lnSpc>
                <a:spcPct val="110000"/>
              </a:lnSpc>
            </a:pPr>
            <a:r>
              <a:rPr lang="en-US" sz="1800"/>
              <a:t>Pressure of products if there are no heat losses and complete reaction occurs</a:t>
            </a:r>
          </a:p>
          <a:p>
            <a:pPr>
              <a:lnSpc>
                <a:spcPct val="110000"/>
              </a:lnSpc>
            </a:pPr>
            <a:r>
              <a:rPr lang="en-US" sz="1800"/>
              <a:t>Energy balance at constant volume</a:t>
            </a:r>
          </a:p>
          <a:p>
            <a:pPr algn="ctr">
              <a:lnSpc>
                <a:spcPct val="110000"/>
              </a:lnSpc>
              <a:buFontTx/>
              <a:buNone/>
            </a:pPr>
            <a:r>
              <a:rPr lang="en-US" sz="1800"/>
              <a:t>E</a:t>
            </a:r>
            <a:r>
              <a:rPr lang="en-US" sz="1800" baseline="-25000"/>
              <a:t>reactants</a:t>
            </a:r>
            <a:r>
              <a:rPr lang="en-US" sz="1800"/>
              <a:t>(T</a:t>
            </a:r>
            <a:r>
              <a:rPr lang="en-US" sz="1800" baseline="-25000"/>
              <a:t>reactants</a:t>
            </a:r>
            <a:r>
              <a:rPr lang="en-US" sz="1800"/>
              <a:t>) = E</a:t>
            </a:r>
            <a:r>
              <a:rPr lang="en-US" sz="1800" baseline="-25000"/>
              <a:t>products</a:t>
            </a:r>
            <a:r>
              <a:rPr lang="en-US" sz="1800"/>
              <a:t>(T</a:t>
            </a:r>
            <a:r>
              <a:rPr lang="en-US" sz="1800" baseline="-25000"/>
              <a:t>products</a:t>
            </a:r>
            <a:r>
              <a:rPr lang="en-US" sz="1800"/>
              <a:t>)</a:t>
            </a:r>
          </a:p>
          <a:p>
            <a:pPr algn="ctr">
              <a:lnSpc>
                <a:spcPct val="110000"/>
              </a:lnSpc>
              <a:buFontTx/>
              <a:buNone/>
            </a:pPr>
            <a:r>
              <a:rPr lang="en-US" sz="1800"/>
              <a:t>V</a:t>
            </a:r>
            <a:r>
              <a:rPr lang="en-US" sz="1800" baseline="-25000"/>
              <a:t>reactants</a:t>
            </a:r>
            <a:r>
              <a:rPr lang="en-US" sz="1800"/>
              <a:t> = V</a:t>
            </a:r>
            <a:r>
              <a:rPr lang="en-US" sz="1800" baseline="-25000"/>
              <a:t>products</a:t>
            </a:r>
          </a:p>
          <a:p>
            <a:pPr algn="ctr">
              <a:lnSpc>
                <a:spcPct val="110000"/>
              </a:lnSpc>
              <a:buFontTx/>
              <a:buNone/>
            </a:pPr>
            <a:r>
              <a:rPr lang="en-US" sz="1800"/>
              <a:t>P</a:t>
            </a:r>
            <a:r>
              <a:rPr lang="en-US" sz="1800" baseline="-25000"/>
              <a:t>p</a:t>
            </a:r>
            <a:r>
              <a:rPr lang="en-US" sz="1800"/>
              <a:t> = P</a:t>
            </a:r>
            <a:r>
              <a:rPr lang="en-US" sz="1800" baseline="-25000"/>
              <a:t>r</a:t>
            </a:r>
            <a:r>
              <a:rPr lang="en-US" sz="1800"/>
              <a:t> (N</a:t>
            </a:r>
            <a:r>
              <a:rPr lang="en-US" sz="1800" baseline="-25000"/>
              <a:t>p</a:t>
            </a:r>
            <a:r>
              <a:rPr lang="en-US" sz="1800"/>
              <a:t>T</a:t>
            </a:r>
            <a:r>
              <a:rPr lang="en-US" sz="1800" baseline="-25000"/>
              <a:t>p</a:t>
            </a:r>
            <a:r>
              <a:rPr lang="en-US" sz="1800"/>
              <a:t>/N</a:t>
            </a:r>
            <a:r>
              <a:rPr lang="en-US" sz="1800" baseline="-25000"/>
              <a:t>r</a:t>
            </a:r>
            <a:r>
              <a:rPr lang="en-US" sz="1800"/>
              <a:t>T</a:t>
            </a:r>
            <a:r>
              <a:rPr lang="en-US" sz="1800" baseline="-25000"/>
              <a:t>r</a:t>
            </a:r>
            <a:r>
              <a:rPr lang="en-US" sz="1800"/>
              <a:t>)</a:t>
            </a:r>
          </a:p>
          <a:p>
            <a:pPr>
              <a:lnSpc>
                <a:spcPct val="110000"/>
              </a:lnSpc>
            </a:pPr>
            <a:r>
              <a:rPr lang="en-US" sz="1800"/>
              <a:t>Products in thermodynamic equilibrium</a:t>
            </a:r>
          </a:p>
          <a:p>
            <a:pPr>
              <a:lnSpc>
                <a:spcPct val="110000"/>
              </a:lnSpc>
            </a:pPr>
            <a:r>
              <a:rPr lang="en-US" sz="1800"/>
              <a:t>For stoichiometric HC fuel-air mixtures:  P</a:t>
            </a:r>
            <a:r>
              <a:rPr lang="en-US" sz="1800" baseline="-25000"/>
              <a:t>p</a:t>
            </a:r>
            <a:r>
              <a:rPr lang="en-US" sz="1800"/>
              <a:t> ~ 8-10 P</a:t>
            </a:r>
            <a:r>
              <a:rPr lang="en-US" sz="1800" baseline="-25000"/>
              <a:t>r</a:t>
            </a:r>
          </a:p>
          <a:p>
            <a:pPr>
              <a:lnSpc>
                <a:spcPct val="110000"/>
              </a:lnSpc>
            </a:pPr>
            <a:r>
              <a:rPr lang="en-US" sz="1800"/>
              <a:t>Decreases for off-stoichiometric, and diluted mixtures, </a:t>
            </a:r>
          </a:p>
          <a:p>
            <a:pPr>
              <a:lnSpc>
                <a:spcPct val="110000"/>
              </a:lnSpc>
            </a:pPr>
            <a:r>
              <a:rPr lang="en-US" sz="1800"/>
              <a:t>Values are similar for all HC fuels when expressed in terms of equivalence ratio.</a:t>
            </a:r>
          </a:p>
          <a:p>
            <a:pPr>
              <a:lnSpc>
                <a:spcPct val="110000"/>
              </a:lnSpc>
            </a:pPr>
            <a:r>
              <a:rPr lang="en-US" sz="1800"/>
              <a:t>Upper bound for peak pressure as long as no significant flame acceleration occurs</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smtClean="0"/>
              <a:t>7 Sept 2009</a:t>
            </a:r>
            <a:endParaRPr lang="en-US"/>
          </a:p>
        </p:txBody>
      </p:sp>
      <p:sp>
        <p:nvSpPr>
          <p:cNvPr id="5" name="Footer Placeholder 3"/>
          <p:cNvSpPr>
            <a:spLocks noGrp="1"/>
          </p:cNvSpPr>
          <p:nvPr>
            <p:ph type="ftr" sz="quarter" idx="11"/>
          </p:nvPr>
        </p:nvSpPr>
        <p:spPr/>
        <p:txBody>
          <a:bodyPr/>
          <a:lstStyle/>
          <a:p>
            <a:r>
              <a:rPr lang="en-US"/>
              <a:t>Shepherd - Explosion Effects </a:t>
            </a:r>
          </a:p>
        </p:txBody>
      </p:sp>
      <p:sp>
        <p:nvSpPr>
          <p:cNvPr id="6" name="Slide Number Placeholder 4"/>
          <p:cNvSpPr>
            <a:spLocks noGrp="1"/>
          </p:cNvSpPr>
          <p:nvPr>
            <p:ph type="sldNum" sz="quarter" idx="12"/>
          </p:nvPr>
        </p:nvSpPr>
        <p:spPr/>
        <p:txBody>
          <a:bodyPr/>
          <a:lstStyle/>
          <a:p>
            <a:fld id="{270A05FD-0206-426C-8736-1ED6E695AB5F}" type="slidenum">
              <a:rPr lang="en-US"/>
              <a:pPr/>
              <a:t>108</a:t>
            </a:fld>
            <a:endParaRPr lang="en-US"/>
          </a:p>
        </p:txBody>
      </p:sp>
      <p:pic>
        <p:nvPicPr>
          <p:cNvPr id="539650" name="Picture 2"/>
          <p:cNvPicPr>
            <a:picLocks noChangeAspect="1" noChangeArrowheads="1"/>
          </p:cNvPicPr>
          <p:nvPr/>
        </p:nvPicPr>
        <p:blipFill>
          <a:blip r:embed="rId3" cstate="print"/>
          <a:srcRect/>
          <a:stretch>
            <a:fillRect/>
          </a:stretch>
        </p:blipFill>
        <p:spPr bwMode="auto">
          <a:xfrm>
            <a:off x="1485900" y="1600200"/>
            <a:ext cx="6704013" cy="3883025"/>
          </a:xfrm>
          <a:prstGeom prst="rect">
            <a:avLst/>
          </a:prstGeom>
          <a:noFill/>
          <a:ln w="9525">
            <a:noFill/>
            <a:miter lim="800000"/>
            <a:headEnd/>
            <a:tailEnd/>
          </a:ln>
          <a:effectLst/>
        </p:spPr>
      </p:pic>
      <p:sp>
        <p:nvSpPr>
          <p:cNvPr id="539651" name="Rectangle 3"/>
          <p:cNvSpPr>
            <a:spLocks noGrp="1" noChangeArrowheads="1"/>
          </p:cNvSpPr>
          <p:nvPr>
            <p:ph type="title"/>
          </p:nvPr>
        </p:nvSpPr>
        <p:spPr/>
        <p:txBody>
          <a:bodyPr/>
          <a:lstStyle/>
          <a:p>
            <a:r>
              <a:rPr lang="en-US"/>
              <a:t>Measured Peak Pressure vs Calculated</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1DED2FB6-5B21-4AF4-BBFA-56F72E4C6869}" type="datetime1">
              <a:rPr lang="en-US"/>
              <a:pPr/>
              <a:t>10/21/2018</a:t>
            </a:fld>
            <a:endParaRPr lang="en-US"/>
          </a:p>
        </p:txBody>
      </p:sp>
      <p:sp>
        <p:nvSpPr>
          <p:cNvPr id="9" name="Slide Number Placeholder 5"/>
          <p:cNvSpPr>
            <a:spLocks noGrp="1"/>
          </p:cNvSpPr>
          <p:nvPr>
            <p:ph type="sldNum" sz="quarter" idx="12"/>
          </p:nvPr>
        </p:nvSpPr>
        <p:spPr/>
        <p:txBody>
          <a:bodyPr/>
          <a:lstStyle/>
          <a:p>
            <a:fld id="{AAE449DC-884A-4BE1-B9E4-A6754253274D}" type="slidenum">
              <a:rPr lang="en-US"/>
              <a:pPr/>
              <a:t>109</a:t>
            </a:fld>
            <a:endParaRPr lang="en-US"/>
          </a:p>
        </p:txBody>
      </p:sp>
      <p:sp>
        <p:nvSpPr>
          <p:cNvPr id="26626" name="Rectangle 2"/>
          <p:cNvSpPr>
            <a:spLocks noGrp="1" noChangeArrowheads="1"/>
          </p:cNvSpPr>
          <p:nvPr>
            <p:ph type="title"/>
          </p:nvPr>
        </p:nvSpPr>
        <p:spPr>
          <a:xfrm>
            <a:off x="495300" y="274638"/>
            <a:ext cx="8915400" cy="792162"/>
          </a:xfrm>
        </p:spPr>
        <p:txBody>
          <a:bodyPr/>
          <a:lstStyle/>
          <a:p>
            <a:r>
              <a:rPr lang="en-US" dirty="0" smtClean="0"/>
              <a:t>Structural Response to Deflagration</a:t>
            </a:r>
            <a:endParaRPr lang="en-US" dirty="0"/>
          </a:p>
        </p:txBody>
      </p:sp>
      <p:sp>
        <p:nvSpPr>
          <p:cNvPr id="26627" name="Rectangle 3"/>
          <p:cNvSpPr>
            <a:spLocks noGrp="1" noChangeArrowheads="1"/>
          </p:cNvSpPr>
          <p:nvPr>
            <p:ph type="body" idx="1"/>
          </p:nvPr>
        </p:nvSpPr>
        <p:spPr>
          <a:xfrm>
            <a:off x="247650" y="1225550"/>
            <a:ext cx="5613400" cy="3657600"/>
          </a:xfrm>
        </p:spPr>
        <p:txBody>
          <a:bodyPr/>
          <a:lstStyle/>
          <a:p>
            <a:r>
              <a:rPr lang="en-US" sz="2800"/>
              <a:t>Quasi-static pressurization</a:t>
            </a:r>
          </a:p>
          <a:p>
            <a:pPr lvl="1"/>
            <a:r>
              <a:rPr lang="en-US" sz="2600"/>
              <a:t>Spatially uniform</a:t>
            </a:r>
          </a:p>
          <a:p>
            <a:r>
              <a:rPr lang="en-US" sz="2800"/>
              <a:t>Structure response can be easily bounded with</a:t>
            </a:r>
          </a:p>
          <a:p>
            <a:pPr lvl="1"/>
            <a:r>
              <a:rPr lang="en-US" sz="2600"/>
              <a:t>Thermochemical computations</a:t>
            </a:r>
          </a:p>
          <a:p>
            <a:pPr lvl="1"/>
            <a:r>
              <a:rPr lang="en-US" sz="2600"/>
              <a:t>Static structural analysis</a:t>
            </a:r>
          </a:p>
          <a:p>
            <a:pPr lvl="2"/>
            <a:r>
              <a:rPr lang="en-US"/>
              <a:t>Internal pressure</a:t>
            </a:r>
          </a:p>
          <a:p>
            <a:pPr lvl="2"/>
            <a:r>
              <a:rPr lang="en-US"/>
              <a:t>Thermal stress </a:t>
            </a:r>
          </a:p>
        </p:txBody>
      </p:sp>
      <p:pic>
        <p:nvPicPr>
          <p:cNvPr id="26628" name="Picture 4" descr="ptraces35"/>
          <p:cNvPicPr>
            <a:picLocks noChangeAspect="1" noChangeArrowheads="1"/>
          </p:cNvPicPr>
          <p:nvPr/>
        </p:nvPicPr>
        <p:blipFill>
          <a:blip r:embed="rId3" cstate="print"/>
          <a:srcRect/>
          <a:stretch>
            <a:fillRect/>
          </a:stretch>
        </p:blipFill>
        <p:spPr bwMode="auto">
          <a:xfrm>
            <a:off x="5695950" y="914401"/>
            <a:ext cx="4044950" cy="2911475"/>
          </a:xfrm>
          <a:prstGeom prst="rect">
            <a:avLst/>
          </a:prstGeom>
          <a:noFill/>
        </p:spPr>
      </p:pic>
      <p:pic>
        <p:nvPicPr>
          <p:cNvPr id="26629" name="Picture 5"/>
          <p:cNvPicPr>
            <a:picLocks noChangeAspect="1" noChangeArrowheads="1"/>
          </p:cNvPicPr>
          <p:nvPr/>
        </p:nvPicPr>
        <p:blipFill>
          <a:blip r:embed="rId4" cstate="print"/>
          <a:srcRect/>
          <a:stretch>
            <a:fillRect/>
          </a:stretch>
        </p:blipFill>
        <p:spPr bwMode="auto">
          <a:xfrm>
            <a:off x="6521450" y="4191000"/>
            <a:ext cx="2786063" cy="1543050"/>
          </a:xfrm>
          <a:prstGeom prst="rect">
            <a:avLst/>
          </a:prstGeom>
          <a:noFill/>
          <a:ln w="9525">
            <a:noFill/>
            <a:miter lim="800000"/>
            <a:headEnd/>
            <a:tailEnd/>
          </a:ln>
          <a:effectLst/>
        </p:spPr>
      </p:pic>
      <p:pic>
        <p:nvPicPr>
          <p:cNvPr id="26630" name="Picture 6" descr="txp_fig"/>
          <p:cNvPicPr>
            <a:picLocks noChangeAspect="1" noChangeArrowheads="1"/>
          </p:cNvPicPr>
          <p:nvPr>
            <p:custDataLst>
              <p:tags r:id="rId1"/>
            </p:custDataLst>
          </p:nvPr>
        </p:nvPicPr>
        <p:blipFill>
          <a:blip r:embed="rId5" cstate="print"/>
          <a:srcRect/>
          <a:stretch>
            <a:fillRect/>
          </a:stretch>
        </p:blipFill>
        <p:spPr bwMode="auto">
          <a:xfrm>
            <a:off x="1320800" y="5562600"/>
            <a:ext cx="4053550" cy="6477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smtClean="0"/>
              <a:t>7 Sept 2009</a:t>
            </a:r>
            <a:endParaRPr lang="en-US"/>
          </a:p>
        </p:txBody>
      </p:sp>
      <p:sp>
        <p:nvSpPr>
          <p:cNvPr id="5" name="Footer Placeholder 3"/>
          <p:cNvSpPr>
            <a:spLocks noGrp="1"/>
          </p:cNvSpPr>
          <p:nvPr>
            <p:ph type="ftr" sz="quarter" idx="11"/>
          </p:nvPr>
        </p:nvSpPr>
        <p:spPr/>
        <p:txBody>
          <a:bodyPr/>
          <a:lstStyle/>
          <a:p>
            <a:r>
              <a:rPr lang="en-US"/>
              <a:t>Shepherd - Explosion Effects </a:t>
            </a:r>
          </a:p>
        </p:txBody>
      </p:sp>
      <p:sp>
        <p:nvSpPr>
          <p:cNvPr id="6" name="Slide Number Placeholder 4"/>
          <p:cNvSpPr>
            <a:spLocks noGrp="1"/>
          </p:cNvSpPr>
          <p:nvPr>
            <p:ph type="sldNum" sz="quarter" idx="12"/>
          </p:nvPr>
        </p:nvSpPr>
        <p:spPr/>
        <p:txBody>
          <a:bodyPr/>
          <a:lstStyle/>
          <a:p>
            <a:fld id="{C2F697FA-517B-4AED-B50A-4EEFFEADDD6E}" type="slidenum">
              <a:rPr lang="en-US"/>
              <a:pPr/>
              <a:t>11</a:t>
            </a:fld>
            <a:endParaRPr lang="en-US"/>
          </a:p>
        </p:txBody>
      </p:sp>
      <p:sp>
        <p:nvSpPr>
          <p:cNvPr id="327682" name="Rectangle 2"/>
          <p:cNvSpPr>
            <a:spLocks noGrp="1" noChangeArrowheads="1"/>
          </p:cNvSpPr>
          <p:nvPr>
            <p:ph type="title"/>
          </p:nvPr>
        </p:nvSpPr>
        <p:spPr>
          <a:xfrm>
            <a:off x="495300" y="0"/>
            <a:ext cx="8832850" cy="563563"/>
          </a:xfrm>
        </p:spPr>
        <p:txBody>
          <a:bodyPr/>
          <a:lstStyle/>
          <a:p>
            <a:r>
              <a:rPr lang="en-US" sz="2800"/>
              <a:t>Truck Bomb – 4000 lb TNT</a:t>
            </a:r>
            <a:r>
              <a:rPr lang="en-US" sz="2800" baseline="-25000"/>
              <a:t>e</a:t>
            </a:r>
          </a:p>
        </p:txBody>
      </p:sp>
      <p:pic>
        <p:nvPicPr>
          <p:cNvPr id="327686" name="Picture 6"/>
          <p:cNvPicPr>
            <a:picLocks noChangeAspect="1" noChangeArrowheads="1"/>
          </p:cNvPicPr>
          <p:nvPr/>
        </p:nvPicPr>
        <p:blipFill>
          <a:blip r:embed="rId2" cstate="print"/>
          <a:srcRect/>
          <a:stretch>
            <a:fillRect/>
          </a:stretch>
        </p:blipFill>
        <p:spPr bwMode="auto">
          <a:xfrm>
            <a:off x="998538" y="623888"/>
            <a:ext cx="7908925" cy="56610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4"/>
          <p:cNvSpPr>
            <a:spLocks noGrp="1"/>
          </p:cNvSpPr>
          <p:nvPr>
            <p:ph type="dt" sz="half" idx="10"/>
          </p:nvPr>
        </p:nvSpPr>
        <p:spPr/>
        <p:txBody>
          <a:bodyPr/>
          <a:lstStyle/>
          <a:p>
            <a:fld id="{22D48946-503D-41C5-B6AD-E4ABC501214B}" type="datetime1">
              <a:rPr lang="en-US"/>
              <a:pPr/>
              <a:t>10/21/2018</a:t>
            </a:fld>
            <a:endParaRPr lang="en-US"/>
          </a:p>
        </p:txBody>
      </p:sp>
      <p:sp>
        <p:nvSpPr>
          <p:cNvPr id="21" name="Slide Number Placeholder 6"/>
          <p:cNvSpPr>
            <a:spLocks noGrp="1"/>
          </p:cNvSpPr>
          <p:nvPr>
            <p:ph type="sldNum" sz="quarter" idx="12"/>
          </p:nvPr>
        </p:nvSpPr>
        <p:spPr/>
        <p:txBody>
          <a:bodyPr/>
          <a:lstStyle/>
          <a:p>
            <a:fld id="{38946B60-C9C7-48DF-BA6B-3E3405A2CF89}" type="slidenum">
              <a:rPr lang="en-US"/>
              <a:pPr/>
              <a:t>110</a:t>
            </a:fld>
            <a:endParaRPr lang="en-US"/>
          </a:p>
        </p:txBody>
      </p:sp>
      <p:sp>
        <p:nvSpPr>
          <p:cNvPr id="146434" name="Rectangle 2"/>
          <p:cNvSpPr>
            <a:spLocks noGrp="1" noChangeArrowheads="1"/>
          </p:cNvSpPr>
          <p:nvPr>
            <p:ph type="title"/>
          </p:nvPr>
        </p:nvSpPr>
        <p:spPr>
          <a:solidFill>
            <a:srgbClr val="0099FF"/>
          </a:solidFill>
          <a:ln/>
        </p:spPr>
        <p:txBody>
          <a:bodyPr/>
          <a:lstStyle/>
          <a:p>
            <a:r>
              <a:rPr lang="en-US" sz="4000"/>
              <a:t>Thermal Stress from Deflagrations</a:t>
            </a:r>
          </a:p>
        </p:txBody>
      </p:sp>
      <p:sp>
        <p:nvSpPr>
          <p:cNvPr id="146435" name="Text Box 3"/>
          <p:cNvSpPr txBox="1">
            <a:spLocks noChangeArrowheads="1"/>
          </p:cNvSpPr>
          <p:nvPr/>
        </p:nvSpPr>
        <p:spPr bwMode="auto">
          <a:xfrm>
            <a:off x="613967" y="1735139"/>
            <a:ext cx="3819657" cy="923330"/>
          </a:xfrm>
          <a:prstGeom prst="rect">
            <a:avLst/>
          </a:prstGeom>
          <a:noFill/>
          <a:ln w="9525">
            <a:noFill/>
            <a:miter lim="800000"/>
            <a:headEnd/>
            <a:tailEnd/>
          </a:ln>
          <a:effectLst/>
        </p:spPr>
        <p:txBody>
          <a:bodyPr>
            <a:spAutoFit/>
          </a:bodyPr>
          <a:lstStyle/>
          <a:p>
            <a:pPr marL="193675" indent="-193675" eaLnBrk="0" hangingPunct="0">
              <a:spcBef>
                <a:spcPct val="50000"/>
              </a:spcBef>
              <a:buFontTx/>
              <a:buChar char="•"/>
            </a:pPr>
            <a:r>
              <a:rPr lang="de-DE"/>
              <a:t>Downstream 0.6 m of tube was insulated on the</a:t>
            </a:r>
            <a:r>
              <a:rPr lang="de-DE">
                <a:solidFill>
                  <a:srgbClr val="FF0000"/>
                </a:solidFill>
              </a:rPr>
              <a:t> inside</a:t>
            </a:r>
            <a:r>
              <a:rPr lang="de-DE"/>
              <a:t> with 6 mm of neoprene.</a:t>
            </a:r>
          </a:p>
        </p:txBody>
      </p:sp>
      <p:pic>
        <p:nvPicPr>
          <p:cNvPr id="146436" name="Picture 4" descr="ins"/>
          <p:cNvPicPr>
            <a:picLocks noGrp="1" noChangeAspect="1" noChangeArrowheads="1"/>
          </p:cNvPicPr>
          <p:nvPr>
            <p:ph sz="half" idx="1"/>
          </p:nvPr>
        </p:nvPicPr>
        <p:blipFill>
          <a:blip r:embed="rId3" cstate="print"/>
          <a:srcRect/>
          <a:stretch>
            <a:fillRect/>
          </a:stretch>
        </p:blipFill>
        <p:spPr>
          <a:xfrm>
            <a:off x="4842933" y="2305050"/>
            <a:ext cx="4787900" cy="3314700"/>
          </a:xfrm>
          <a:noFill/>
          <a:ln/>
        </p:spPr>
      </p:pic>
      <p:sp>
        <p:nvSpPr>
          <p:cNvPr id="146437" name="Text Box 5"/>
          <p:cNvSpPr txBox="1">
            <a:spLocks noChangeArrowheads="1"/>
          </p:cNvSpPr>
          <p:nvPr/>
        </p:nvSpPr>
        <p:spPr bwMode="auto">
          <a:xfrm>
            <a:off x="8117417" y="4640263"/>
            <a:ext cx="1244251" cy="338554"/>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sz="2400" b="1" baseline="-25000">
                <a:solidFill>
                  <a:srgbClr val="FF0000"/>
                </a:solidFill>
              </a:rPr>
              <a:t>End-flange</a:t>
            </a:r>
          </a:p>
        </p:txBody>
      </p:sp>
      <p:sp>
        <p:nvSpPr>
          <p:cNvPr id="146438" name="Text Box 6"/>
          <p:cNvSpPr txBox="1">
            <a:spLocks noChangeArrowheads="1"/>
          </p:cNvSpPr>
          <p:nvPr/>
        </p:nvSpPr>
        <p:spPr bwMode="auto">
          <a:xfrm>
            <a:off x="6320236" y="2859088"/>
            <a:ext cx="1154483" cy="707886"/>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sz="2400" b="1" baseline="-25000">
                <a:solidFill>
                  <a:srgbClr val="FF0000"/>
                </a:solidFill>
              </a:rPr>
              <a:t>Neoprene</a:t>
            </a:r>
          </a:p>
          <a:p>
            <a:pPr eaLnBrk="0" hangingPunct="0">
              <a:spcBef>
                <a:spcPct val="50000"/>
              </a:spcBef>
              <a:tabLst>
                <a:tab pos="573088" algn="l"/>
              </a:tabLst>
            </a:pPr>
            <a:r>
              <a:rPr lang="en-US" sz="2400" b="1" baseline="-25000">
                <a:solidFill>
                  <a:srgbClr val="FF0000"/>
                </a:solidFill>
              </a:rPr>
              <a:t>insulation</a:t>
            </a:r>
          </a:p>
        </p:txBody>
      </p:sp>
      <p:sp>
        <p:nvSpPr>
          <p:cNvPr id="146439" name="Line 7"/>
          <p:cNvSpPr>
            <a:spLocks noChangeShapeType="1"/>
          </p:cNvSpPr>
          <p:nvPr/>
        </p:nvSpPr>
        <p:spPr bwMode="auto">
          <a:xfrm>
            <a:off x="7322873" y="4002089"/>
            <a:ext cx="414470" cy="77787"/>
          </a:xfrm>
          <a:prstGeom prst="line">
            <a:avLst/>
          </a:prstGeom>
          <a:noFill/>
          <a:ln w="28575">
            <a:solidFill>
              <a:srgbClr val="FF0000"/>
            </a:solidFill>
            <a:round/>
            <a:headEnd/>
            <a:tailEnd type="triangle" w="med" len="med"/>
          </a:ln>
          <a:effectLst/>
        </p:spPr>
        <p:txBody>
          <a:bodyPr>
            <a:spAutoFit/>
          </a:bodyPr>
          <a:lstStyle/>
          <a:p>
            <a:endParaRPr lang="en-US"/>
          </a:p>
        </p:txBody>
      </p:sp>
      <p:sp>
        <p:nvSpPr>
          <p:cNvPr id="146440" name="Line 8"/>
          <p:cNvSpPr>
            <a:spLocks noChangeShapeType="1"/>
          </p:cNvSpPr>
          <p:nvPr/>
        </p:nvSpPr>
        <p:spPr bwMode="auto">
          <a:xfrm flipH="1" flipV="1">
            <a:off x="7830213" y="4110039"/>
            <a:ext cx="331919" cy="60325"/>
          </a:xfrm>
          <a:prstGeom prst="line">
            <a:avLst/>
          </a:prstGeom>
          <a:noFill/>
          <a:ln w="28575">
            <a:solidFill>
              <a:srgbClr val="FF0000"/>
            </a:solidFill>
            <a:round/>
            <a:headEnd/>
            <a:tailEnd type="triangle" w="med" len="med"/>
          </a:ln>
          <a:effectLst/>
        </p:spPr>
        <p:txBody>
          <a:bodyPr>
            <a:spAutoFit/>
          </a:bodyPr>
          <a:lstStyle/>
          <a:p>
            <a:endParaRPr lang="en-US"/>
          </a:p>
        </p:txBody>
      </p:sp>
      <p:sp>
        <p:nvSpPr>
          <p:cNvPr id="146441" name="Text Box 9"/>
          <p:cNvSpPr txBox="1">
            <a:spLocks noChangeArrowheads="1"/>
          </p:cNvSpPr>
          <p:nvPr/>
        </p:nvSpPr>
        <p:spPr bwMode="auto">
          <a:xfrm>
            <a:off x="6947959" y="4000500"/>
            <a:ext cx="663964" cy="338554"/>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sz="2400" b="1" baseline="-25000">
                <a:solidFill>
                  <a:srgbClr val="FF0000"/>
                </a:solidFill>
              </a:rPr>
              <a:t>6mm</a:t>
            </a:r>
          </a:p>
        </p:txBody>
      </p:sp>
      <p:pic>
        <p:nvPicPr>
          <p:cNvPr id="146442" name="Picture 10" descr="tube2"/>
          <p:cNvPicPr>
            <a:picLocks noGrp="1" noChangeAspect="1" noChangeArrowheads="1"/>
          </p:cNvPicPr>
          <p:nvPr>
            <p:ph sz="half" idx="2"/>
          </p:nvPr>
        </p:nvPicPr>
        <p:blipFill>
          <a:blip r:embed="rId4" cstate="print"/>
          <a:srcRect t="6667" b="15111"/>
          <a:stretch>
            <a:fillRect/>
          </a:stretch>
        </p:blipFill>
        <p:spPr>
          <a:xfrm>
            <a:off x="220134" y="3168650"/>
            <a:ext cx="4550569" cy="2463800"/>
          </a:xfrm>
          <a:noFill/>
          <a:ln/>
        </p:spPr>
      </p:pic>
      <p:sp>
        <p:nvSpPr>
          <p:cNvPr id="146443" name="Text Box 11"/>
          <p:cNvSpPr txBox="1">
            <a:spLocks noChangeArrowheads="1"/>
          </p:cNvSpPr>
          <p:nvPr/>
        </p:nvSpPr>
        <p:spPr bwMode="auto">
          <a:xfrm>
            <a:off x="123826" y="4322763"/>
            <a:ext cx="744114" cy="276999"/>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b="1" baseline="-25000">
                <a:solidFill>
                  <a:srgbClr val="FF0000"/>
                </a:solidFill>
              </a:rPr>
              <a:t>Ignition</a:t>
            </a:r>
          </a:p>
        </p:txBody>
      </p:sp>
      <p:sp>
        <p:nvSpPr>
          <p:cNvPr id="146444" name="Rectangle 12"/>
          <p:cNvSpPr>
            <a:spLocks noChangeArrowheads="1"/>
          </p:cNvSpPr>
          <p:nvPr/>
        </p:nvSpPr>
        <p:spPr bwMode="auto">
          <a:xfrm>
            <a:off x="2192736" y="4348441"/>
            <a:ext cx="1853935" cy="369332"/>
          </a:xfrm>
          <a:prstGeom prst="rect">
            <a:avLst/>
          </a:prstGeom>
          <a:solidFill>
            <a:srgbClr val="FF0000">
              <a:alpha val="42999"/>
            </a:srgbClr>
          </a:solidFill>
          <a:ln w="9525" algn="ctr">
            <a:noFill/>
            <a:miter lim="800000"/>
            <a:headEnd/>
            <a:tailEnd/>
          </a:ln>
          <a:effectLst/>
        </p:spPr>
        <p:txBody>
          <a:bodyPr anchor="ctr">
            <a:spAutoFit/>
          </a:bodyPr>
          <a:lstStyle/>
          <a:p>
            <a:endParaRPr lang="en-US"/>
          </a:p>
        </p:txBody>
      </p:sp>
      <p:sp>
        <p:nvSpPr>
          <p:cNvPr id="146445" name="Text Box 13"/>
          <p:cNvSpPr txBox="1">
            <a:spLocks noChangeArrowheads="1"/>
          </p:cNvSpPr>
          <p:nvPr/>
        </p:nvSpPr>
        <p:spPr bwMode="auto">
          <a:xfrm>
            <a:off x="2479940" y="3833813"/>
            <a:ext cx="1154483" cy="338554"/>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sz="2400" b="1" baseline="-25000">
                <a:solidFill>
                  <a:srgbClr val="FF0000"/>
                </a:solidFill>
              </a:rPr>
              <a:t>insulation</a:t>
            </a:r>
          </a:p>
        </p:txBody>
      </p:sp>
      <p:sp>
        <p:nvSpPr>
          <p:cNvPr id="146446" name="Text Box 14"/>
          <p:cNvSpPr txBox="1">
            <a:spLocks noChangeArrowheads="1"/>
          </p:cNvSpPr>
          <p:nvPr/>
        </p:nvSpPr>
        <p:spPr bwMode="auto">
          <a:xfrm>
            <a:off x="1217613" y="4643439"/>
            <a:ext cx="372218" cy="276999"/>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b="1" baseline="-25000">
                <a:solidFill>
                  <a:srgbClr val="FF0000"/>
                </a:solidFill>
              </a:rPr>
              <a:t>S0</a:t>
            </a:r>
          </a:p>
        </p:txBody>
      </p:sp>
      <p:sp>
        <p:nvSpPr>
          <p:cNvPr id="146447" name="Text Box 15"/>
          <p:cNvSpPr txBox="1">
            <a:spLocks noChangeArrowheads="1"/>
          </p:cNvSpPr>
          <p:nvPr/>
        </p:nvSpPr>
        <p:spPr bwMode="auto">
          <a:xfrm>
            <a:off x="1688836" y="4643439"/>
            <a:ext cx="372218" cy="276999"/>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b="1" baseline="-25000">
                <a:solidFill>
                  <a:srgbClr val="FF0000"/>
                </a:solidFill>
              </a:rPr>
              <a:t>S1</a:t>
            </a:r>
          </a:p>
        </p:txBody>
      </p:sp>
      <p:sp>
        <p:nvSpPr>
          <p:cNvPr id="146448" name="Text Box 16"/>
          <p:cNvSpPr txBox="1">
            <a:spLocks noChangeArrowheads="1"/>
          </p:cNvSpPr>
          <p:nvPr/>
        </p:nvSpPr>
        <p:spPr bwMode="auto">
          <a:xfrm>
            <a:off x="2196175" y="4643439"/>
            <a:ext cx="372218" cy="276999"/>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b="1" baseline="-25000">
                <a:solidFill>
                  <a:srgbClr val="FF0000"/>
                </a:solidFill>
              </a:rPr>
              <a:t>S2</a:t>
            </a:r>
          </a:p>
        </p:txBody>
      </p:sp>
      <p:sp>
        <p:nvSpPr>
          <p:cNvPr id="146449" name="Text Box 17"/>
          <p:cNvSpPr txBox="1">
            <a:spLocks noChangeArrowheads="1"/>
          </p:cNvSpPr>
          <p:nvPr/>
        </p:nvSpPr>
        <p:spPr bwMode="auto">
          <a:xfrm>
            <a:off x="2667397" y="4643439"/>
            <a:ext cx="372218" cy="276999"/>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b="1" baseline="-25000">
                <a:solidFill>
                  <a:srgbClr val="FF0000"/>
                </a:solidFill>
              </a:rPr>
              <a:t>S3</a:t>
            </a:r>
          </a:p>
        </p:txBody>
      </p:sp>
      <p:sp>
        <p:nvSpPr>
          <p:cNvPr id="146450" name="Text Box 18"/>
          <p:cNvSpPr txBox="1">
            <a:spLocks noChangeArrowheads="1"/>
          </p:cNvSpPr>
          <p:nvPr/>
        </p:nvSpPr>
        <p:spPr bwMode="auto">
          <a:xfrm>
            <a:off x="3174736" y="4643439"/>
            <a:ext cx="372218" cy="276999"/>
          </a:xfrm>
          <a:prstGeom prst="rect">
            <a:avLst/>
          </a:prstGeom>
          <a:noFill/>
          <a:ln w="9525" algn="ctr">
            <a:noFill/>
            <a:miter lim="800000"/>
            <a:headEnd/>
            <a:tailEnd/>
          </a:ln>
          <a:effectLst/>
        </p:spPr>
        <p:txBody>
          <a:bodyPr wrap="none">
            <a:spAutoFit/>
          </a:bodyPr>
          <a:lstStyle/>
          <a:p>
            <a:pPr eaLnBrk="0" hangingPunct="0">
              <a:spcBef>
                <a:spcPct val="50000"/>
              </a:spcBef>
              <a:tabLst>
                <a:tab pos="573088" algn="l"/>
              </a:tabLst>
            </a:pPr>
            <a:r>
              <a:rPr lang="en-US" b="1" baseline="-25000">
                <a:solidFill>
                  <a:srgbClr val="FF0000"/>
                </a:solidFill>
              </a:rPr>
              <a:t>S4</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37C1BE33-EE53-4E61-8B37-25F8E4302C24}" type="datetime1">
              <a:rPr lang="en-US"/>
              <a:pPr/>
              <a:t>10/21/2018</a:t>
            </a:fld>
            <a:endParaRPr lang="en-US"/>
          </a:p>
        </p:txBody>
      </p:sp>
      <p:sp>
        <p:nvSpPr>
          <p:cNvPr id="7" name="Slide Number Placeholder 5"/>
          <p:cNvSpPr>
            <a:spLocks noGrp="1"/>
          </p:cNvSpPr>
          <p:nvPr>
            <p:ph type="sldNum" sz="quarter" idx="12"/>
          </p:nvPr>
        </p:nvSpPr>
        <p:spPr/>
        <p:txBody>
          <a:bodyPr/>
          <a:lstStyle/>
          <a:p>
            <a:fld id="{50B36177-5FC7-45D3-A75C-76D509103349}" type="slidenum">
              <a:rPr lang="en-US"/>
              <a:pPr/>
              <a:t>111</a:t>
            </a:fld>
            <a:endParaRPr lang="en-US"/>
          </a:p>
        </p:txBody>
      </p:sp>
      <p:sp>
        <p:nvSpPr>
          <p:cNvPr id="144386" name="Rectangle 2"/>
          <p:cNvSpPr>
            <a:spLocks noGrp="1" noChangeArrowheads="1"/>
          </p:cNvSpPr>
          <p:nvPr>
            <p:ph type="title"/>
          </p:nvPr>
        </p:nvSpPr>
        <p:spPr>
          <a:xfrm>
            <a:off x="598488" y="304800"/>
            <a:ext cx="8843169" cy="1143000"/>
          </a:xfrm>
          <a:solidFill>
            <a:srgbClr val="0099FF"/>
          </a:solidFill>
          <a:ln/>
        </p:spPr>
        <p:txBody>
          <a:bodyPr/>
          <a:lstStyle/>
          <a:p>
            <a:r>
              <a:rPr lang="en-US" sz="4000"/>
              <a:t>Thermal stress component of strain</a:t>
            </a:r>
          </a:p>
        </p:txBody>
      </p:sp>
      <p:sp>
        <p:nvSpPr>
          <p:cNvPr id="144387" name="Text Box 3"/>
          <p:cNvSpPr txBox="1">
            <a:spLocks noChangeArrowheads="1"/>
          </p:cNvSpPr>
          <p:nvPr/>
        </p:nvSpPr>
        <p:spPr bwMode="auto">
          <a:xfrm>
            <a:off x="154782" y="1711326"/>
            <a:ext cx="2933965" cy="3139321"/>
          </a:xfrm>
          <a:prstGeom prst="rect">
            <a:avLst/>
          </a:prstGeom>
          <a:noFill/>
          <a:ln w="9525">
            <a:noFill/>
            <a:miter lim="800000"/>
            <a:headEnd/>
            <a:tailEnd/>
          </a:ln>
          <a:effectLst/>
        </p:spPr>
        <p:txBody>
          <a:bodyPr>
            <a:spAutoFit/>
          </a:bodyPr>
          <a:lstStyle/>
          <a:p>
            <a:pPr marL="193675" indent="-193675" eaLnBrk="0" hangingPunct="0">
              <a:spcBef>
                <a:spcPct val="50000"/>
              </a:spcBef>
              <a:buFontTx/>
              <a:buChar char="•"/>
            </a:pPr>
            <a:r>
              <a:rPr lang="en-US"/>
              <a:t>Characteristic rise time of 50 ms</a:t>
            </a:r>
          </a:p>
          <a:p>
            <a:pPr marL="193675" indent="-193675" eaLnBrk="0" hangingPunct="0">
              <a:spcBef>
                <a:spcPct val="50000"/>
              </a:spcBef>
              <a:buFontTx/>
              <a:buChar char="•"/>
            </a:pPr>
            <a:r>
              <a:rPr lang="en-US"/>
              <a:t>Contribution to hoop strain is about 125% of peak value due to mechanical loading alone.</a:t>
            </a:r>
          </a:p>
          <a:p>
            <a:pPr marL="193675" indent="-193675" eaLnBrk="0" hangingPunct="0">
              <a:spcBef>
                <a:spcPct val="50000"/>
              </a:spcBef>
              <a:buFontTx/>
              <a:buChar char="•"/>
            </a:pPr>
            <a:r>
              <a:rPr lang="en-US"/>
              <a:t>Dominates long-time (&gt; 100-200 ms) observations</a:t>
            </a:r>
          </a:p>
        </p:txBody>
      </p:sp>
      <p:pic>
        <p:nvPicPr>
          <p:cNvPr id="144388" name="Picture 4" descr="45_slide_Delta"/>
          <p:cNvPicPr>
            <a:picLocks noGrp="1" noChangeAspect="1" noChangeArrowheads="1"/>
          </p:cNvPicPr>
          <p:nvPr>
            <p:ph idx="1"/>
          </p:nvPr>
        </p:nvPicPr>
        <p:blipFill>
          <a:blip r:embed="rId3" cstate="print"/>
          <a:srcRect l="7022" t="26660" r="4437" b="8238"/>
          <a:stretch>
            <a:fillRect/>
          </a:stretch>
        </p:blipFill>
        <p:spPr>
          <a:xfrm>
            <a:off x="3076709" y="2022475"/>
            <a:ext cx="6758781" cy="3544888"/>
          </a:xfrm>
          <a:noFill/>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r>
              <a:rPr lang="en-US" smtClean="0"/>
              <a:t>Structural failure due to deflagration</a:t>
            </a:r>
            <a:endParaRPr lang="en-US"/>
          </a:p>
        </p:txBody>
      </p:sp>
      <p:sp>
        <p:nvSpPr>
          <p:cNvPr id="6" name="Date Placeholder 2"/>
          <p:cNvSpPr>
            <a:spLocks noGrp="1"/>
          </p:cNvSpPr>
          <p:nvPr>
            <p:ph type="dt" sz="half" idx="10"/>
          </p:nvPr>
        </p:nvSpPr>
        <p:spPr/>
        <p:txBody>
          <a:bodyPr/>
          <a:lstStyle/>
          <a:p>
            <a:r>
              <a:rPr lang="en-US" smtClean="0"/>
              <a:t>7 Sept 2009</a:t>
            </a:r>
            <a:endParaRPr lang="en-US"/>
          </a:p>
        </p:txBody>
      </p:sp>
      <p:sp>
        <p:nvSpPr>
          <p:cNvPr id="7" name="Footer Placeholder 3"/>
          <p:cNvSpPr>
            <a:spLocks noGrp="1"/>
          </p:cNvSpPr>
          <p:nvPr>
            <p:ph type="ftr" sz="quarter" idx="11"/>
          </p:nvPr>
        </p:nvSpPr>
        <p:spPr/>
        <p:txBody>
          <a:bodyPr/>
          <a:lstStyle/>
          <a:p>
            <a:r>
              <a:rPr lang="en-US" smtClean="0"/>
              <a:t>Shepherd - Explosion Effects </a:t>
            </a:r>
            <a:endParaRPr lang="en-US"/>
          </a:p>
        </p:txBody>
      </p:sp>
      <p:sp>
        <p:nvSpPr>
          <p:cNvPr id="8" name="Slide Number Placeholder 4"/>
          <p:cNvSpPr>
            <a:spLocks noGrp="1"/>
          </p:cNvSpPr>
          <p:nvPr>
            <p:ph type="sldNum" sz="quarter" idx="12"/>
          </p:nvPr>
        </p:nvSpPr>
        <p:spPr/>
        <p:txBody>
          <a:bodyPr/>
          <a:lstStyle/>
          <a:p>
            <a:fld id="{F63A6A79-5D63-4CB5-A7F9-30ED018CB349}" type="slidenum">
              <a:rPr lang="en-US" smtClean="0"/>
              <a:pPr/>
              <a:t>112</a:t>
            </a:fld>
            <a:endParaRPr lang="en-US"/>
          </a:p>
        </p:txBody>
      </p:sp>
      <p:sp>
        <p:nvSpPr>
          <p:cNvPr id="541701" name="Text Box 5"/>
          <p:cNvSpPr txBox="1">
            <a:spLocks noChangeArrowheads="1"/>
          </p:cNvSpPr>
          <p:nvPr/>
        </p:nvSpPr>
        <p:spPr bwMode="auto">
          <a:xfrm>
            <a:off x="660400" y="5486400"/>
            <a:ext cx="8172450" cy="366713"/>
          </a:xfrm>
          <a:prstGeom prst="rect">
            <a:avLst/>
          </a:prstGeom>
          <a:noFill/>
          <a:ln w="9525">
            <a:noFill/>
            <a:miter lim="800000"/>
            <a:headEnd/>
            <a:tailEnd/>
          </a:ln>
          <a:effectLst/>
        </p:spPr>
        <p:txBody>
          <a:bodyPr wrap="none">
            <a:spAutoFit/>
          </a:bodyPr>
          <a:lstStyle/>
          <a:p>
            <a:r>
              <a:rPr lang="en-US" b="0"/>
              <a:t>Aviation kerosene (Jet A) at 40 C,  pressure of .58 bar (14 kft pressure altitude)</a:t>
            </a:r>
          </a:p>
        </p:txBody>
      </p:sp>
      <p:pic>
        <p:nvPicPr>
          <p:cNvPr id="15" name="6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3984" y="1553336"/>
            <a:ext cx="4777741" cy="3257551"/>
          </a:xfrm>
          <a:prstGeom prst="rect">
            <a:avLst/>
          </a:prstGeom>
        </p:spPr>
      </p:pic>
      <p:pic>
        <p:nvPicPr>
          <p:cNvPr id="16" name="69b">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25009" y="1553336"/>
            <a:ext cx="4793069" cy="3268001"/>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video>
              <p:cMediaNode vol="80000">
                <p:cTn id="13" fill="hold" display="0">
                  <p:stCondLst>
                    <p:cond delay="indefinite"/>
                  </p:stCondLst>
                </p:cTn>
                <p:tgtEl>
                  <p:spTgt spid="16"/>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3D417C2C-F8BD-4453-A643-5046CBD54BBC}" type="slidenum">
              <a:rPr lang="en-US"/>
              <a:pPr/>
              <a:t>113</a:t>
            </a:fld>
            <a:endParaRPr lang="en-US"/>
          </a:p>
        </p:txBody>
      </p:sp>
      <p:sp>
        <p:nvSpPr>
          <p:cNvPr id="543746" name="Rectangle 2"/>
          <p:cNvSpPr>
            <a:spLocks noGrp="1" noChangeArrowheads="1"/>
          </p:cNvSpPr>
          <p:nvPr>
            <p:ph type="title"/>
          </p:nvPr>
        </p:nvSpPr>
        <p:spPr/>
        <p:txBody>
          <a:bodyPr/>
          <a:lstStyle/>
          <a:p>
            <a:r>
              <a:rPr lang="en-US"/>
              <a:t>Detonations in Piping</a:t>
            </a:r>
          </a:p>
        </p:txBody>
      </p:sp>
      <p:sp>
        <p:nvSpPr>
          <p:cNvPr id="543747" name="Rectangle 3"/>
          <p:cNvSpPr>
            <a:spLocks noGrp="1" noChangeArrowheads="1"/>
          </p:cNvSpPr>
          <p:nvPr>
            <p:ph type="body" idx="1"/>
          </p:nvPr>
        </p:nvSpPr>
        <p:spPr>
          <a:xfrm>
            <a:off x="495300" y="1371600"/>
            <a:ext cx="8915400" cy="4525963"/>
          </a:xfrm>
        </p:spPr>
        <p:txBody>
          <a:bodyPr/>
          <a:lstStyle/>
          <a:p>
            <a:r>
              <a:rPr lang="en-US" sz="2400"/>
              <a:t>Accidental explosions</a:t>
            </a:r>
          </a:p>
          <a:p>
            <a:r>
              <a:rPr lang="en-US" sz="2400"/>
              <a:t>Potential hazard in</a:t>
            </a:r>
          </a:p>
          <a:p>
            <a:pPr lvl="1"/>
            <a:r>
              <a:rPr lang="en-US" sz="2000"/>
              <a:t>Chemical processing plants</a:t>
            </a:r>
          </a:p>
          <a:p>
            <a:pPr lvl="1"/>
            <a:r>
              <a:rPr lang="en-US" sz="2000"/>
              <a:t>Nuclear facilities</a:t>
            </a:r>
          </a:p>
          <a:p>
            <a:pPr lvl="2"/>
            <a:r>
              <a:rPr lang="en-US" sz="1800"/>
              <a:t>Waste processing</a:t>
            </a:r>
          </a:p>
          <a:p>
            <a:pPr lvl="2"/>
            <a:r>
              <a:rPr lang="en-US" sz="1800"/>
              <a:t>Fuel and waste storage</a:t>
            </a:r>
          </a:p>
          <a:p>
            <a:pPr lvl="2"/>
            <a:r>
              <a:rPr lang="en-US" sz="1800"/>
              <a:t>Power plants</a:t>
            </a:r>
          </a:p>
          <a:p>
            <a:r>
              <a:rPr lang="en-US" sz="2400"/>
              <a:t> Test facilities</a:t>
            </a:r>
          </a:p>
          <a:p>
            <a:pPr lvl="1"/>
            <a:r>
              <a:rPr lang="en-US" sz="2000"/>
              <a:t>Detonation tubes used in laboratory facilities</a:t>
            </a:r>
          </a:p>
          <a:p>
            <a:pPr lvl="1"/>
            <a:r>
              <a:rPr lang="en-US" sz="2000"/>
              <a:t>Field test installations (vapor recovery systems)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smtClean="0"/>
              <a:t>7 Sept 2009</a:t>
            </a:r>
            <a:endParaRPr lang="en-US"/>
          </a:p>
        </p:txBody>
      </p:sp>
      <p:sp>
        <p:nvSpPr>
          <p:cNvPr id="8" name="Footer Placeholder 3"/>
          <p:cNvSpPr>
            <a:spLocks noGrp="1"/>
          </p:cNvSpPr>
          <p:nvPr>
            <p:ph type="ftr" sz="quarter" idx="11"/>
          </p:nvPr>
        </p:nvSpPr>
        <p:spPr/>
        <p:txBody>
          <a:bodyPr/>
          <a:lstStyle/>
          <a:p>
            <a:r>
              <a:rPr lang="en-US"/>
              <a:t>Shepherd - Explosion Effects </a:t>
            </a:r>
          </a:p>
        </p:txBody>
      </p:sp>
      <p:sp>
        <p:nvSpPr>
          <p:cNvPr id="9" name="Slide Number Placeholder 4"/>
          <p:cNvSpPr>
            <a:spLocks noGrp="1"/>
          </p:cNvSpPr>
          <p:nvPr>
            <p:ph type="sldNum" sz="quarter" idx="12"/>
          </p:nvPr>
        </p:nvSpPr>
        <p:spPr/>
        <p:txBody>
          <a:bodyPr/>
          <a:lstStyle/>
          <a:p>
            <a:fld id="{4688D91A-D758-4E71-B5EB-9008CCE8C0C7}" type="slidenum">
              <a:rPr lang="en-US"/>
              <a:pPr/>
              <a:t>114</a:t>
            </a:fld>
            <a:endParaRPr lang="en-US"/>
          </a:p>
        </p:txBody>
      </p:sp>
      <p:pic>
        <p:nvPicPr>
          <p:cNvPr id="544770" name="Picture 2"/>
          <p:cNvPicPr>
            <a:picLocks noChangeAspect="1" noChangeArrowheads="1"/>
          </p:cNvPicPr>
          <p:nvPr/>
        </p:nvPicPr>
        <p:blipFill>
          <a:blip r:embed="rId2" cstate="print"/>
          <a:srcRect/>
          <a:stretch>
            <a:fillRect/>
          </a:stretch>
        </p:blipFill>
        <p:spPr bwMode="auto">
          <a:xfrm>
            <a:off x="1073150" y="1371600"/>
            <a:ext cx="4725988" cy="3759200"/>
          </a:xfrm>
          <a:prstGeom prst="rect">
            <a:avLst/>
          </a:prstGeom>
          <a:noFill/>
          <a:ln w="9525">
            <a:noFill/>
            <a:miter lim="800000"/>
            <a:headEnd/>
            <a:tailEnd/>
          </a:ln>
          <a:effectLst/>
        </p:spPr>
      </p:pic>
      <p:sp>
        <p:nvSpPr>
          <p:cNvPr id="544771" name="Rectangle 3"/>
          <p:cNvSpPr>
            <a:spLocks noChangeArrowheads="1"/>
          </p:cNvSpPr>
          <p:nvPr/>
        </p:nvSpPr>
        <p:spPr bwMode="auto">
          <a:xfrm>
            <a:off x="6438900" y="1905000"/>
            <a:ext cx="1898650" cy="366713"/>
          </a:xfrm>
          <a:prstGeom prst="rect">
            <a:avLst/>
          </a:prstGeom>
          <a:noFill/>
          <a:ln w="9525">
            <a:noFill/>
            <a:miter lim="800000"/>
            <a:headEnd/>
            <a:tailEnd/>
          </a:ln>
          <a:effectLst/>
        </p:spPr>
        <p:txBody>
          <a:bodyPr wrap="none">
            <a:spAutoFit/>
          </a:bodyPr>
          <a:lstStyle/>
          <a:p>
            <a:r>
              <a:rPr lang="en-US" b="0"/>
              <a:t>Hamaoka-1 NPP</a:t>
            </a:r>
          </a:p>
        </p:txBody>
      </p:sp>
      <p:sp>
        <p:nvSpPr>
          <p:cNvPr id="544772" name="Rectangle 4"/>
          <p:cNvSpPr>
            <a:spLocks noChangeArrowheads="1"/>
          </p:cNvSpPr>
          <p:nvPr/>
        </p:nvSpPr>
        <p:spPr bwMode="auto">
          <a:xfrm>
            <a:off x="6438900" y="4191000"/>
            <a:ext cx="1987550" cy="366713"/>
          </a:xfrm>
          <a:prstGeom prst="rect">
            <a:avLst/>
          </a:prstGeom>
          <a:noFill/>
          <a:ln w="9525">
            <a:noFill/>
            <a:miter lim="800000"/>
            <a:headEnd/>
            <a:tailEnd/>
          </a:ln>
          <a:effectLst/>
        </p:spPr>
        <p:txBody>
          <a:bodyPr wrap="none">
            <a:spAutoFit/>
          </a:bodyPr>
          <a:lstStyle/>
          <a:p>
            <a:r>
              <a:rPr lang="en-US" b="0"/>
              <a:t>Brunsbuettel KBB</a:t>
            </a:r>
          </a:p>
        </p:txBody>
      </p:sp>
      <p:sp>
        <p:nvSpPr>
          <p:cNvPr id="544773" name="Rectangle 5"/>
          <p:cNvSpPr>
            <a:spLocks noGrp="1" noChangeArrowheads="1"/>
          </p:cNvSpPr>
          <p:nvPr>
            <p:ph type="title"/>
          </p:nvPr>
        </p:nvSpPr>
        <p:spPr/>
        <p:txBody>
          <a:bodyPr/>
          <a:lstStyle/>
          <a:p>
            <a:r>
              <a:rPr lang="en-US"/>
              <a:t>Recent Accidental Detonations in NPP</a:t>
            </a:r>
          </a:p>
        </p:txBody>
      </p:sp>
      <p:sp>
        <p:nvSpPr>
          <p:cNvPr id="544774" name="Text Box 6"/>
          <p:cNvSpPr txBox="1">
            <a:spLocks noChangeArrowheads="1"/>
          </p:cNvSpPr>
          <p:nvPr/>
        </p:nvSpPr>
        <p:spPr bwMode="auto">
          <a:xfrm>
            <a:off x="1055688" y="5446713"/>
            <a:ext cx="7254875" cy="641350"/>
          </a:xfrm>
          <a:prstGeom prst="rect">
            <a:avLst/>
          </a:prstGeom>
          <a:noFill/>
          <a:ln w="9525">
            <a:noFill/>
            <a:miter lim="800000"/>
            <a:headEnd/>
            <a:tailEnd/>
          </a:ln>
          <a:effectLst/>
        </p:spPr>
        <p:txBody>
          <a:bodyPr wrap="none">
            <a:spAutoFit/>
          </a:bodyPr>
          <a:lstStyle/>
          <a:p>
            <a:r>
              <a:rPr lang="en-US" b="0"/>
              <a:t>Both due to generation of H</a:t>
            </a:r>
            <a:r>
              <a:rPr lang="en-US" b="0" baseline="-25000"/>
              <a:t>2</a:t>
            </a:r>
            <a:r>
              <a:rPr lang="en-US" b="0"/>
              <a:t>+1/2O</a:t>
            </a:r>
            <a:r>
              <a:rPr lang="en-US" b="0" baseline="-25000"/>
              <a:t>2</a:t>
            </a:r>
            <a:r>
              <a:rPr lang="en-US" b="0"/>
              <a:t> by radiolysis and accumulation in </a:t>
            </a:r>
          </a:p>
          <a:p>
            <a:r>
              <a:rPr lang="en-US" b="0"/>
              <a:t>stagnant pipe legs without high-point vents or off-gas systems.</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e Placeholder 2"/>
          <p:cNvSpPr>
            <a:spLocks noGrp="1"/>
          </p:cNvSpPr>
          <p:nvPr>
            <p:ph type="dt" sz="half" idx="10"/>
          </p:nvPr>
        </p:nvSpPr>
        <p:spPr/>
        <p:txBody>
          <a:bodyPr/>
          <a:lstStyle/>
          <a:p>
            <a:fld id="{01909670-5C16-4141-8A8F-5C8359567310}" type="datetime1">
              <a:rPr lang="en-US"/>
              <a:pPr/>
              <a:t>10/21/2018</a:t>
            </a:fld>
            <a:endParaRPr lang="en-US"/>
          </a:p>
        </p:txBody>
      </p:sp>
      <p:sp>
        <p:nvSpPr>
          <p:cNvPr id="37" name="Slide Number Placeholder 4"/>
          <p:cNvSpPr>
            <a:spLocks noGrp="1"/>
          </p:cNvSpPr>
          <p:nvPr>
            <p:ph type="sldNum" sz="quarter" idx="12"/>
          </p:nvPr>
        </p:nvSpPr>
        <p:spPr/>
        <p:txBody>
          <a:bodyPr/>
          <a:lstStyle/>
          <a:p>
            <a:fld id="{BF74EDB8-567A-41D4-8B2D-C74193E43839}" type="slidenum">
              <a:rPr lang="en-US"/>
              <a:pPr/>
              <a:t>115</a:t>
            </a:fld>
            <a:endParaRPr lang="en-US"/>
          </a:p>
        </p:txBody>
      </p:sp>
      <p:sp>
        <p:nvSpPr>
          <p:cNvPr id="8196" name="Rectangle 4"/>
          <p:cNvSpPr>
            <a:spLocks noGrp="1" noChangeArrowheads="1"/>
          </p:cNvSpPr>
          <p:nvPr>
            <p:ph type="title"/>
          </p:nvPr>
        </p:nvSpPr>
        <p:spPr>
          <a:xfrm>
            <a:off x="495300" y="274638"/>
            <a:ext cx="8915400" cy="792162"/>
          </a:xfrm>
        </p:spPr>
        <p:txBody>
          <a:bodyPr/>
          <a:lstStyle/>
          <a:p>
            <a:r>
              <a:rPr lang="en-US" dirty="0"/>
              <a:t>Explosion </a:t>
            </a:r>
            <a:r>
              <a:rPr lang="en-US" dirty="0" smtClean="0"/>
              <a:t>Scenario</a:t>
            </a:r>
            <a:endParaRPr lang="en-US" dirty="0"/>
          </a:p>
        </p:txBody>
      </p:sp>
      <p:pic>
        <p:nvPicPr>
          <p:cNvPr id="8197" name="Picture 5"/>
          <p:cNvPicPr>
            <a:picLocks noChangeAspect="1" noChangeArrowheads="1"/>
          </p:cNvPicPr>
          <p:nvPr/>
        </p:nvPicPr>
        <p:blipFill>
          <a:blip r:embed="rId2" cstate="print"/>
          <a:srcRect/>
          <a:stretch>
            <a:fillRect/>
          </a:stretch>
        </p:blipFill>
        <p:spPr bwMode="auto">
          <a:xfrm>
            <a:off x="1651000" y="1671638"/>
            <a:ext cx="6260042" cy="3770312"/>
          </a:xfrm>
          <a:prstGeom prst="rect">
            <a:avLst/>
          </a:prstGeom>
          <a:noFill/>
          <a:ln w="9525">
            <a:noFill/>
            <a:miter lim="800000"/>
            <a:headEnd/>
            <a:tailEnd/>
          </a:ln>
          <a:effectLst/>
        </p:spPr>
      </p:pic>
      <p:sp>
        <p:nvSpPr>
          <p:cNvPr id="8198" name="Rectangle 6"/>
          <p:cNvSpPr>
            <a:spLocks noChangeArrowheads="1"/>
          </p:cNvSpPr>
          <p:nvPr/>
        </p:nvSpPr>
        <p:spPr bwMode="auto">
          <a:xfrm>
            <a:off x="3136900" y="2209800"/>
            <a:ext cx="1485900" cy="152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8199" name="Rectangle 7"/>
          <p:cNvSpPr>
            <a:spLocks noChangeArrowheads="1"/>
          </p:cNvSpPr>
          <p:nvPr/>
        </p:nvSpPr>
        <p:spPr bwMode="auto">
          <a:xfrm>
            <a:off x="2559050" y="2209800"/>
            <a:ext cx="577850" cy="152400"/>
          </a:xfrm>
          <a:prstGeom prst="rect">
            <a:avLst/>
          </a:prstGeom>
          <a:solidFill>
            <a:srgbClr val="FFCC99"/>
          </a:solidFill>
          <a:ln w="9525">
            <a:solidFill>
              <a:schemeClr val="tx1"/>
            </a:solidFill>
            <a:miter lim="800000"/>
            <a:headEnd/>
            <a:tailEnd/>
          </a:ln>
          <a:effectLst/>
        </p:spPr>
        <p:txBody>
          <a:bodyPr wrap="none" anchor="ctr"/>
          <a:lstStyle/>
          <a:p>
            <a:endParaRPr lang="en-US"/>
          </a:p>
        </p:txBody>
      </p:sp>
      <p:sp>
        <p:nvSpPr>
          <p:cNvPr id="8202" name="Line 10"/>
          <p:cNvSpPr>
            <a:spLocks noChangeShapeType="1"/>
          </p:cNvSpPr>
          <p:nvPr/>
        </p:nvSpPr>
        <p:spPr bwMode="auto">
          <a:xfrm flipV="1">
            <a:off x="2311400" y="2286000"/>
            <a:ext cx="1155700" cy="762000"/>
          </a:xfrm>
          <a:prstGeom prst="line">
            <a:avLst/>
          </a:prstGeom>
          <a:noFill/>
          <a:ln w="9525">
            <a:solidFill>
              <a:schemeClr val="tx1"/>
            </a:solidFill>
            <a:round/>
            <a:headEnd/>
            <a:tailEnd type="triangle" w="med" len="med"/>
          </a:ln>
          <a:effectLst/>
        </p:spPr>
        <p:txBody>
          <a:bodyPr/>
          <a:lstStyle/>
          <a:p>
            <a:endParaRPr lang="en-US"/>
          </a:p>
        </p:txBody>
      </p:sp>
      <p:sp>
        <p:nvSpPr>
          <p:cNvPr id="8203" name="Text Box 11"/>
          <p:cNvSpPr txBox="1">
            <a:spLocks noChangeArrowheads="1"/>
          </p:cNvSpPr>
          <p:nvPr/>
        </p:nvSpPr>
        <p:spPr bwMode="auto">
          <a:xfrm>
            <a:off x="247650" y="3048001"/>
            <a:ext cx="4093104" cy="366713"/>
          </a:xfrm>
          <a:prstGeom prst="rect">
            <a:avLst/>
          </a:prstGeom>
          <a:noFill/>
          <a:ln w="9525">
            <a:noFill/>
            <a:miter lim="800000"/>
            <a:headEnd/>
            <a:tailEnd/>
          </a:ln>
          <a:effectLst/>
        </p:spPr>
        <p:txBody>
          <a:bodyPr wrap="none">
            <a:spAutoFit/>
          </a:bodyPr>
          <a:lstStyle/>
          <a:p>
            <a:r>
              <a:rPr lang="en-US" sz="1800"/>
              <a:t>“bubble” of explosive gas (H2-N2O)</a:t>
            </a:r>
          </a:p>
        </p:txBody>
      </p:sp>
      <p:sp>
        <p:nvSpPr>
          <p:cNvPr id="8204" name="Line 12"/>
          <p:cNvSpPr>
            <a:spLocks noChangeShapeType="1"/>
          </p:cNvSpPr>
          <p:nvPr/>
        </p:nvSpPr>
        <p:spPr bwMode="auto">
          <a:xfrm flipH="1">
            <a:off x="2724150" y="1524000"/>
            <a:ext cx="1238250" cy="685800"/>
          </a:xfrm>
          <a:prstGeom prst="line">
            <a:avLst/>
          </a:prstGeom>
          <a:noFill/>
          <a:ln w="9525">
            <a:solidFill>
              <a:schemeClr val="tx1"/>
            </a:solidFill>
            <a:round/>
            <a:headEnd/>
            <a:tailEnd type="triangle" w="med" len="med"/>
          </a:ln>
          <a:effectLst/>
        </p:spPr>
        <p:txBody>
          <a:bodyPr/>
          <a:lstStyle/>
          <a:p>
            <a:endParaRPr lang="en-US"/>
          </a:p>
        </p:txBody>
      </p:sp>
      <p:sp>
        <p:nvSpPr>
          <p:cNvPr id="8206" name="Text Box 14"/>
          <p:cNvSpPr txBox="1">
            <a:spLocks noChangeArrowheads="1"/>
          </p:cNvSpPr>
          <p:nvPr/>
        </p:nvSpPr>
        <p:spPr bwMode="auto">
          <a:xfrm>
            <a:off x="2476500" y="1143001"/>
            <a:ext cx="2634721" cy="366713"/>
          </a:xfrm>
          <a:prstGeom prst="rect">
            <a:avLst/>
          </a:prstGeom>
          <a:noFill/>
          <a:ln w="9525">
            <a:noFill/>
            <a:miter lim="800000"/>
            <a:headEnd/>
            <a:tailEnd/>
          </a:ln>
          <a:effectLst/>
        </p:spPr>
        <p:txBody>
          <a:bodyPr wrap="none">
            <a:spAutoFit/>
          </a:bodyPr>
          <a:lstStyle/>
          <a:p>
            <a:r>
              <a:rPr lang="en-US" sz="1800"/>
              <a:t>Plug of waste material</a:t>
            </a:r>
          </a:p>
        </p:txBody>
      </p:sp>
      <p:sp>
        <p:nvSpPr>
          <p:cNvPr id="8207" name="Freeform 15"/>
          <p:cNvSpPr>
            <a:spLocks/>
          </p:cNvSpPr>
          <p:nvPr/>
        </p:nvSpPr>
        <p:spPr bwMode="auto">
          <a:xfrm>
            <a:off x="3714750" y="2209800"/>
            <a:ext cx="247650" cy="152400"/>
          </a:xfrm>
          <a:custGeom>
            <a:avLst/>
            <a:gdLst/>
            <a:ahLst/>
            <a:cxnLst>
              <a:cxn ang="0">
                <a:pos x="144" y="192"/>
              </a:cxn>
              <a:cxn ang="0">
                <a:pos x="144" y="0"/>
              </a:cxn>
              <a:cxn ang="0">
                <a:pos x="192" y="144"/>
              </a:cxn>
              <a:cxn ang="0">
                <a:pos x="288" y="48"/>
              </a:cxn>
              <a:cxn ang="0">
                <a:pos x="240" y="192"/>
              </a:cxn>
              <a:cxn ang="0">
                <a:pos x="336" y="240"/>
              </a:cxn>
              <a:cxn ang="0">
                <a:pos x="192" y="240"/>
              </a:cxn>
              <a:cxn ang="0">
                <a:pos x="192" y="384"/>
              </a:cxn>
              <a:cxn ang="0">
                <a:pos x="144" y="288"/>
              </a:cxn>
              <a:cxn ang="0">
                <a:pos x="0" y="240"/>
              </a:cxn>
              <a:cxn ang="0">
                <a:pos x="144" y="192"/>
              </a:cxn>
            </a:cxnLst>
            <a:rect l="0" t="0" r="r" b="b"/>
            <a:pathLst>
              <a:path w="336" h="384">
                <a:moveTo>
                  <a:pt x="144" y="192"/>
                </a:moveTo>
                <a:lnTo>
                  <a:pt x="144" y="0"/>
                </a:lnTo>
                <a:lnTo>
                  <a:pt x="192" y="144"/>
                </a:lnTo>
                <a:lnTo>
                  <a:pt x="288" y="48"/>
                </a:lnTo>
                <a:lnTo>
                  <a:pt x="240" y="192"/>
                </a:lnTo>
                <a:lnTo>
                  <a:pt x="336" y="240"/>
                </a:lnTo>
                <a:lnTo>
                  <a:pt x="192" y="240"/>
                </a:lnTo>
                <a:lnTo>
                  <a:pt x="192" y="384"/>
                </a:lnTo>
                <a:lnTo>
                  <a:pt x="144" y="288"/>
                </a:lnTo>
                <a:lnTo>
                  <a:pt x="0" y="240"/>
                </a:lnTo>
                <a:lnTo>
                  <a:pt x="144" y="192"/>
                </a:lnTo>
                <a:close/>
              </a:path>
            </a:pathLst>
          </a:custGeom>
          <a:solidFill>
            <a:srgbClr val="FF0000"/>
          </a:solidFill>
          <a:ln w="9525">
            <a:solidFill>
              <a:schemeClr val="tx1"/>
            </a:solidFill>
            <a:round/>
            <a:headEnd/>
            <a:tailEnd/>
          </a:ln>
          <a:effectLst/>
        </p:spPr>
        <p:txBody>
          <a:bodyPr/>
          <a:lstStyle/>
          <a:p>
            <a:endParaRPr lang="en-US"/>
          </a:p>
        </p:txBody>
      </p:sp>
      <p:sp>
        <p:nvSpPr>
          <p:cNvPr id="8208" name="Line 16"/>
          <p:cNvSpPr>
            <a:spLocks noChangeShapeType="1"/>
          </p:cNvSpPr>
          <p:nvPr/>
        </p:nvSpPr>
        <p:spPr bwMode="auto">
          <a:xfrm flipH="1" flipV="1">
            <a:off x="3879850" y="2286000"/>
            <a:ext cx="990600" cy="685800"/>
          </a:xfrm>
          <a:prstGeom prst="line">
            <a:avLst/>
          </a:prstGeom>
          <a:noFill/>
          <a:ln w="9525">
            <a:solidFill>
              <a:schemeClr val="tx1"/>
            </a:solidFill>
            <a:round/>
            <a:headEnd/>
            <a:tailEnd type="triangle" w="med" len="med"/>
          </a:ln>
          <a:effectLst/>
        </p:spPr>
        <p:txBody>
          <a:bodyPr/>
          <a:lstStyle/>
          <a:p>
            <a:endParaRPr lang="en-US"/>
          </a:p>
        </p:txBody>
      </p:sp>
      <p:sp>
        <p:nvSpPr>
          <p:cNvPr id="8210" name="Text Box 18"/>
          <p:cNvSpPr txBox="1">
            <a:spLocks noChangeArrowheads="1"/>
          </p:cNvSpPr>
          <p:nvPr/>
        </p:nvSpPr>
        <p:spPr bwMode="auto">
          <a:xfrm>
            <a:off x="4622800" y="2971801"/>
            <a:ext cx="1018227" cy="369332"/>
          </a:xfrm>
          <a:prstGeom prst="rect">
            <a:avLst/>
          </a:prstGeom>
          <a:noFill/>
          <a:ln w="9525">
            <a:noFill/>
            <a:miter lim="800000"/>
            <a:headEnd/>
            <a:tailEnd/>
          </a:ln>
          <a:effectLst/>
        </p:spPr>
        <p:txBody>
          <a:bodyPr wrap="none">
            <a:spAutoFit/>
          </a:bodyPr>
          <a:lstStyle/>
          <a:p>
            <a:r>
              <a:rPr lang="en-US" sz="1800"/>
              <a:t>ignition</a:t>
            </a:r>
          </a:p>
        </p:txBody>
      </p:sp>
      <p:sp>
        <p:nvSpPr>
          <p:cNvPr id="8214" name="Text Box 22"/>
          <p:cNvSpPr txBox="1">
            <a:spLocks noChangeArrowheads="1"/>
          </p:cNvSpPr>
          <p:nvPr/>
        </p:nvSpPr>
        <p:spPr bwMode="auto">
          <a:xfrm>
            <a:off x="3532452" y="1865313"/>
            <a:ext cx="337079" cy="366712"/>
          </a:xfrm>
          <a:prstGeom prst="rect">
            <a:avLst/>
          </a:prstGeom>
          <a:noFill/>
          <a:ln w="9525">
            <a:noFill/>
            <a:miter lim="800000"/>
            <a:headEnd/>
            <a:tailEnd/>
          </a:ln>
          <a:effectLst/>
        </p:spPr>
        <p:txBody>
          <a:bodyPr wrap="none">
            <a:spAutoFit/>
          </a:bodyPr>
          <a:lstStyle/>
          <a:p>
            <a:r>
              <a:rPr lang="en-US" sz="1800"/>
              <a:t>L</a:t>
            </a:r>
          </a:p>
        </p:txBody>
      </p:sp>
      <p:sp>
        <p:nvSpPr>
          <p:cNvPr id="8215" name="Line 23"/>
          <p:cNvSpPr>
            <a:spLocks noChangeShapeType="1"/>
          </p:cNvSpPr>
          <p:nvPr/>
        </p:nvSpPr>
        <p:spPr bwMode="auto">
          <a:xfrm>
            <a:off x="3797300" y="2057400"/>
            <a:ext cx="330200" cy="0"/>
          </a:xfrm>
          <a:prstGeom prst="line">
            <a:avLst/>
          </a:prstGeom>
          <a:noFill/>
          <a:ln w="9525">
            <a:solidFill>
              <a:schemeClr val="tx1"/>
            </a:solidFill>
            <a:round/>
            <a:headEnd/>
            <a:tailEnd type="triangle" w="med" len="med"/>
          </a:ln>
          <a:effectLst/>
        </p:spPr>
        <p:txBody>
          <a:bodyPr/>
          <a:lstStyle/>
          <a:p>
            <a:endParaRPr lang="en-US"/>
          </a:p>
        </p:txBody>
      </p:sp>
      <p:sp>
        <p:nvSpPr>
          <p:cNvPr id="8216" name="Line 24"/>
          <p:cNvSpPr>
            <a:spLocks noChangeShapeType="1"/>
          </p:cNvSpPr>
          <p:nvPr/>
        </p:nvSpPr>
        <p:spPr bwMode="auto">
          <a:xfrm flipH="1">
            <a:off x="3136900" y="2057400"/>
            <a:ext cx="412750" cy="0"/>
          </a:xfrm>
          <a:prstGeom prst="line">
            <a:avLst/>
          </a:prstGeom>
          <a:noFill/>
          <a:ln w="9525">
            <a:solidFill>
              <a:schemeClr val="tx1"/>
            </a:solidFill>
            <a:round/>
            <a:headEnd/>
            <a:tailEnd type="triangle" w="med" len="med"/>
          </a:ln>
          <a:effectLst/>
        </p:spPr>
        <p:txBody>
          <a:bodyPr/>
          <a:lstStyle/>
          <a:p>
            <a:endParaRPr lang="en-US"/>
          </a:p>
        </p:txBody>
      </p:sp>
      <p:sp>
        <p:nvSpPr>
          <p:cNvPr id="8217" name="Line 25"/>
          <p:cNvSpPr>
            <a:spLocks noChangeShapeType="1"/>
          </p:cNvSpPr>
          <p:nvPr/>
        </p:nvSpPr>
        <p:spPr bwMode="auto">
          <a:xfrm>
            <a:off x="4127500" y="1981200"/>
            <a:ext cx="0" cy="152400"/>
          </a:xfrm>
          <a:prstGeom prst="line">
            <a:avLst/>
          </a:prstGeom>
          <a:noFill/>
          <a:ln w="9525">
            <a:solidFill>
              <a:schemeClr val="tx1"/>
            </a:solidFill>
            <a:round/>
            <a:headEnd/>
            <a:tailEnd/>
          </a:ln>
          <a:effectLst/>
        </p:spPr>
        <p:txBody>
          <a:bodyPr/>
          <a:lstStyle/>
          <a:p>
            <a:endParaRPr lang="en-US"/>
          </a:p>
        </p:txBody>
      </p:sp>
      <p:sp>
        <p:nvSpPr>
          <p:cNvPr id="8218" name="Line 26"/>
          <p:cNvSpPr>
            <a:spLocks noChangeShapeType="1"/>
          </p:cNvSpPr>
          <p:nvPr/>
        </p:nvSpPr>
        <p:spPr bwMode="auto">
          <a:xfrm>
            <a:off x="3136900" y="2057400"/>
            <a:ext cx="0" cy="152400"/>
          </a:xfrm>
          <a:prstGeom prst="line">
            <a:avLst/>
          </a:prstGeom>
          <a:noFill/>
          <a:ln w="9525">
            <a:solidFill>
              <a:schemeClr val="tx1"/>
            </a:solidFill>
            <a:round/>
            <a:headEnd/>
            <a:tailEnd/>
          </a:ln>
          <a:effectLst/>
        </p:spPr>
        <p:txBody>
          <a:bodyPr/>
          <a:lstStyle/>
          <a:p>
            <a:endParaRPr lang="en-US"/>
          </a:p>
        </p:txBody>
      </p:sp>
      <p:sp>
        <p:nvSpPr>
          <p:cNvPr id="8220" name="Line 28"/>
          <p:cNvSpPr>
            <a:spLocks noChangeShapeType="1"/>
          </p:cNvSpPr>
          <p:nvPr/>
        </p:nvSpPr>
        <p:spPr bwMode="auto">
          <a:xfrm flipH="1">
            <a:off x="2806700" y="4648200"/>
            <a:ext cx="742950" cy="0"/>
          </a:xfrm>
          <a:prstGeom prst="line">
            <a:avLst/>
          </a:prstGeom>
          <a:noFill/>
          <a:ln w="9525">
            <a:solidFill>
              <a:schemeClr val="tx1"/>
            </a:solidFill>
            <a:round/>
            <a:headEnd/>
            <a:tailEnd type="triangle" w="med" len="med"/>
          </a:ln>
          <a:effectLst/>
        </p:spPr>
        <p:txBody>
          <a:bodyPr/>
          <a:lstStyle/>
          <a:p>
            <a:endParaRPr lang="en-US"/>
          </a:p>
        </p:txBody>
      </p:sp>
      <p:sp>
        <p:nvSpPr>
          <p:cNvPr id="8221" name="Text Box 29"/>
          <p:cNvSpPr txBox="1">
            <a:spLocks noChangeArrowheads="1"/>
          </p:cNvSpPr>
          <p:nvPr/>
        </p:nvSpPr>
        <p:spPr bwMode="auto">
          <a:xfrm>
            <a:off x="825500" y="4419601"/>
            <a:ext cx="1980029" cy="369332"/>
          </a:xfrm>
          <a:prstGeom prst="rect">
            <a:avLst/>
          </a:prstGeom>
          <a:noFill/>
          <a:ln w="9525">
            <a:noFill/>
            <a:miter lim="800000"/>
            <a:headEnd/>
            <a:tailEnd/>
          </a:ln>
          <a:effectLst/>
        </p:spPr>
        <p:txBody>
          <a:bodyPr wrap="none">
            <a:spAutoFit/>
          </a:bodyPr>
          <a:lstStyle/>
          <a:p>
            <a:r>
              <a:rPr lang="en-US" sz="1800"/>
              <a:t>Motion of piping</a:t>
            </a:r>
          </a:p>
        </p:txBody>
      </p:sp>
      <p:sp>
        <p:nvSpPr>
          <p:cNvPr id="8224" name="Rectangle 32"/>
          <p:cNvSpPr>
            <a:spLocks noChangeArrowheads="1"/>
          </p:cNvSpPr>
          <p:nvPr/>
        </p:nvSpPr>
        <p:spPr bwMode="auto">
          <a:xfrm>
            <a:off x="4727708" y="2209800"/>
            <a:ext cx="825500" cy="152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8226" name="Line 34"/>
          <p:cNvSpPr>
            <a:spLocks noChangeShapeType="1"/>
          </p:cNvSpPr>
          <p:nvPr/>
        </p:nvSpPr>
        <p:spPr bwMode="auto">
          <a:xfrm>
            <a:off x="5035550" y="2133600"/>
            <a:ext cx="330200" cy="0"/>
          </a:xfrm>
          <a:prstGeom prst="line">
            <a:avLst/>
          </a:prstGeom>
          <a:noFill/>
          <a:ln w="9525">
            <a:solidFill>
              <a:schemeClr val="tx1"/>
            </a:solidFill>
            <a:round/>
            <a:headEnd/>
            <a:tailEnd/>
          </a:ln>
          <a:effectLst/>
        </p:spPr>
        <p:txBody>
          <a:bodyPr/>
          <a:lstStyle/>
          <a:p>
            <a:endParaRPr lang="en-US"/>
          </a:p>
        </p:txBody>
      </p:sp>
      <p:sp>
        <p:nvSpPr>
          <p:cNvPr id="8227" name="Line 35"/>
          <p:cNvSpPr>
            <a:spLocks noChangeShapeType="1"/>
          </p:cNvSpPr>
          <p:nvPr/>
        </p:nvSpPr>
        <p:spPr bwMode="auto">
          <a:xfrm>
            <a:off x="5035550" y="2438400"/>
            <a:ext cx="330200" cy="0"/>
          </a:xfrm>
          <a:prstGeom prst="line">
            <a:avLst/>
          </a:prstGeom>
          <a:noFill/>
          <a:ln w="9525">
            <a:solidFill>
              <a:schemeClr val="tx1"/>
            </a:solidFill>
            <a:round/>
            <a:headEnd/>
            <a:tailEnd/>
          </a:ln>
          <a:effectLst/>
        </p:spPr>
        <p:txBody>
          <a:bodyPr/>
          <a:lstStyle/>
          <a:p>
            <a:endParaRPr lang="en-US"/>
          </a:p>
        </p:txBody>
      </p:sp>
      <p:sp>
        <p:nvSpPr>
          <p:cNvPr id="8228" name="Line 36"/>
          <p:cNvSpPr>
            <a:spLocks noChangeShapeType="1"/>
          </p:cNvSpPr>
          <p:nvPr/>
        </p:nvSpPr>
        <p:spPr bwMode="auto">
          <a:xfrm flipV="1">
            <a:off x="5200650" y="1828800"/>
            <a:ext cx="0" cy="228600"/>
          </a:xfrm>
          <a:prstGeom prst="line">
            <a:avLst/>
          </a:prstGeom>
          <a:noFill/>
          <a:ln w="9525">
            <a:solidFill>
              <a:schemeClr val="tx1"/>
            </a:solidFill>
            <a:round/>
            <a:headEnd/>
            <a:tailEnd type="triangle" w="med" len="med"/>
          </a:ln>
          <a:effectLst/>
        </p:spPr>
        <p:txBody>
          <a:bodyPr/>
          <a:lstStyle/>
          <a:p>
            <a:endParaRPr lang="en-US"/>
          </a:p>
        </p:txBody>
      </p:sp>
      <p:sp>
        <p:nvSpPr>
          <p:cNvPr id="8229" name="Line 37"/>
          <p:cNvSpPr>
            <a:spLocks noChangeShapeType="1"/>
          </p:cNvSpPr>
          <p:nvPr/>
        </p:nvSpPr>
        <p:spPr bwMode="auto">
          <a:xfrm>
            <a:off x="5200650" y="2514600"/>
            <a:ext cx="0" cy="228600"/>
          </a:xfrm>
          <a:prstGeom prst="line">
            <a:avLst/>
          </a:prstGeom>
          <a:noFill/>
          <a:ln w="9525">
            <a:solidFill>
              <a:schemeClr val="tx1"/>
            </a:solidFill>
            <a:round/>
            <a:headEnd/>
            <a:tailEnd type="triangle" w="med" len="med"/>
          </a:ln>
          <a:effectLst/>
        </p:spPr>
        <p:txBody>
          <a:bodyPr/>
          <a:lstStyle/>
          <a:p>
            <a:endParaRPr lang="en-US"/>
          </a:p>
        </p:txBody>
      </p:sp>
      <p:sp>
        <p:nvSpPr>
          <p:cNvPr id="8230" name="Rectangle 38"/>
          <p:cNvSpPr>
            <a:spLocks noChangeArrowheads="1"/>
          </p:cNvSpPr>
          <p:nvPr/>
        </p:nvSpPr>
        <p:spPr bwMode="auto">
          <a:xfrm>
            <a:off x="5118100" y="2209800"/>
            <a:ext cx="82550" cy="152400"/>
          </a:xfrm>
          <a:prstGeom prst="rect">
            <a:avLst/>
          </a:prstGeom>
          <a:solidFill>
            <a:srgbClr val="000000"/>
          </a:solidFill>
          <a:ln w="9525">
            <a:solidFill>
              <a:schemeClr val="tx1"/>
            </a:solidFill>
            <a:miter lim="800000"/>
            <a:headEnd/>
            <a:tailEnd/>
          </a:ln>
          <a:effectLst/>
        </p:spPr>
        <p:txBody>
          <a:bodyPr wrap="none" anchor="ctr"/>
          <a:lstStyle/>
          <a:p>
            <a:endParaRPr lang="en-US"/>
          </a:p>
        </p:txBody>
      </p:sp>
      <p:sp>
        <p:nvSpPr>
          <p:cNvPr id="8231" name="Line 39"/>
          <p:cNvSpPr>
            <a:spLocks noChangeShapeType="1"/>
          </p:cNvSpPr>
          <p:nvPr/>
        </p:nvSpPr>
        <p:spPr bwMode="auto">
          <a:xfrm>
            <a:off x="5283200" y="2286000"/>
            <a:ext cx="165100" cy="0"/>
          </a:xfrm>
          <a:prstGeom prst="line">
            <a:avLst/>
          </a:prstGeom>
          <a:noFill/>
          <a:ln w="9525">
            <a:solidFill>
              <a:schemeClr val="tx1"/>
            </a:solidFill>
            <a:round/>
            <a:headEnd/>
            <a:tailEnd type="triangle" w="med" len="med"/>
          </a:ln>
          <a:effectLst/>
        </p:spPr>
        <p:txBody>
          <a:bodyPr/>
          <a:lstStyle/>
          <a:p>
            <a:endParaRPr lang="en-US"/>
          </a:p>
        </p:txBody>
      </p:sp>
      <p:sp>
        <p:nvSpPr>
          <p:cNvPr id="8233" name="Text Box 41"/>
          <p:cNvSpPr txBox="1">
            <a:spLocks noChangeArrowheads="1"/>
          </p:cNvSpPr>
          <p:nvPr/>
        </p:nvSpPr>
        <p:spPr bwMode="auto">
          <a:xfrm>
            <a:off x="6356350" y="3200401"/>
            <a:ext cx="3295121" cy="366713"/>
          </a:xfrm>
          <a:prstGeom prst="rect">
            <a:avLst/>
          </a:prstGeom>
          <a:noFill/>
          <a:ln w="9525">
            <a:noFill/>
            <a:miter lim="800000"/>
            <a:headEnd/>
            <a:tailEnd/>
          </a:ln>
          <a:effectLst/>
        </p:spPr>
        <p:txBody>
          <a:bodyPr wrap="none">
            <a:spAutoFit/>
          </a:bodyPr>
          <a:lstStyle/>
          <a:p>
            <a:r>
              <a:rPr lang="en-US" sz="1800"/>
              <a:t>Explosion wave propagation</a:t>
            </a:r>
          </a:p>
        </p:txBody>
      </p:sp>
      <p:sp>
        <p:nvSpPr>
          <p:cNvPr id="8234" name="Line 42"/>
          <p:cNvSpPr>
            <a:spLocks noChangeShapeType="1"/>
          </p:cNvSpPr>
          <p:nvPr/>
        </p:nvSpPr>
        <p:spPr bwMode="auto">
          <a:xfrm flipH="1" flipV="1">
            <a:off x="5200650" y="2286000"/>
            <a:ext cx="2146300" cy="914400"/>
          </a:xfrm>
          <a:prstGeom prst="line">
            <a:avLst/>
          </a:prstGeom>
          <a:noFill/>
          <a:ln w="9525">
            <a:solidFill>
              <a:schemeClr val="tx1"/>
            </a:solidFill>
            <a:round/>
            <a:headEnd/>
            <a:tailEnd/>
          </a:ln>
          <a:effectLst/>
        </p:spPr>
        <p:txBody>
          <a:bodyPr/>
          <a:lstStyle/>
          <a:p>
            <a:endParaRPr lang="en-US"/>
          </a:p>
        </p:txBody>
      </p:sp>
      <p:sp>
        <p:nvSpPr>
          <p:cNvPr id="8235" name="Line 43"/>
          <p:cNvSpPr>
            <a:spLocks noChangeShapeType="1"/>
          </p:cNvSpPr>
          <p:nvPr/>
        </p:nvSpPr>
        <p:spPr bwMode="auto">
          <a:xfrm flipH="1">
            <a:off x="5365750" y="1447800"/>
            <a:ext cx="825500" cy="609600"/>
          </a:xfrm>
          <a:prstGeom prst="line">
            <a:avLst/>
          </a:prstGeom>
          <a:noFill/>
          <a:ln w="9525">
            <a:solidFill>
              <a:schemeClr val="tx1"/>
            </a:solidFill>
            <a:round/>
            <a:headEnd/>
            <a:tailEnd type="triangle" w="med" len="med"/>
          </a:ln>
          <a:effectLst/>
        </p:spPr>
        <p:txBody>
          <a:bodyPr/>
          <a:lstStyle/>
          <a:p>
            <a:endParaRPr lang="en-US"/>
          </a:p>
        </p:txBody>
      </p:sp>
      <p:sp>
        <p:nvSpPr>
          <p:cNvPr id="8236" name="Text Box 44"/>
          <p:cNvSpPr txBox="1">
            <a:spLocks noChangeArrowheads="1"/>
          </p:cNvSpPr>
          <p:nvPr/>
        </p:nvSpPr>
        <p:spPr bwMode="auto">
          <a:xfrm>
            <a:off x="6339152" y="1179513"/>
            <a:ext cx="3019954" cy="366712"/>
          </a:xfrm>
          <a:prstGeom prst="rect">
            <a:avLst/>
          </a:prstGeom>
          <a:noFill/>
          <a:ln w="9525">
            <a:noFill/>
            <a:miter lim="800000"/>
            <a:headEnd/>
            <a:tailEnd/>
          </a:ln>
          <a:effectLst/>
        </p:spPr>
        <p:txBody>
          <a:bodyPr wrap="none">
            <a:spAutoFit/>
          </a:bodyPr>
          <a:lstStyle/>
          <a:p>
            <a:r>
              <a:rPr lang="en-US" sz="1800"/>
              <a:t>Radial motion of pipe wall</a:t>
            </a:r>
          </a:p>
        </p:txBody>
      </p:sp>
      <p:sp>
        <p:nvSpPr>
          <p:cNvPr id="8237" name="Line 45"/>
          <p:cNvSpPr>
            <a:spLocks noChangeShapeType="1"/>
          </p:cNvSpPr>
          <p:nvPr/>
        </p:nvSpPr>
        <p:spPr bwMode="auto">
          <a:xfrm>
            <a:off x="5035550" y="2090738"/>
            <a:ext cx="330200" cy="0"/>
          </a:xfrm>
          <a:prstGeom prst="line">
            <a:avLst/>
          </a:prstGeom>
          <a:noFill/>
          <a:ln w="9525">
            <a:solidFill>
              <a:schemeClr val="tx1"/>
            </a:solidFill>
            <a:round/>
            <a:headEnd/>
            <a:tailEnd/>
          </a:ln>
          <a:effectLst/>
        </p:spPr>
        <p:txBody>
          <a:bodyPr/>
          <a:lstStyle/>
          <a:p>
            <a:endParaRPr lang="en-US"/>
          </a:p>
        </p:txBody>
      </p:sp>
      <p:sp>
        <p:nvSpPr>
          <p:cNvPr id="8238" name="Line 46"/>
          <p:cNvSpPr>
            <a:spLocks noChangeShapeType="1"/>
          </p:cNvSpPr>
          <p:nvPr/>
        </p:nvSpPr>
        <p:spPr bwMode="auto">
          <a:xfrm>
            <a:off x="5035550" y="2481263"/>
            <a:ext cx="330200" cy="0"/>
          </a:xfrm>
          <a:prstGeom prst="line">
            <a:avLst/>
          </a:prstGeom>
          <a:noFill/>
          <a:ln w="9525">
            <a:solidFill>
              <a:schemeClr val="tx1"/>
            </a:solidFill>
            <a:round/>
            <a:headEnd/>
            <a:tailEnd/>
          </a:ln>
          <a:effectLst/>
        </p:spPr>
        <p:txBody>
          <a:bodyPr/>
          <a:lstStyle/>
          <a:p>
            <a:endParaRPr lang="en-US"/>
          </a:p>
        </p:txBody>
      </p:sp>
      <p:sp>
        <p:nvSpPr>
          <p:cNvPr id="8239" name="Line 47"/>
          <p:cNvSpPr>
            <a:spLocks noChangeShapeType="1"/>
          </p:cNvSpPr>
          <p:nvPr/>
        </p:nvSpPr>
        <p:spPr bwMode="auto">
          <a:xfrm>
            <a:off x="5943600" y="5105400"/>
            <a:ext cx="0" cy="304800"/>
          </a:xfrm>
          <a:prstGeom prst="line">
            <a:avLst/>
          </a:prstGeom>
          <a:noFill/>
          <a:ln w="9525">
            <a:solidFill>
              <a:schemeClr val="tx1"/>
            </a:solidFill>
            <a:round/>
            <a:headEnd/>
            <a:tailEnd type="triangle" w="med" len="med"/>
          </a:ln>
          <a:effectLst/>
        </p:spPr>
        <p:txBody>
          <a:bodyPr/>
          <a:lstStyle/>
          <a:p>
            <a:endParaRPr lang="en-US"/>
          </a:p>
        </p:txBody>
      </p:sp>
      <p:sp>
        <p:nvSpPr>
          <p:cNvPr id="8240" name="Line 48"/>
          <p:cNvSpPr>
            <a:spLocks noChangeShapeType="1"/>
          </p:cNvSpPr>
          <p:nvPr/>
        </p:nvSpPr>
        <p:spPr bwMode="auto">
          <a:xfrm flipV="1">
            <a:off x="5943600" y="1828800"/>
            <a:ext cx="330200" cy="3048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fld id="{DA81C142-8D29-4EC2-B0BE-1684C82D4138}" type="datetime1">
              <a:rPr lang="en-US"/>
              <a:pPr/>
              <a:t>10/21/2018</a:t>
            </a:fld>
            <a:endParaRPr lang="en-US" dirty="0"/>
          </a:p>
        </p:txBody>
      </p:sp>
      <p:sp>
        <p:nvSpPr>
          <p:cNvPr id="12" name="Slide Number Placeholder 3"/>
          <p:cNvSpPr>
            <a:spLocks noGrp="1"/>
          </p:cNvSpPr>
          <p:nvPr>
            <p:ph type="sldNum" sz="quarter" idx="12"/>
          </p:nvPr>
        </p:nvSpPr>
        <p:spPr/>
        <p:txBody>
          <a:bodyPr/>
          <a:lstStyle/>
          <a:p>
            <a:fld id="{882D97DC-ABD8-4369-92FF-9DA5D21BC2C1}" type="slidenum">
              <a:rPr lang="en-US"/>
              <a:pPr/>
              <a:t>116</a:t>
            </a:fld>
            <a:endParaRPr lang="en-US"/>
          </a:p>
        </p:txBody>
      </p:sp>
      <p:pic>
        <p:nvPicPr>
          <p:cNvPr id="61444" name="Picture 4"/>
          <p:cNvPicPr>
            <a:picLocks noChangeAspect="1" noChangeArrowheads="1"/>
          </p:cNvPicPr>
          <p:nvPr/>
        </p:nvPicPr>
        <p:blipFill>
          <a:blip r:embed="rId2" cstate="print"/>
          <a:srcRect/>
          <a:stretch>
            <a:fillRect/>
          </a:stretch>
        </p:blipFill>
        <p:spPr bwMode="auto">
          <a:xfrm>
            <a:off x="4517894" y="609601"/>
            <a:ext cx="4701910" cy="1254125"/>
          </a:xfrm>
          <a:prstGeom prst="rect">
            <a:avLst/>
          </a:prstGeom>
          <a:noFill/>
          <a:ln w="9525">
            <a:noFill/>
            <a:miter lim="800000"/>
            <a:headEnd/>
            <a:tailEnd/>
          </a:ln>
          <a:effectLst/>
        </p:spPr>
      </p:pic>
      <p:sp>
        <p:nvSpPr>
          <p:cNvPr id="61445" name="Text Box 5"/>
          <p:cNvSpPr txBox="1">
            <a:spLocks noChangeArrowheads="1"/>
          </p:cNvSpPr>
          <p:nvPr/>
        </p:nvSpPr>
        <p:spPr bwMode="auto">
          <a:xfrm>
            <a:off x="1143000" y="1066800"/>
            <a:ext cx="966931" cy="369332"/>
          </a:xfrm>
          <a:prstGeom prst="rect">
            <a:avLst/>
          </a:prstGeom>
          <a:noFill/>
          <a:ln w="9525">
            <a:noFill/>
            <a:miter lim="800000"/>
            <a:headEnd/>
            <a:tailEnd/>
          </a:ln>
          <a:effectLst/>
        </p:spPr>
        <p:txBody>
          <a:bodyPr wrap="none">
            <a:spAutoFit/>
          </a:bodyPr>
          <a:lstStyle/>
          <a:p>
            <a:r>
              <a:rPr lang="en-US" sz="1800" dirty="0" smtClean="0"/>
              <a:t>Bubble</a:t>
            </a:r>
            <a:endParaRPr lang="en-US" sz="1800" dirty="0"/>
          </a:p>
        </p:txBody>
      </p:sp>
      <p:pic>
        <p:nvPicPr>
          <p:cNvPr id="61446" name="Picture 6"/>
          <p:cNvPicPr>
            <a:picLocks noChangeAspect="1" noChangeArrowheads="1"/>
          </p:cNvPicPr>
          <p:nvPr/>
        </p:nvPicPr>
        <p:blipFill>
          <a:blip r:embed="rId3" cstate="print"/>
          <a:srcRect/>
          <a:stretch>
            <a:fillRect/>
          </a:stretch>
        </p:blipFill>
        <p:spPr bwMode="auto">
          <a:xfrm>
            <a:off x="4352794" y="2514601"/>
            <a:ext cx="5223007" cy="790575"/>
          </a:xfrm>
          <a:prstGeom prst="rect">
            <a:avLst/>
          </a:prstGeom>
          <a:noFill/>
          <a:ln w="9525">
            <a:noFill/>
            <a:miter lim="800000"/>
            <a:headEnd/>
            <a:tailEnd/>
          </a:ln>
          <a:effectLst/>
        </p:spPr>
      </p:pic>
      <p:sp>
        <p:nvSpPr>
          <p:cNvPr id="61447" name="Text Box 7"/>
          <p:cNvSpPr txBox="1">
            <a:spLocks noChangeArrowheads="1"/>
          </p:cNvSpPr>
          <p:nvPr/>
        </p:nvSpPr>
        <p:spPr bwMode="auto">
          <a:xfrm>
            <a:off x="825500" y="2590800"/>
            <a:ext cx="1534054" cy="641350"/>
          </a:xfrm>
          <a:prstGeom prst="rect">
            <a:avLst/>
          </a:prstGeom>
          <a:noFill/>
          <a:ln w="9525">
            <a:noFill/>
            <a:miter lim="800000"/>
            <a:headEnd/>
            <a:tailEnd/>
          </a:ln>
          <a:effectLst/>
        </p:spPr>
        <p:txBody>
          <a:bodyPr wrap="none">
            <a:spAutoFit/>
          </a:bodyPr>
          <a:lstStyle/>
          <a:p>
            <a:r>
              <a:rPr lang="en-US" sz="1800"/>
              <a:t>Propagating</a:t>
            </a:r>
          </a:p>
          <a:p>
            <a:r>
              <a:rPr lang="en-US" sz="1800"/>
              <a:t>detonation</a:t>
            </a:r>
          </a:p>
        </p:txBody>
      </p:sp>
      <p:sp>
        <p:nvSpPr>
          <p:cNvPr id="61449" name="Text Box 9"/>
          <p:cNvSpPr txBox="1">
            <a:spLocks noChangeArrowheads="1"/>
          </p:cNvSpPr>
          <p:nvPr/>
        </p:nvSpPr>
        <p:spPr bwMode="auto">
          <a:xfrm>
            <a:off x="973402" y="3922713"/>
            <a:ext cx="1355196" cy="641350"/>
          </a:xfrm>
          <a:prstGeom prst="rect">
            <a:avLst/>
          </a:prstGeom>
          <a:noFill/>
          <a:ln w="9525">
            <a:noFill/>
            <a:miter lim="800000"/>
            <a:headEnd/>
            <a:tailEnd/>
          </a:ln>
          <a:effectLst/>
        </p:spPr>
        <p:txBody>
          <a:bodyPr wrap="none">
            <a:spAutoFit/>
          </a:bodyPr>
          <a:lstStyle/>
          <a:p>
            <a:r>
              <a:rPr lang="en-US" sz="1800"/>
              <a:t>Reflected</a:t>
            </a:r>
          </a:p>
          <a:p>
            <a:r>
              <a:rPr lang="en-US" sz="1800"/>
              <a:t>detonation</a:t>
            </a:r>
          </a:p>
        </p:txBody>
      </p:sp>
      <p:sp>
        <p:nvSpPr>
          <p:cNvPr id="61451" name="Text Box 11"/>
          <p:cNvSpPr txBox="1">
            <a:spLocks noChangeArrowheads="1"/>
          </p:cNvSpPr>
          <p:nvPr/>
        </p:nvSpPr>
        <p:spPr bwMode="auto">
          <a:xfrm>
            <a:off x="247650" y="5029200"/>
            <a:ext cx="3659976" cy="923330"/>
          </a:xfrm>
          <a:prstGeom prst="rect">
            <a:avLst/>
          </a:prstGeom>
          <a:noFill/>
          <a:ln w="9525">
            <a:noFill/>
            <a:miter lim="800000"/>
            <a:headEnd/>
            <a:tailEnd/>
          </a:ln>
          <a:effectLst/>
        </p:spPr>
        <p:txBody>
          <a:bodyPr wrap="none">
            <a:spAutoFit/>
          </a:bodyPr>
          <a:lstStyle/>
          <a:p>
            <a:r>
              <a:rPr lang="en-US" sz="1800" dirty="0"/>
              <a:t>Deflagration-to-Detonation</a:t>
            </a:r>
          </a:p>
          <a:p>
            <a:r>
              <a:rPr lang="en-US" sz="1800" dirty="0"/>
              <a:t>Transition followed by </a:t>
            </a:r>
          </a:p>
          <a:p>
            <a:r>
              <a:rPr lang="en-US" sz="1800" dirty="0"/>
              <a:t>reflection </a:t>
            </a:r>
            <a:r>
              <a:rPr lang="en-US" sz="1800" dirty="0" smtClean="0"/>
              <a:t>(DDT/Pressure Piling)</a:t>
            </a:r>
            <a:endParaRPr lang="en-US" sz="1800" dirty="0"/>
          </a:p>
        </p:txBody>
      </p:sp>
      <p:pic>
        <p:nvPicPr>
          <p:cNvPr id="61452" name="Picture 12"/>
          <p:cNvPicPr>
            <a:picLocks noChangeAspect="1" noChangeArrowheads="1"/>
          </p:cNvPicPr>
          <p:nvPr/>
        </p:nvPicPr>
        <p:blipFill>
          <a:blip r:embed="rId4" cstate="print"/>
          <a:srcRect/>
          <a:stretch>
            <a:fillRect/>
          </a:stretch>
        </p:blipFill>
        <p:spPr bwMode="auto">
          <a:xfrm>
            <a:off x="4375150" y="5149850"/>
            <a:ext cx="5245365" cy="793750"/>
          </a:xfrm>
          <a:prstGeom prst="rect">
            <a:avLst/>
          </a:prstGeom>
          <a:noFill/>
          <a:ln w="9525">
            <a:noFill/>
            <a:miter lim="800000"/>
            <a:headEnd/>
            <a:tailEnd/>
          </a:ln>
          <a:effectLst/>
        </p:spPr>
      </p:pic>
      <p:pic>
        <p:nvPicPr>
          <p:cNvPr id="61453" name="Picture 13"/>
          <p:cNvPicPr>
            <a:picLocks noChangeAspect="1" noChangeArrowheads="1"/>
          </p:cNvPicPr>
          <p:nvPr/>
        </p:nvPicPr>
        <p:blipFill>
          <a:blip r:embed="rId5" cstate="print"/>
          <a:srcRect/>
          <a:stretch>
            <a:fillRect/>
          </a:stretch>
        </p:blipFill>
        <p:spPr bwMode="auto">
          <a:xfrm>
            <a:off x="4292600" y="3841750"/>
            <a:ext cx="5338233" cy="806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cktube_P10MPa_w155mm_t50m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1166" y="685800"/>
            <a:ext cx="7354678" cy="6017464"/>
          </a:xfrm>
          <a:prstGeom prst="rect">
            <a:avLst/>
          </a:prstGeom>
        </p:spPr>
      </p:pic>
      <p:sp>
        <p:nvSpPr>
          <p:cNvPr id="20" name="Date Placeholder 3"/>
          <p:cNvSpPr>
            <a:spLocks noGrp="1"/>
          </p:cNvSpPr>
          <p:nvPr>
            <p:ph type="dt" sz="half" idx="10"/>
          </p:nvPr>
        </p:nvSpPr>
        <p:spPr/>
        <p:txBody>
          <a:bodyPr/>
          <a:lstStyle/>
          <a:p>
            <a:fld id="{262AC74F-016B-4C74-9093-55FC079C6ED3}" type="datetime1">
              <a:rPr lang="en-US"/>
              <a:pPr/>
              <a:t>10/21/2018</a:t>
            </a:fld>
            <a:endParaRPr lang="en-US"/>
          </a:p>
        </p:txBody>
      </p:sp>
      <p:sp>
        <p:nvSpPr>
          <p:cNvPr id="22" name="Slide Number Placeholder 5"/>
          <p:cNvSpPr>
            <a:spLocks noGrp="1"/>
          </p:cNvSpPr>
          <p:nvPr>
            <p:ph type="sldNum" sz="quarter" idx="12"/>
          </p:nvPr>
        </p:nvSpPr>
        <p:spPr/>
        <p:txBody>
          <a:bodyPr/>
          <a:lstStyle/>
          <a:p>
            <a:fld id="{E236052E-4554-4FB1-AF43-9DE7BFBB8AAB}" type="slidenum">
              <a:rPr lang="en-US"/>
              <a:pPr/>
              <a:t>117</a:t>
            </a:fld>
            <a:endParaRPr lang="en-US"/>
          </a:p>
        </p:txBody>
      </p:sp>
      <p:sp>
        <p:nvSpPr>
          <p:cNvPr id="102402" name="Rectangle 2"/>
          <p:cNvSpPr>
            <a:spLocks noGrp="1" noChangeArrowheads="1"/>
          </p:cNvSpPr>
          <p:nvPr>
            <p:ph type="title"/>
          </p:nvPr>
        </p:nvSpPr>
        <p:spPr>
          <a:xfrm>
            <a:off x="756709" y="0"/>
            <a:ext cx="8310033" cy="876300"/>
          </a:xfrm>
        </p:spPr>
        <p:txBody>
          <a:bodyPr/>
          <a:lstStyle/>
          <a:p>
            <a:r>
              <a:rPr lang="en-US" sz="3600"/>
              <a:t>Example of Bubble Explosion</a:t>
            </a:r>
          </a:p>
        </p:txBody>
      </p:sp>
      <p:sp>
        <p:nvSpPr>
          <p:cNvPr id="102404" name="Text Box 4"/>
          <p:cNvSpPr txBox="1">
            <a:spLocks noChangeArrowheads="1"/>
          </p:cNvSpPr>
          <p:nvPr/>
        </p:nvSpPr>
        <p:spPr bwMode="auto">
          <a:xfrm>
            <a:off x="6096000" y="838200"/>
            <a:ext cx="2591726" cy="366712"/>
          </a:xfrm>
          <a:prstGeom prst="rect">
            <a:avLst/>
          </a:prstGeom>
          <a:solidFill>
            <a:schemeClr val="tx1"/>
          </a:solidFill>
          <a:ln w="9525" algn="ctr">
            <a:noFill/>
            <a:miter lim="800000"/>
            <a:headEnd/>
            <a:tailEnd/>
          </a:ln>
          <a:effectLst/>
        </p:spPr>
        <p:txBody>
          <a:bodyPr>
            <a:spAutoFit/>
          </a:bodyPr>
          <a:lstStyle/>
          <a:p>
            <a:pPr marL="342900" indent="-342900" algn="ctr" eaLnBrk="0" hangingPunct="0">
              <a:spcBef>
                <a:spcPct val="20000"/>
              </a:spcBef>
            </a:pPr>
            <a:r>
              <a:rPr lang="en-US" sz="1800" dirty="0">
                <a:solidFill>
                  <a:schemeClr val="bg1"/>
                </a:solidFill>
              </a:rPr>
              <a:t>Hoop strain [Pa]</a:t>
            </a:r>
          </a:p>
        </p:txBody>
      </p:sp>
      <p:sp>
        <p:nvSpPr>
          <p:cNvPr id="102405" name="Text Box 5"/>
          <p:cNvSpPr txBox="1">
            <a:spLocks noChangeArrowheads="1"/>
          </p:cNvSpPr>
          <p:nvPr/>
        </p:nvSpPr>
        <p:spPr bwMode="auto">
          <a:xfrm rot="16200000">
            <a:off x="4096743" y="5267603"/>
            <a:ext cx="1449388" cy="369332"/>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sz="1800">
                <a:solidFill>
                  <a:schemeClr val="bg1"/>
                </a:solidFill>
              </a:rPr>
              <a:t>Tube axis</a:t>
            </a:r>
          </a:p>
        </p:txBody>
      </p:sp>
      <p:sp>
        <p:nvSpPr>
          <p:cNvPr id="102406" name="Text Box 6"/>
          <p:cNvSpPr txBox="1">
            <a:spLocks noChangeArrowheads="1"/>
          </p:cNvSpPr>
          <p:nvPr/>
        </p:nvSpPr>
        <p:spPr bwMode="auto">
          <a:xfrm>
            <a:off x="1447800" y="5410200"/>
            <a:ext cx="2590006" cy="696912"/>
          </a:xfrm>
          <a:prstGeom prst="rect">
            <a:avLst/>
          </a:prstGeom>
          <a:solidFill>
            <a:schemeClr val="tx1"/>
          </a:solidFill>
          <a:ln w="9525" algn="ctr">
            <a:noFill/>
            <a:miter lim="800000"/>
            <a:headEnd/>
            <a:tailEnd/>
          </a:ln>
          <a:effectLst/>
        </p:spPr>
        <p:txBody>
          <a:bodyPr>
            <a:spAutoFit/>
          </a:bodyPr>
          <a:lstStyle/>
          <a:p>
            <a:pPr marL="342900" indent="-342900" eaLnBrk="0" hangingPunct="0">
              <a:spcBef>
                <a:spcPct val="20000"/>
              </a:spcBef>
            </a:pPr>
            <a:r>
              <a:rPr lang="en-US" sz="1800" dirty="0">
                <a:solidFill>
                  <a:schemeClr val="bg1"/>
                </a:solidFill>
              </a:rPr>
              <a:t>Displacement </a:t>
            </a:r>
          </a:p>
          <a:p>
            <a:pPr marL="342900" indent="-342900" eaLnBrk="0" hangingPunct="0">
              <a:spcBef>
                <a:spcPct val="20000"/>
              </a:spcBef>
            </a:pPr>
            <a:r>
              <a:rPr lang="en-US" sz="1800" dirty="0">
                <a:solidFill>
                  <a:schemeClr val="bg1"/>
                </a:solidFill>
              </a:rPr>
              <a:t>factor: 2000</a:t>
            </a:r>
          </a:p>
        </p:txBody>
      </p:sp>
      <p:sp>
        <p:nvSpPr>
          <p:cNvPr id="102407" name="Line 7"/>
          <p:cNvSpPr>
            <a:spLocks noChangeShapeType="1"/>
          </p:cNvSpPr>
          <p:nvPr/>
        </p:nvSpPr>
        <p:spPr bwMode="auto">
          <a:xfrm>
            <a:off x="3238369" y="1071564"/>
            <a:ext cx="1719" cy="5360987"/>
          </a:xfrm>
          <a:prstGeom prst="line">
            <a:avLst/>
          </a:prstGeom>
          <a:noFill/>
          <a:ln w="12700">
            <a:solidFill>
              <a:schemeClr val="bg1"/>
            </a:solidFill>
            <a:round/>
            <a:headEnd type="triangle" w="med" len="med"/>
            <a:tailEnd type="triangle" w="med" len="med"/>
          </a:ln>
          <a:effectLst/>
        </p:spPr>
        <p:txBody>
          <a:bodyPr/>
          <a:lstStyle/>
          <a:p>
            <a:endParaRPr lang="en-US"/>
          </a:p>
        </p:txBody>
      </p:sp>
      <p:sp>
        <p:nvSpPr>
          <p:cNvPr id="102408" name="Text Box 8"/>
          <p:cNvSpPr txBox="1">
            <a:spLocks noChangeArrowheads="1"/>
          </p:cNvSpPr>
          <p:nvPr/>
        </p:nvSpPr>
        <p:spPr bwMode="auto">
          <a:xfrm rot="-5400000">
            <a:off x="2358562" y="2987953"/>
            <a:ext cx="1296988" cy="369332"/>
          </a:xfrm>
          <a:prstGeom prst="rect">
            <a:avLst/>
          </a:prstGeom>
          <a:noFill/>
          <a:ln w="9525" algn="ctr">
            <a:noFill/>
            <a:miter lim="800000"/>
            <a:headEnd/>
            <a:tailEnd/>
          </a:ln>
          <a:effectLst/>
        </p:spPr>
        <p:txBody>
          <a:bodyPr>
            <a:spAutoFit/>
          </a:bodyPr>
          <a:lstStyle/>
          <a:p>
            <a:pPr marL="342900" indent="-342900" eaLnBrk="0" hangingPunct="0">
              <a:spcBef>
                <a:spcPct val="20000"/>
              </a:spcBef>
            </a:pPr>
            <a:r>
              <a:rPr lang="en-US" sz="1800">
                <a:solidFill>
                  <a:schemeClr val="bg1"/>
                </a:solidFill>
              </a:rPr>
              <a:t>L=1.24 m</a:t>
            </a:r>
          </a:p>
        </p:txBody>
      </p:sp>
      <p:sp>
        <p:nvSpPr>
          <p:cNvPr id="102409" name="Line 9"/>
          <p:cNvSpPr>
            <a:spLocks noChangeShapeType="1"/>
          </p:cNvSpPr>
          <p:nvPr/>
        </p:nvSpPr>
        <p:spPr bwMode="auto">
          <a:xfrm flipH="1">
            <a:off x="4756047" y="1566864"/>
            <a:ext cx="629444" cy="0"/>
          </a:xfrm>
          <a:prstGeom prst="line">
            <a:avLst/>
          </a:prstGeom>
          <a:noFill/>
          <a:ln w="12700">
            <a:solidFill>
              <a:schemeClr val="bg1"/>
            </a:solidFill>
            <a:round/>
            <a:headEnd type="triangle" w="med" len="med"/>
            <a:tailEnd type="triangle" w="med" len="med"/>
          </a:ln>
          <a:effectLst/>
        </p:spPr>
        <p:txBody>
          <a:bodyPr/>
          <a:lstStyle/>
          <a:p>
            <a:endParaRPr lang="en-US"/>
          </a:p>
        </p:txBody>
      </p:sp>
      <p:sp>
        <p:nvSpPr>
          <p:cNvPr id="102410" name="Text Box 10"/>
          <p:cNvSpPr txBox="1">
            <a:spLocks noChangeArrowheads="1"/>
          </p:cNvSpPr>
          <p:nvPr/>
        </p:nvSpPr>
        <p:spPr bwMode="auto">
          <a:xfrm>
            <a:off x="3418946" y="1200151"/>
            <a:ext cx="1630363" cy="366713"/>
          </a:xfrm>
          <a:prstGeom prst="rect">
            <a:avLst/>
          </a:prstGeom>
          <a:noFill/>
          <a:ln w="9525" algn="ctr">
            <a:noFill/>
            <a:miter lim="800000"/>
            <a:headEnd/>
            <a:tailEnd/>
          </a:ln>
          <a:effectLst/>
        </p:spPr>
        <p:txBody>
          <a:bodyPr>
            <a:spAutoFit/>
          </a:bodyPr>
          <a:lstStyle/>
          <a:p>
            <a:pPr marL="342900" indent="-342900" eaLnBrk="0" hangingPunct="0">
              <a:spcBef>
                <a:spcPct val="20000"/>
              </a:spcBef>
            </a:pPr>
            <a:r>
              <a:rPr lang="en-US" sz="1800">
                <a:solidFill>
                  <a:schemeClr val="bg1"/>
                </a:solidFill>
              </a:rPr>
              <a:t>D=127 mm</a:t>
            </a:r>
          </a:p>
        </p:txBody>
      </p:sp>
      <p:sp>
        <p:nvSpPr>
          <p:cNvPr id="102411" name="Line 11"/>
          <p:cNvSpPr>
            <a:spLocks noChangeShapeType="1"/>
          </p:cNvSpPr>
          <p:nvPr/>
        </p:nvSpPr>
        <p:spPr bwMode="auto">
          <a:xfrm flipH="1">
            <a:off x="5418006" y="2014857"/>
            <a:ext cx="765308" cy="1588"/>
          </a:xfrm>
          <a:prstGeom prst="line">
            <a:avLst/>
          </a:prstGeom>
          <a:noFill/>
          <a:ln w="12700">
            <a:solidFill>
              <a:schemeClr val="bg1"/>
            </a:solidFill>
            <a:round/>
            <a:headEnd/>
            <a:tailEnd type="triangle" w="med" len="med"/>
          </a:ln>
          <a:effectLst/>
        </p:spPr>
        <p:txBody>
          <a:bodyPr/>
          <a:lstStyle/>
          <a:p>
            <a:endParaRPr lang="en-US"/>
          </a:p>
        </p:txBody>
      </p:sp>
      <p:sp>
        <p:nvSpPr>
          <p:cNvPr id="102412" name="Line 12"/>
          <p:cNvSpPr>
            <a:spLocks noChangeShapeType="1"/>
          </p:cNvSpPr>
          <p:nvPr/>
        </p:nvSpPr>
        <p:spPr bwMode="auto">
          <a:xfrm flipH="1">
            <a:off x="5053411" y="2014857"/>
            <a:ext cx="300964" cy="1588"/>
          </a:xfrm>
          <a:prstGeom prst="line">
            <a:avLst/>
          </a:prstGeom>
          <a:noFill/>
          <a:ln w="12700">
            <a:solidFill>
              <a:schemeClr val="bg1"/>
            </a:solidFill>
            <a:round/>
            <a:headEnd type="triangle" w="med" len="med"/>
            <a:tailEnd/>
          </a:ln>
          <a:effectLst/>
        </p:spPr>
        <p:txBody>
          <a:bodyPr/>
          <a:lstStyle/>
          <a:p>
            <a:endParaRPr lang="en-US"/>
          </a:p>
        </p:txBody>
      </p:sp>
      <p:sp>
        <p:nvSpPr>
          <p:cNvPr id="102413" name="Text Box 13"/>
          <p:cNvSpPr txBox="1">
            <a:spLocks noChangeArrowheads="1"/>
          </p:cNvSpPr>
          <p:nvPr/>
        </p:nvSpPr>
        <p:spPr bwMode="auto">
          <a:xfrm>
            <a:off x="5418007" y="1644970"/>
            <a:ext cx="1405070" cy="366712"/>
          </a:xfrm>
          <a:prstGeom prst="rect">
            <a:avLst/>
          </a:prstGeom>
          <a:noFill/>
          <a:ln w="9525" algn="ctr">
            <a:noFill/>
            <a:miter lim="800000"/>
            <a:headEnd/>
            <a:tailEnd/>
          </a:ln>
          <a:effectLst/>
        </p:spPr>
        <p:txBody>
          <a:bodyPr>
            <a:spAutoFit/>
          </a:bodyPr>
          <a:lstStyle/>
          <a:p>
            <a:pPr marL="342900" indent="-342900" eaLnBrk="0" hangingPunct="0">
              <a:spcBef>
                <a:spcPct val="20000"/>
              </a:spcBef>
            </a:pPr>
            <a:r>
              <a:rPr lang="en-US" sz="1800">
                <a:solidFill>
                  <a:schemeClr val="bg1"/>
                </a:solidFill>
              </a:rPr>
              <a:t>t=13 mm</a:t>
            </a:r>
          </a:p>
        </p:txBody>
      </p:sp>
      <p:grpSp>
        <p:nvGrpSpPr>
          <p:cNvPr id="2" name="Group 14"/>
          <p:cNvGrpSpPr>
            <a:grpSpLocks/>
          </p:cNvGrpSpPr>
          <p:nvPr/>
        </p:nvGrpSpPr>
        <p:grpSpPr bwMode="auto">
          <a:xfrm>
            <a:off x="4779436" y="3459161"/>
            <a:ext cx="617406" cy="331788"/>
            <a:chOff x="2876" y="2252"/>
            <a:chExt cx="175" cy="209"/>
          </a:xfrm>
        </p:grpSpPr>
        <p:sp>
          <p:nvSpPr>
            <p:cNvPr id="102415" name="Line 15"/>
            <p:cNvSpPr>
              <a:spLocks noChangeShapeType="1"/>
            </p:cNvSpPr>
            <p:nvPr/>
          </p:nvSpPr>
          <p:spPr bwMode="auto">
            <a:xfrm flipH="1">
              <a:off x="2876" y="2252"/>
              <a:ext cx="175" cy="1"/>
            </a:xfrm>
            <a:prstGeom prst="line">
              <a:avLst/>
            </a:prstGeom>
            <a:noFill/>
            <a:ln w="44450">
              <a:solidFill>
                <a:srgbClr val="FF0000"/>
              </a:solidFill>
              <a:round/>
              <a:headEnd type="triangle" w="med" len="med"/>
              <a:tailEnd type="triangle" w="med" len="med"/>
            </a:ln>
            <a:effectLst/>
          </p:spPr>
          <p:txBody>
            <a:bodyPr/>
            <a:lstStyle/>
            <a:p>
              <a:endParaRPr lang="en-US"/>
            </a:p>
          </p:txBody>
        </p:sp>
        <p:sp>
          <p:nvSpPr>
            <p:cNvPr id="102416" name="Line 16"/>
            <p:cNvSpPr>
              <a:spLocks noChangeShapeType="1"/>
            </p:cNvSpPr>
            <p:nvPr/>
          </p:nvSpPr>
          <p:spPr bwMode="auto">
            <a:xfrm flipH="1">
              <a:off x="2876" y="2324"/>
              <a:ext cx="175" cy="1"/>
            </a:xfrm>
            <a:prstGeom prst="line">
              <a:avLst/>
            </a:prstGeom>
            <a:noFill/>
            <a:ln w="44450">
              <a:solidFill>
                <a:srgbClr val="FF0000"/>
              </a:solidFill>
              <a:round/>
              <a:headEnd type="triangle" w="med" len="med"/>
              <a:tailEnd type="triangle" w="med" len="med"/>
            </a:ln>
            <a:effectLst/>
          </p:spPr>
          <p:txBody>
            <a:bodyPr/>
            <a:lstStyle/>
            <a:p>
              <a:endParaRPr lang="en-US"/>
            </a:p>
          </p:txBody>
        </p:sp>
        <p:sp>
          <p:nvSpPr>
            <p:cNvPr id="102417" name="Line 17"/>
            <p:cNvSpPr>
              <a:spLocks noChangeShapeType="1"/>
            </p:cNvSpPr>
            <p:nvPr/>
          </p:nvSpPr>
          <p:spPr bwMode="auto">
            <a:xfrm flipH="1">
              <a:off x="2876" y="2396"/>
              <a:ext cx="175" cy="1"/>
            </a:xfrm>
            <a:prstGeom prst="line">
              <a:avLst/>
            </a:prstGeom>
            <a:noFill/>
            <a:ln w="44450">
              <a:solidFill>
                <a:srgbClr val="FF0000"/>
              </a:solidFill>
              <a:round/>
              <a:headEnd type="triangle" w="med" len="med"/>
              <a:tailEnd type="triangle" w="med" len="med"/>
            </a:ln>
            <a:effectLst/>
          </p:spPr>
          <p:txBody>
            <a:bodyPr/>
            <a:lstStyle/>
            <a:p>
              <a:endParaRPr lang="en-US"/>
            </a:p>
          </p:txBody>
        </p:sp>
        <p:sp>
          <p:nvSpPr>
            <p:cNvPr id="102418" name="Line 18"/>
            <p:cNvSpPr>
              <a:spLocks noChangeShapeType="1"/>
            </p:cNvSpPr>
            <p:nvPr/>
          </p:nvSpPr>
          <p:spPr bwMode="auto">
            <a:xfrm flipH="1">
              <a:off x="2876" y="2460"/>
              <a:ext cx="175" cy="1"/>
            </a:xfrm>
            <a:prstGeom prst="line">
              <a:avLst/>
            </a:prstGeom>
            <a:noFill/>
            <a:ln w="44450">
              <a:solidFill>
                <a:srgbClr val="FF0000"/>
              </a:solidFill>
              <a:round/>
              <a:headEnd type="triangle" w="med" len="med"/>
              <a:tailEnd type="triangle" w="med" len="med"/>
            </a:ln>
            <a:effectLst/>
          </p:spPr>
          <p:txBody>
            <a:bodyPr/>
            <a:lstStyle/>
            <a:p>
              <a:endParaRPr lang="en-US"/>
            </a:p>
          </p:txBody>
        </p:sp>
      </p:grpSp>
      <p:sp>
        <p:nvSpPr>
          <p:cNvPr id="102419" name="Text Box 19"/>
          <p:cNvSpPr txBox="1">
            <a:spLocks noChangeArrowheads="1"/>
          </p:cNvSpPr>
          <p:nvPr/>
        </p:nvSpPr>
        <p:spPr bwMode="auto">
          <a:xfrm>
            <a:off x="4724400" y="2819400"/>
            <a:ext cx="419629" cy="366713"/>
          </a:xfrm>
          <a:prstGeom prst="rect">
            <a:avLst/>
          </a:prstGeom>
          <a:noFill/>
          <a:ln w="9525" algn="ctr">
            <a:noFill/>
            <a:miter lim="800000"/>
            <a:headEnd/>
            <a:tailEnd/>
          </a:ln>
          <a:effectLst/>
        </p:spPr>
        <p:txBody>
          <a:bodyPr>
            <a:spAutoFit/>
          </a:bodyPr>
          <a:lstStyle/>
          <a:p>
            <a:pPr marL="342900" indent="-342900" eaLnBrk="0" hangingPunct="0">
              <a:spcBef>
                <a:spcPct val="20000"/>
              </a:spcBef>
            </a:pPr>
            <a:r>
              <a:rPr lang="en-US" sz="1800" dirty="0">
                <a:solidFill>
                  <a:srgbClr val="FF0000"/>
                </a:solidFill>
              </a:rPr>
              <a:t>P</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Date Placeholder 3"/>
          <p:cNvSpPr>
            <a:spLocks noGrp="1"/>
          </p:cNvSpPr>
          <p:nvPr>
            <p:ph type="dt" sz="half" idx="10"/>
          </p:nvPr>
        </p:nvSpPr>
        <p:spPr/>
        <p:txBody>
          <a:bodyPr/>
          <a:lstStyle/>
          <a:p>
            <a:fld id="{DD77AF48-CE6E-4B41-B7E2-525FDEA006BB}" type="datetime1">
              <a:rPr lang="en-US"/>
              <a:pPr/>
              <a:t>10/21/2018</a:t>
            </a:fld>
            <a:endParaRPr lang="en-US"/>
          </a:p>
        </p:txBody>
      </p:sp>
      <p:sp>
        <p:nvSpPr>
          <p:cNvPr id="196" name="Slide Number Placeholder 5"/>
          <p:cNvSpPr>
            <a:spLocks noGrp="1"/>
          </p:cNvSpPr>
          <p:nvPr>
            <p:ph type="sldNum" sz="quarter" idx="12"/>
          </p:nvPr>
        </p:nvSpPr>
        <p:spPr/>
        <p:txBody>
          <a:bodyPr/>
          <a:lstStyle/>
          <a:p>
            <a:fld id="{522A73E7-2EDC-4602-9103-AB8208E8E1F9}" type="slidenum">
              <a:rPr lang="en-US"/>
              <a:pPr/>
              <a:t>118</a:t>
            </a:fld>
            <a:endParaRPr lang="en-US"/>
          </a:p>
        </p:txBody>
      </p:sp>
      <p:sp>
        <p:nvSpPr>
          <p:cNvPr id="99330" name="Rectangle 2"/>
          <p:cNvSpPr>
            <a:spLocks noGrp="1" noChangeArrowheads="1"/>
          </p:cNvSpPr>
          <p:nvPr>
            <p:ph type="title"/>
          </p:nvPr>
        </p:nvSpPr>
        <p:spPr>
          <a:xfrm>
            <a:off x="990600" y="1"/>
            <a:ext cx="8255000" cy="715963"/>
          </a:xfrm>
        </p:spPr>
        <p:txBody>
          <a:bodyPr/>
          <a:lstStyle/>
          <a:p>
            <a:r>
              <a:rPr lang="en-US" sz="3200"/>
              <a:t>H2-N2O Explosion Pressure Estimates</a:t>
            </a:r>
          </a:p>
        </p:txBody>
      </p:sp>
      <p:sp>
        <p:nvSpPr>
          <p:cNvPr id="99331" name="AutoShape 3"/>
          <p:cNvSpPr>
            <a:spLocks noChangeAspect="1" noChangeArrowheads="1" noTextEdit="1"/>
          </p:cNvSpPr>
          <p:nvPr/>
        </p:nvSpPr>
        <p:spPr bwMode="auto">
          <a:xfrm>
            <a:off x="495300" y="609601"/>
            <a:ext cx="8997950" cy="5624513"/>
          </a:xfrm>
          <a:prstGeom prst="rect">
            <a:avLst/>
          </a:prstGeom>
          <a:noFill/>
          <a:ln w="9525">
            <a:noFill/>
            <a:miter lim="800000"/>
            <a:headEnd/>
            <a:tailEnd/>
          </a:ln>
        </p:spPr>
        <p:txBody>
          <a:bodyPr/>
          <a:lstStyle/>
          <a:p>
            <a:endParaRPr lang="en-US"/>
          </a:p>
        </p:txBody>
      </p:sp>
      <p:sp>
        <p:nvSpPr>
          <p:cNvPr id="99332" name="Rectangle 4"/>
          <p:cNvSpPr>
            <a:spLocks noChangeArrowheads="1"/>
          </p:cNvSpPr>
          <p:nvPr/>
        </p:nvSpPr>
        <p:spPr bwMode="auto">
          <a:xfrm>
            <a:off x="565813" y="674689"/>
            <a:ext cx="8856927" cy="5507037"/>
          </a:xfrm>
          <a:prstGeom prst="rect">
            <a:avLst/>
          </a:prstGeom>
          <a:solidFill>
            <a:srgbClr val="FFFFFF"/>
          </a:solidFill>
          <a:ln w="9525">
            <a:noFill/>
            <a:miter lim="800000"/>
            <a:headEnd/>
            <a:tailEnd/>
          </a:ln>
        </p:spPr>
        <p:txBody>
          <a:bodyPr/>
          <a:lstStyle/>
          <a:p>
            <a:endParaRPr lang="en-US"/>
          </a:p>
        </p:txBody>
      </p:sp>
      <p:sp>
        <p:nvSpPr>
          <p:cNvPr id="99333" name="Rectangle 5"/>
          <p:cNvSpPr>
            <a:spLocks noChangeArrowheads="1"/>
          </p:cNvSpPr>
          <p:nvPr/>
        </p:nvSpPr>
        <p:spPr bwMode="auto">
          <a:xfrm>
            <a:off x="1568450" y="914400"/>
            <a:ext cx="7396825" cy="4224338"/>
          </a:xfrm>
          <a:prstGeom prst="rect">
            <a:avLst/>
          </a:prstGeom>
          <a:solidFill>
            <a:srgbClr val="FFFFFF"/>
          </a:solidFill>
          <a:ln w="9525">
            <a:noFill/>
            <a:miter lim="800000"/>
            <a:headEnd/>
            <a:tailEnd/>
          </a:ln>
        </p:spPr>
        <p:txBody>
          <a:bodyPr/>
          <a:lstStyle/>
          <a:p>
            <a:endParaRPr lang="en-US"/>
          </a:p>
        </p:txBody>
      </p:sp>
      <p:sp>
        <p:nvSpPr>
          <p:cNvPr id="99334" name="Line 6"/>
          <p:cNvSpPr>
            <a:spLocks noChangeShapeType="1"/>
          </p:cNvSpPr>
          <p:nvPr/>
        </p:nvSpPr>
        <p:spPr bwMode="auto">
          <a:xfrm>
            <a:off x="1601127" y="976314"/>
            <a:ext cx="0" cy="4224337"/>
          </a:xfrm>
          <a:prstGeom prst="line">
            <a:avLst/>
          </a:prstGeom>
          <a:noFill/>
          <a:ln w="25400">
            <a:solidFill>
              <a:srgbClr val="000000"/>
            </a:solidFill>
            <a:round/>
            <a:headEnd/>
            <a:tailEnd/>
          </a:ln>
        </p:spPr>
        <p:txBody>
          <a:bodyPr/>
          <a:lstStyle/>
          <a:p>
            <a:endParaRPr lang="en-US"/>
          </a:p>
        </p:txBody>
      </p:sp>
      <p:sp>
        <p:nvSpPr>
          <p:cNvPr id="99335" name="Line 7"/>
          <p:cNvSpPr>
            <a:spLocks noChangeShapeType="1"/>
          </p:cNvSpPr>
          <p:nvPr/>
        </p:nvSpPr>
        <p:spPr bwMode="auto">
          <a:xfrm>
            <a:off x="1601127" y="5200650"/>
            <a:ext cx="56753" cy="0"/>
          </a:xfrm>
          <a:prstGeom prst="line">
            <a:avLst/>
          </a:prstGeom>
          <a:noFill/>
          <a:ln w="25400">
            <a:solidFill>
              <a:srgbClr val="000000"/>
            </a:solidFill>
            <a:round/>
            <a:headEnd/>
            <a:tailEnd/>
          </a:ln>
        </p:spPr>
        <p:txBody>
          <a:bodyPr/>
          <a:lstStyle/>
          <a:p>
            <a:endParaRPr lang="en-US"/>
          </a:p>
        </p:txBody>
      </p:sp>
      <p:sp>
        <p:nvSpPr>
          <p:cNvPr id="99336" name="Line 8"/>
          <p:cNvSpPr>
            <a:spLocks noChangeShapeType="1"/>
          </p:cNvSpPr>
          <p:nvPr/>
        </p:nvSpPr>
        <p:spPr bwMode="auto">
          <a:xfrm>
            <a:off x="1601127" y="4900613"/>
            <a:ext cx="56753" cy="0"/>
          </a:xfrm>
          <a:prstGeom prst="line">
            <a:avLst/>
          </a:prstGeom>
          <a:noFill/>
          <a:ln w="25400">
            <a:solidFill>
              <a:srgbClr val="000000"/>
            </a:solidFill>
            <a:round/>
            <a:headEnd/>
            <a:tailEnd/>
          </a:ln>
        </p:spPr>
        <p:txBody>
          <a:bodyPr/>
          <a:lstStyle/>
          <a:p>
            <a:endParaRPr lang="en-US"/>
          </a:p>
        </p:txBody>
      </p:sp>
      <p:sp>
        <p:nvSpPr>
          <p:cNvPr id="99337" name="Line 9"/>
          <p:cNvSpPr>
            <a:spLocks noChangeShapeType="1"/>
          </p:cNvSpPr>
          <p:nvPr/>
        </p:nvSpPr>
        <p:spPr bwMode="auto">
          <a:xfrm>
            <a:off x="1601127" y="4598988"/>
            <a:ext cx="56753" cy="0"/>
          </a:xfrm>
          <a:prstGeom prst="line">
            <a:avLst/>
          </a:prstGeom>
          <a:noFill/>
          <a:ln w="25400">
            <a:solidFill>
              <a:srgbClr val="000000"/>
            </a:solidFill>
            <a:round/>
            <a:headEnd/>
            <a:tailEnd/>
          </a:ln>
        </p:spPr>
        <p:txBody>
          <a:bodyPr/>
          <a:lstStyle/>
          <a:p>
            <a:endParaRPr lang="en-US"/>
          </a:p>
        </p:txBody>
      </p:sp>
      <p:sp>
        <p:nvSpPr>
          <p:cNvPr id="99338" name="Line 10"/>
          <p:cNvSpPr>
            <a:spLocks noChangeShapeType="1"/>
          </p:cNvSpPr>
          <p:nvPr/>
        </p:nvSpPr>
        <p:spPr bwMode="auto">
          <a:xfrm>
            <a:off x="1601127" y="4298950"/>
            <a:ext cx="56753" cy="0"/>
          </a:xfrm>
          <a:prstGeom prst="line">
            <a:avLst/>
          </a:prstGeom>
          <a:noFill/>
          <a:ln w="25400">
            <a:solidFill>
              <a:srgbClr val="000000"/>
            </a:solidFill>
            <a:round/>
            <a:headEnd/>
            <a:tailEnd/>
          </a:ln>
        </p:spPr>
        <p:txBody>
          <a:bodyPr/>
          <a:lstStyle/>
          <a:p>
            <a:endParaRPr lang="en-US"/>
          </a:p>
        </p:txBody>
      </p:sp>
      <p:sp>
        <p:nvSpPr>
          <p:cNvPr id="99339" name="Line 11"/>
          <p:cNvSpPr>
            <a:spLocks noChangeShapeType="1"/>
          </p:cNvSpPr>
          <p:nvPr/>
        </p:nvSpPr>
        <p:spPr bwMode="auto">
          <a:xfrm>
            <a:off x="1601127" y="3997325"/>
            <a:ext cx="56753" cy="0"/>
          </a:xfrm>
          <a:prstGeom prst="line">
            <a:avLst/>
          </a:prstGeom>
          <a:noFill/>
          <a:ln w="25400">
            <a:solidFill>
              <a:srgbClr val="000000"/>
            </a:solidFill>
            <a:round/>
            <a:headEnd/>
            <a:tailEnd/>
          </a:ln>
        </p:spPr>
        <p:txBody>
          <a:bodyPr/>
          <a:lstStyle/>
          <a:p>
            <a:endParaRPr lang="en-US"/>
          </a:p>
        </p:txBody>
      </p:sp>
      <p:sp>
        <p:nvSpPr>
          <p:cNvPr id="99340" name="Line 12"/>
          <p:cNvSpPr>
            <a:spLocks noChangeShapeType="1"/>
          </p:cNvSpPr>
          <p:nvPr/>
        </p:nvSpPr>
        <p:spPr bwMode="auto">
          <a:xfrm>
            <a:off x="1601127" y="3697288"/>
            <a:ext cx="56753" cy="0"/>
          </a:xfrm>
          <a:prstGeom prst="line">
            <a:avLst/>
          </a:prstGeom>
          <a:noFill/>
          <a:ln w="25400">
            <a:solidFill>
              <a:srgbClr val="000000"/>
            </a:solidFill>
            <a:round/>
            <a:headEnd/>
            <a:tailEnd/>
          </a:ln>
        </p:spPr>
        <p:txBody>
          <a:bodyPr/>
          <a:lstStyle/>
          <a:p>
            <a:endParaRPr lang="en-US"/>
          </a:p>
        </p:txBody>
      </p:sp>
      <p:sp>
        <p:nvSpPr>
          <p:cNvPr id="99341" name="Line 13"/>
          <p:cNvSpPr>
            <a:spLocks noChangeShapeType="1"/>
          </p:cNvSpPr>
          <p:nvPr/>
        </p:nvSpPr>
        <p:spPr bwMode="auto">
          <a:xfrm>
            <a:off x="1601127" y="3395663"/>
            <a:ext cx="56753" cy="0"/>
          </a:xfrm>
          <a:prstGeom prst="line">
            <a:avLst/>
          </a:prstGeom>
          <a:noFill/>
          <a:ln w="25400">
            <a:solidFill>
              <a:srgbClr val="000000"/>
            </a:solidFill>
            <a:round/>
            <a:headEnd/>
            <a:tailEnd/>
          </a:ln>
        </p:spPr>
        <p:txBody>
          <a:bodyPr/>
          <a:lstStyle/>
          <a:p>
            <a:endParaRPr lang="en-US"/>
          </a:p>
        </p:txBody>
      </p:sp>
      <p:sp>
        <p:nvSpPr>
          <p:cNvPr id="99342" name="Line 14"/>
          <p:cNvSpPr>
            <a:spLocks noChangeShapeType="1"/>
          </p:cNvSpPr>
          <p:nvPr/>
        </p:nvSpPr>
        <p:spPr bwMode="auto">
          <a:xfrm>
            <a:off x="1601127" y="3095625"/>
            <a:ext cx="56753" cy="0"/>
          </a:xfrm>
          <a:prstGeom prst="line">
            <a:avLst/>
          </a:prstGeom>
          <a:noFill/>
          <a:ln w="25400">
            <a:solidFill>
              <a:srgbClr val="000000"/>
            </a:solidFill>
            <a:round/>
            <a:headEnd/>
            <a:tailEnd/>
          </a:ln>
        </p:spPr>
        <p:txBody>
          <a:bodyPr/>
          <a:lstStyle/>
          <a:p>
            <a:endParaRPr lang="en-US"/>
          </a:p>
        </p:txBody>
      </p:sp>
      <p:sp>
        <p:nvSpPr>
          <p:cNvPr id="99343" name="Line 15"/>
          <p:cNvSpPr>
            <a:spLocks noChangeShapeType="1"/>
          </p:cNvSpPr>
          <p:nvPr/>
        </p:nvSpPr>
        <p:spPr bwMode="auto">
          <a:xfrm>
            <a:off x="1601127" y="2781300"/>
            <a:ext cx="56753" cy="0"/>
          </a:xfrm>
          <a:prstGeom prst="line">
            <a:avLst/>
          </a:prstGeom>
          <a:noFill/>
          <a:ln w="25400">
            <a:solidFill>
              <a:srgbClr val="000000"/>
            </a:solidFill>
            <a:round/>
            <a:headEnd/>
            <a:tailEnd/>
          </a:ln>
        </p:spPr>
        <p:txBody>
          <a:bodyPr/>
          <a:lstStyle/>
          <a:p>
            <a:endParaRPr lang="en-US"/>
          </a:p>
        </p:txBody>
      </p:sp>
      <p:sp>
        <p:nvSpPr>
          <p:cNvPr id="99344" name="Line 16"/>
          <p:cNvSpPr>
            <a:spLocks noChangeShapeType="1"/>
          </p:cNvSpPr>
          <p:nvPr/>
        </p:nvSpPr>
        <p:spPr bwMode="auto">
          <a:xfrm>
            <a:off x="1601127" y="2479675"/>
            <a:ext cx="56753" cy="0"/>
          </a:xfrm>
          <a:prstGeom prst="line">
            <a:avLst/>
          </a:prstGeom>
          <a:noFill/>
          <a:ln w="25400">
            <a:solidFill>
              <a:srgbClr val="000000"/>
            </a:solidFill>
            <a:round/>
            <a:headEnd/>
            <a:tailEnd/>
          </a:ln>
        </p:spPr>
        <p:txBody>
          <a:bodyPr/>
          <a:lstStyle/>
          <a:p>
            <a:endParaRPr lang="en-US"/>
          </a:p>
        </p:txBody>
      </p:sp>
      <p:sp>
        <p:nvSpPr>
          <p:cNvPr id="99345" name="Line 17"/>
          <p:cNvSpPr>
            <a:spLocks noChangeShapeType="1"/>
          </p:cNvSpPr>
          <p:nvPr/>
        </p:nvSpPr>
        <p:spPr bwMode="auto">
          <a:xfrm>
            <a:off x="1601127" y="2179638"/>
            <a:ext cx="56753" cy="0"/>
          </a:xfrm>
          <a:prstGeom prst="line">
            <a:avLst/>
          </a:prstGeom>
          <a:noFill/>
          <a:ln w="25400">
            <a:solidFill>
              <a:srgbClr val="000000"/>
            </a:solidFill>
            <a:round/>
            <a:headEnd/>
            <a:tailEnd/>
          </a:ln>
        </p:spPr>
        <p:txBody>
          <a:bodyPr/>
          <a:lstStyle/>
          <a:p>
            <a:endParaRPr lang="en-US"/>
          </a:p>
        </p:txBody>
      </p:sp>
      <p:sp>
        <p:nvSpPr>
          <p:cNvPr id="99346" name="Line 18"/>
          <p:cNvSpPr>
            <a:spLocks noChangeShapeType="1"/>
          </p:cNvSpPr>
          <p:nvPr/>
        </p:nvSpPr>
        <p:spPr bwMode="auto">
          <a:xfrm>
            <a:off x="1601127" y="1878013"/>
            <a:ext cx="56753" cy="0"/>
          </a:xfrm>
          <a:prstGeom prst="line">
            <a:avLst/>
          </a:prstGeom>
          <a:noFill/>
          <a:ln w="25400">
            <a:solidFill>
              <a:srgbClr val="000000"/>
            </a:solidFill>
            <a:round/>
            <a:headEnd/>
            <a:tailEnd/>
          </a:ln>
        </p:spPr>
        <p:txBody>
          <a:bodyPr/>
          <a:lstStyle/>
          <a:p>
            <a:endParaRPr lang="en-US"/>
          </a:p>
        </p:txBody>
      </p:sp>
      <p:sp>
        <p:nvSpPr>
          <p:cNvPr id="99347" name="Line 19"/>
          <p:cNvSpPr>
            <a:spLocks noChangeShapeType="1"/>
          </p:cNvSpPr>
          <p:nvPr/>
        </p:nvSpPr>
        <p:spPr bwMode="auto">
          <a:xfrm>
            <a:off x="1601127" y="1577975"/>
            <a:ext cx="56753" cy="0"/>
          </a:xfrm>
          <a:prstGeom prst="line">
            <a:avLst/>
          </a:prstGeom>
          <a:noFill/>
          <a:ln w="25400">
            <a:solidFill>
              <a:srgbClr val="000000"/>
            </a:solidFill>
            <a:round/>
            <a:headEnd/>
            <a:tailEnd/>
          </a:ln>
        </p:spPr>
        <p:txBody>
          <a:bodyPr/>
          <a:lstStyle/>
          <a:p>
            <a:endParaRPr lang="en-US"/>
          </a:p>
        </p:txBody>
      </p:sp>
      <p:sp>
        <p:nvSpPr>
          <p:cNvPr id="99348" name="Line 20"/>
          <p:cNvSpPr>
            <a:spLocks noChangeShapeType="1"/>
          </p:cNvSpPr>
          <p:nvPr/>
        </p:nvSpPr>
        <p:spPr bwMode="auto">
          <a:xfrm>
            <a:off x="1601127" y="1276350"/>
            <a:ext cx="56753" cy="0"/>
          </a:xfrm>
          <a:prstGeom prst="line">
            <a:avLst/>
          </a:prstGeom>
          <a:noFill/>
          <a:ln w="25400">
            <a:solidFill>
              <a:srgbClr val="000000"/>
            </a:solidFill>
            <a:round/>
            <a:headEnd/>
            <a:tailEnd/>
          </a:ln>
        </p:spPr>
        <p:txBody>
          <a:bodyPr/>
          <a:lstStyle/>
          <a:p>
            <a:endParaRPr lang="en-US"/>
          </a:p>
        </p:txBody>
      </p:sp>
      <p:sp>
        <p:nvSpPr>
          <p:cNvPr id="99349" name="Line 21"/>
          <p:cNvSpPr>
            <a:spLocks noChangeShapeType="1"/>
          </p:cNvSpPr>
          <p:nvPr/>
        </p:nvSpPr>
        <p:spPr bwMode="auto">
          <a:xfrm>
            <a:off x="1601127" y="976313"/>
            <a:ext cx="56753" cy="0"/>
          </a:xfrm>
          <a:prstGeom prst="line">
            <a:avLst/>
          </a:prstGeom>
          <a:noFill/>
          <a:ln w="25400">
            <a:solidFill>
              <a:srgbClr val="000000"/>
            </a:solidFill>
            <a:round/>
            <a:headEnd/>
            <a:tailEnd/>
          </a:ln>
        </p:spPr>
        <p:txBody>
          <a:bodyPr/>
          <a:lstStyle/>
          <a:p>
            <a:endParaRPr lang="en-US"/>
          </a:p>
        </p:txBody>
      </p:sp>
      <p:sp>
        <p:nvSpPr>
          <p:cNvPr id="99350" name="Line 22"/>
          <p:cNvSpPr>
            <a:spLocks noChangeShapeType="1"/>
          </p:cNvSpPr>
          <p:nvPr/>
        </p:nvSpPr>
        <p:spPr bwMode="auto">
          <a:xfrm>
            <a:off x="1601127" y="5200650"/>
            <a:ext cx="70511" cy="0"/>
          </a:xfrm>
          <a:prstGeom prst="line">
            <a:avLst/>
          </a:prstGeom>
          <a:noFill/>
          <a:ln w="25400">
            <a:solidFill>
              <a:srgbClr val="000000"/>
            </a:solidFill>
            <a:round/>
            <a:headEnd/>
            <a:tailEnd/>
          </a:ln>
        </p:spPr>
        <p:txBody>
          <a:bodyPr/>
          <a:lstStyle/>
          <a:p>
            <a:endParaRPr lang="en-US"/>
          </a:p>
        </p:txBody>
      </p:sp>
      <p:sp>
        <p:nvSpPr>
          <p:cNvPr id="99351" name="Line 23"/>
          <p:cNvSpPr>
            <a:spLocks noChangeShapeType="1"/>
          </p:cNvSpPr>
          <p:nvPr/>
        </p:nvSpPr>
        <p:spPr bwMode="auto">
          <a:xfrm>
            <a:off x="1601127" y="4598988"/>
            <a:ext cx="70511" cy="0"/>
          </a:xfrm>
          <a:prstGeom prst="line">
            <a:avLst/>
          </a:prstGeom>
          <a:noFill/>
          <a:ln w="25400">
            <a:solidFill>
              <a:srgbClr val="000000"/>
            </a:solidFill>
            <a:round/>
            <a:headEnd/>
            <a:tailEnd/>
          </a:ln>
        </p:spPr>
        <p:txBody>
          <a:bodyPr/>
          <a:lstStyle/>
          <a:p>
            <a:endParaRPr lang="en-US"/>
          </a:p>
        </p:txBody>
      </p:sp>
      <p:sp>
        <p:nvSpPr>
          <p:cNvPr id="99352" name="Line 24"/>
          <p:cNvSpPr>
            <a:spLocks noChangeShapeType="1"/>
          </p:cNvSpPr>
          <p:nvPr/>
        </p:nvSpPr>
        <p:spPr bwMode="auto">
          <a:xfrm>
            <a:off x="1601127" y="3997325"/>
            <a:ext cx="70511" cy="0"/>
          </a:xfrm>
          <a:prstGeom prst="line">
            <a:avLst/>
          </a:prstGeom>
          <a:noFill/>
          <a:ln w="25400">
            <a:solidFill>
              <a:srgbClr val="000000"/>
            </a:solidFill>
            <a:round/>
            <a:headEnd/>
            <a:tailEnd/>
          </a:ln>
        </p:spPr>
        <p:txBody>
          <a:bodyPr/>
          <a:lstStyle/>
          <a:p>
            <a:endParaRPr lang="en-US"/>
          </a:p>
        </p:txBody>
      </p:sp>
      <p:sp>
        <p:nvSpPr>
          <p:cNvPr id="99353" name="Line 25"/>
          <p:cNvSpPr>
            <a:spLocks noChangeShapeType="1"/>
          </p:cNvSpPr>
          <p:nvPr/>
        </p:nvSpPr>
        <p:spPr bwMode="auto">
          <a:xfrm>
            <a:off x="1601127" y="3395663"/>
            <a:ext cx="70511" cy="0"/>
          </a:xfrm>
          <a:prstGeom prst="line">
            <a:avLst/>
          </a:prstGeom>
          <a:noFill/>
          <a:ln w="25400">
            <a:solidFill>
              <a:srgbClr val="000000"/>
            </a:solidFill>
            <a:round/>
            <a:headEnd/>
            <a:tailEnd/>
          </a:ln>
        </p:spPr>
        <p:txBody>
          <a:bodyPr/>
          <a:lstStyle/>
          <a:p>
            <a:endParaRPr lang="en-US"/>
          </a:p>
        </p:txBody>
      </p:sp>
      <p:sp>
        <p:nvSpPr>
          <p:cNvPr id="99354" name="Line 26"/>
          <p:cNvSpPr>
            <a:spLocks noChangeShapeType="1"/>
          </p:cNvSpPr>
          <p:nvPr/>
        </p:nvSpPr>
        <p:spPr bwMode="auto">
          <a:xfrm>
            <a:off x="1601127" y="2781300"/>
            <a:ext cx="70511" cy="0"/>
          </a:xfrm>
          <a:prstGeom prst="line">
            <a:avLst/>
          </a:prstGeom>
          <a:noFill/>
          <a:ln w="25400">
            <a:solidFill>
              <a:srgbClr val="000000"/>
            </a:solidFill>
            <a:round/>
            <a:headEnd/>
            <a:tailEnd/>
          </a:ln>
        </p:spPr>
        <p:txBody>
          <a:bodyPr/>
          <a:lstStyle/>
          <a:p>
            <a:endParaRPr lang="en-US"/>
          </a:p>
        </p:txBody>
      </p:sp>
      <p:sp>
        <p:nvSpPr>
          <p:cNvPr id="99355" name="Line 27"/>
          <p:cNvSpPr>
            <a:spLocks noChangeShapeType="1"/>
          </p:cNvSpPr>
          <p:nvPr/>
        </p:nvSpPr>
        <p:spPr bwMode="auto">
          <a:xfrm>
            <a:off x="1601127" y="2179638"/>
            <a:ext cx="70511" cy="0"/>
          </a:xfrm>
          <a:prstGeom prst="line">
            <a:avLst/>
          </a:prstGeom>
          <a:noFill/>
          <a:ln w="25400">
            <a:solidFill>
              <a:srgbClr val="000000"/>
            </a:solidFill>
            <a:round/>
            <a:headEnd/>
            <a:tailEnd/>
          </a:ln>
        </p:spPr>
        <p:txBody>
          <a:bodyPr/>
          <a:lstStyle/>
          <a:p>
            <a:endParaRPr lang="en-US"/>
          </a:p>
        </p:txBody>
      </p:sp>
      <p:sp>
        <p:nvSpPr>
          <p:cNvPr id="99356" name="Line 28"/>
          <p:cNvSpPr>
            <a:spLocks noChangeShapeType="1"/>
          </p:cNvSpPr>
          <p:nvPr/>
        </p:nvSpPr>
        <p:spPr bwMode="auto">
          <a:xfrm>
            <a:off x="1601127" y="1577975"/>
            <a:ext cx="70511" cy="0"/>
          </a:xfrm>
          <a:prstGeom prst="line">
            <a:avLst/>
          </a:prstGeom>
          <a:noFill/>
          <a:ln w="25400">
            <a:solidFill>
              <a:srgbClr val="000000"/>
            </a:solidFill>
            <a:round/>
            <a:headEnd/>
            <a:tailEnd/>
          </a:ln>
        </p:spPr>
        <p:txBody>
          <a:bodyPr/>
          <a:lstStyle/>
          <a:p>
            <a:endParaRPr lang="en-US"/>
          </a:p>
        </p:txBody>
      </p:sp>
      <p:sp>
        <p:nvSpPr>
          <p:cNvPr id="99357" name="Line 29"/>
          <p:cNvSpPr>
            <a:spLocks noChangeShapeType="1"/>
          </p:cNvSpPr>
          <p:nvPr/>
        </p:nvSpPr>
        <p:spPr bwMode="auto">
          <a:xfrm>
            <a:off x="1601127" y="976313"/>
            <a:ext cx="70511" cy="0"/>
          </a:xfrm>
          <a:prstGeom prst="line">
            <a:avLst/>
          </a:prstGeom>
          <a:noFill/>
          <a:ln w="25400">
            <a:solidFill>
              <a:srgbClr val="000000"/>
            </a:solidFill>
            <a:round/>
            <a:headEnd/>
            <a:tailEnd/>
          </a:ln>
        </p:spPr>
        <p:txBody>
          <a:bodyPr/>
          <a:lstStyle/>
          <a:p>
            <a:endParaRPr lang="en-US"/>
          </a:p>
        </p:txBody>
      </p:sp>
      <p:sp>
        <p:nvSpPr>
          <p:cNvPr id="99358" name="Line 30"/>
          <p:cNvSpPr>
            <a:spLocks noChangeShapeType="1"/>
          </p:cNvSpPr>
          <p:nvPr/>
        </p:nvSpPr>
        <p:spPr bwMode="auto">
          <a:xfrm>
            <a:off x="1601127" y="5200650"/>
            <a:ext cx="7396823" cy="0"/>
          </a:xfrm>
          <a:prstGeom prst="line">
            <a:avLst/>
          </a:prstGeom>
          <a:noFill/>
          <a:ln w="25400">
            <a:solidFill>
              <a:srgbClr val="000000"/>
            </a:solidFill>
            <a:round/>
            <a:headEnd/>
            <a:tailEnd/>
          </a:ln>
        </p:spPr>
        <p:txBody>
          <a:bodyPr/>
          <a:lstStyle/>
          <a:p>
            <a:endParaRPr lang="en-US"/>
          </a:p>
        </p:txBody>
      </p:sp>
      <p:sp>
        <p:nvSpPr>
          <p:cNvPr id="99359" name="Line 31"/>
          <p:cNvSpPr>
            <a:spLocks noChangeShapeType="1"/>
          </p:cNvSpPr>
          <p:nvPr/>
        </p:nvSpPr>
        <p:spPr bwMode="auto">
          <a:xfrm flipV="1">
            <a:off x="1601127" y="5148264"/>
            <a:ext cx="0" cy="52387"/>
          </a:xfrm>
          <a:prstGeom prst="line">
            <a:avLst/>
          </a:prstGeom>
          <a:noFill/>
          <a:ln w="25400">
            <a:solidFill>
              <a:srgbClr val="000000"/>
            </a:solidFill>
            <a:round/>
            <a:headEnd/>
            <a:tailEnd/>
          </a:ln>
        </p:spPr>
        <p:txBody>
          <a:bodyPr/>
          <a:lstStyle/>
          <a:p>
            <a:endParaRPr lang="en-US"/>
          </a:p>
        </p:txBody>
      </p:sp>
      <p:sp>
        <p:nvSpPr>
          <p:cNvPr id="99360" name="Line 32"/>
          <p:cNvSpPr>
            <a:spLocks noChangeShapeType="1"/>
          </p:cNvSpPr>
          <p:nvPr/>
        </p:nvSpPr>
        <p:spPr bwMode="auto">
          <a:xfrm flipV="1">
            <a:off x="1969162" y="5148264"/>
            <a:ext cx="0" cy="52387"/>
          </a:xfrm>
          <a:prstGeom prst="line">
            <a:avLst/>
          </a:prstGeom>
          <a:noFill/>
          <a:ln w="25400">
            <a:solidFill>
              <a:srgbClr val="000000"/>
            </a:solidFill>
            <a:round/>
            <a:headEnd/>
            <a:tailEnd/>
          </a:ln>
        </p:spPr>
        <p:txBody>
          <a:bodyPr/>
          <a:lstStyle/>
          <a:p>
            <a:endParaRPr lang="en-US"/>
          </a:p>
        </p:txBody>
      </p:sp>
      <p:sp>
        <p:nvSpPr>
          <p:cNvPr id="99361" name="Line 33"/>
          <p:cNvSpPr>
            <a:spLocks noChangeShapeType="1"/>
          </p:cNvSpPr>
          <p:nvPr/>
        </p:nvSpPr>
        <p:spPr bwMode="auto">
          <a:xfrm flipV="1">
            <a:off x="2337197" y="5148264"/>
            <a:ext cx="0" cy="52387"/>
          </a:xfrm>
          <a:prstGeom prst="line">
            <a:avLst/>
          </a:prstGeom>
          <a:noFill/>
          <a:ln w="25400">
            <a:solidFill>
              <a:srgbClr val="000000"/>
            </a:solidFill>
            <a:round/>
            <a:headEnd/>
            <a:tailEnd/>
          </a:ln>
        </p:spPr>
        <p:txBody>
          <a:bodyPr/>
          <a:lstStyle/>
          <a:p>
            <a:endParaRPr lang="en-US"/>
          </a:p>
        </p:txBody>
      </p:sp>
      <p:sp>
        <p:nvSpPr>
          <p:cNvPr id="99362" name="Line 34"/>
          <p:cNvSpPr>
            <a:spLocks noChangeShapeType="1"/>
          </p:cNvSpPr>
          <p:nvPr/>
        </p:nvSpPr>
        <p:spPr bwMode="auto">
          <a:xfrm flipV="1">
            <a:off x="2705233" y="5148264"/>
            <a:ext cx="0" cy="52387"/>
          </a:xfrm>
          <a:prstGeom prst="line">
            <a:avLst/>
          </a:prstGeom>
          <a:noFill/>
          <a:ln w="25400">
            <a:solidFill>
              <a:srgbClr val="000000"/>
            </a:solidFill>
            <a:round/>
            <a:headEnd/>
            <a:tailEnd/>
          </a:ln>
        </p:spPr>
        <p:txBody>
          <a:bodyPr/>
          <a:lstStyle/>
          <a:p>
            <a:endParaRPr lang="en-US"/>
          </a:p>
        </p:txBody>
      </p:sp>
      <p:sp>
        <p:nvSpPr>
          <p:cNvPr id="99363" name="Line 35"/>
          <p:cNvSpPr>
            <a:spLocks noChangeShapeType="1"/>
          </p:cNvSpPr>
          <p:nvPr/>
        </p:nvSpPr>
        <p:spPr bwMode="auto">
          <a:xfrm flipV="1">
            <a:off x="3074988" y="5148264"/>
            <a:ext cx="0" cy="52387"/>
          </a:xfrm>
          <a:prstGeom prst="line">
            <a:avLst/>
          </a:prstGeom>
          <a:noFill/>
          <a:ln w="25400">
            <a:solidFill>
              <a:srgbClr val="000000"/>
            </a:solidFill>
            <a:round/>
            <a:headEnd/>
            <a:tailEnd/>
          </a:ln>
        </p:spPr>
        <p:txBody>
          <a:bodyPr/>
          <a:lstStyle/>
          <a:p>
            <a:endParaRPr lang="en-US"/>
          </a:p>
        </p:txBody>
      </p:sp>
      <p:sp>
        <p:nvSpPr>
          <p:cNvPr id="99364" name="Line 36"/>
          <p:cNvSpPr>
            <a:spLocks noChangeShapeType="1"/>
          </p:cNvSpPr>
          <p:nvPr/>
        </p:nvSpPr>
        <p:spPr bwMode="auto">
          <a:xfrm flipV="1">
            <a:off x="3456781" y="5148264"/>
            <a:ext cx="0" cy="52387"/>
          </a:xfrm>
          <a:prstGeom prst="line">
            <a:avLst/>
          </a:prstGeom>
          <a:noFill/>
          <a:ln w="25400">
            <a:solidFill>
              <a:srgbClr val="000000"/>
            </a:solidFill>
            <a:round/>
            <a:headEnd/>
            <a:tailEnd/>
          </a:ln>
        </p:spPr>
        <p:txBody>
          <a:bodyPr/>
          <a:lstStyle/>
          <a:p>
            <a:endParaRPr lang="en-US"/>
          </a:p>
        </p:txBody>
      </p:sp>
      <p:sp>
        <p:nvSpPr>
          <p:cNvPr id="99365" name="Line 37"/>
          <p:cNvSpPr>
            <a:spLocks noChangeShapeType="1"/>
          </p:cNvSpPr>
          <p:nvPr/>
        </p:nvSpPr>
        <p:spPr bwMode="auto">
          <a:xfrm flipV="1">
            <a:off x="3824817" y="5148264"/>
            <a:ext cx="0" cy="52387"/>
          </a:xfrm>
          <a:prstGeom prst="line">
            <a:avLst/>
          </a:prstGeom>
          <a:noFill/>
          <a:ln w="25400">
            <a:solidFill>
              <a:srgbClr val="000000"/>
            </a:solidFill>
            <a:round/>
            <a:headEnd/>
            <a:tailEnd/>
          </a:ln>
        </p:spPr>
        <p:txBody>
          <a:bodyPr/>
          <a:lstStyle/>
          <a:p>
            <a:endParaRPr lang="en-US"/>
          </a:p>
        </p:txBody>
      </p:sp>
      <p:sp>
        <p:nvSpPr>
          <p:cNvPr id="99366" name="Line 38"/>
          <p:cNvSpPr>
            <a:spLocks noChangeShapeType="1"/>
          </p:cNvSpPr>
          <p:nvPr/>
        </p:nvSpPr>
        <p:spPr bwMode="auto">
          <a:xfrm flipV="1">
            <a:off x="4192852" y="5148264"/>
            <a:ext cx="0" cy="52387"/>
          </a:xfrm>
          <a:prstGeom prst="line">
            <a:avLst/>
          </a:prstGeom>
          <a:noFill/>
          <a:ln w="25400">
            <a:solidFill>
              <a:srgbClr val="000000"/>
            </a:solidFill>
            <a:round/>
            <a:headEnd/>
            <a:tailEnd/>
          </a:ln>
        </p:spPr>
        <p:txBody>
          <a:bodyPr/>
          <a:lstStyle/>
          <a:p>
            <a:endParaRPr lang="en-US"/>
          </a:p>
        </p:txBody>
      </p:sp>
      <p:sp>
        <p:nvSpPr>
          <p:cNvPr id="99367" name="Line 39"/>
          <p:cNvSpPr>
            <a:spLocks noChangeShapeType="1"/>
          </p:cNvSpPr>
          <p:nvPr/>
        </p:nvSpPr>
        <p:spPr bwMode="auto">
          <a:xfrm flipV="1">
            <a:off x="4562608" y="5148264"/>
            <a:ext cx="0" cy="52387"/>
          </a:xfrm>
          <a:prstGeom prst="line">
            <a:avLst/>
          </a:prstGeom>
          <a:noFill/>
          <a:ln w="25400">
            <a:solidFill>
              <a:srgbClr val="000000"/>
            </a:solidFill>
            <a:round/>
            <a:headEnd/>
            <a:tailEnd/>
          </a:ln>
        </p:spPr>
        <p:txBody>
          <a:bodyPr/>
          <a:lstStyle/>
          <a:p>
            <a:endParaRPr lang="en-US"/>
          </a:p>
        </p:txBody>
      </p:sp>
      <p:sp>
        <p:nvSpPr>
          <p:cNvPr id="99368" name="Line 40"/>
          <p:cNvSpPr>
            <a:spLocks noChangeShapeType="1"/>
          </p:cNvSpPr>
          <p:nvPr/>
        </p:nvSpPr>
        <p:spPr bwMode="auto">
          <a:xfrm flipV="1">
            <a:off x="4930643" y="5148264"/>
            <a:ext cx="0" cy="52387"/>
          </a:xfrm>
          <a:prstGeom prst="line">
            <a:avLst/>
          </a:prstGeom>
          <a:noFill/>
          <a:ln w="25400">
            <a:solidFill>
              <a:srgbClr val="000000"/>
            </a:solidFill>
            <a:round/>
            <a:headEnd/>
            <a:tailEnd/>
          </a:ln>
        </p:spPr>
        <p:txBody>
          <a:bodyPr/>
          <a:lstStyle/>
          <a:p>
            <a:endParaRPr lang="en-US"/>
          </a:p>
        </p:txBody>
      </p:sp>
      <p:sp>
        <p:nvSpPr>
          <p:cNvPr id="99369" name="Line 41"/>
          <p:cNvSpPr>
            <a:spLocks noChangeShapeType="1"/>
          </p:cNvSpPr>
          <p:nvPr/>
        </p:nvSpPr>
        <p:spPr bwMode="auto">
          <a:xfrm flipV="1">
            <a:off x="5298679" y="5148264"/>
            <a:ext cx="0" cy="52387"/>
          </a:xfrm>
          <a:prstGeom prst="line">
            <a:avLst/>
          </a:prstGeom>
          <a:noFill/>
          <a:ln w="25400">
            <a:solidFill>
              <a:srgbClr val="000000"/>
            </a:solidFill>
            <a:round/>
            <a:headEnd/>
            <a:tailEnd/>
          </a:ln>
        </p:spPr>
        <p:txBody>
          <a:bodyPr/>
          <a:lstStyle/>
          <a:p>
            <a:endParaRPr lang="en-US"/>
          </a:p>
        </p:txBody>
      </p:sp>
      <p:sp>
        <p:nvSpPr>
          <p:cNvPr id="99370" name="Line 42"/>
          <p:cNvSpPr>
            <a:spLocks noChangeShapeType="1"/>
          </p:cNvSpPr>
          <p:nvPr/>
        </p:nvSpPr>
        <p:spPr bwMode="auto">
          <a:xfrm flipV="1">
            <a:off x="5666714" y="5148264"/>
            <a:ext cx="0" cy="52387"/>
          </a:xfrm>
          <a:prstGeom prst="line">
            <a:avLst/>
          </a:prstGeom>
          <a:noFill/>
          <a:ln w="25400">
            <a:solidFill>
              <a:srgbClr val="000000"/>
            </a:solidFill>
            <a:round/>
            <a:headEnd/>
            <a:tailEnd/>
          </a:ln>
        </p:spPr>
        <p:txBody>
          <a:bodyPr/>
          <a:lstStyle/>
          <a:p>
            <a:endParaRPr lang="en-US"/>
          </a:p>
        </p:txBody>
      </p:sp>
      <p:sp>
        <p:nvSpPr>
          <p:cNvPr id="99371" name="Line 43"/>
          <p:cNvSpPr>
            <a:spLocks noChangeShapeType="1"/>
          </p:cNvSpPr>
          <p:nvPr/>
        </p:nvSpPr>
        <p:spPr bwMode="auto">
          <a:xfrm flipV="1">
            <a:off x="6036469" y="5148264"/>
            <a:ext cx="0" cy="52387"/>
          </a:xfrm>
          <a:prstGeom prst="line">
            <a:avLst/>
          </a:prstGeom>
          <a:noFill/>
          <a:ln w="25400">
            <a:solidFill>
              <a:srgbClr val="000000"/>
            </a:solidFill>
            <a:round/>
            <a:headEnd/>
            <a:tailEnd/>
          </a:ln>
        </p:spPr>
        <p:txBody>
          <a:bodyPr/>
          <a:lstStyle/>
          <a:p>
            <a:endParaRPr lang="en-US"/>
          </a:p>
        </p:txBody>
      </p:sp>
      <p:sp>
        <p:nvSpPr>
          <p:cNvPr id="99372" name="Line 44"/>
          <p:cNvSpPr>
            <a:spLocks noChangeShapeType="1"/>
          </p:cNvSpPr>
          <p:nvPr/>
        </p:nvSpPr>
        <p:spPr bwMode="auto">
          <a:xfrm flipV="1">
            <a:off x="6404504" y="5148264"/>
            <a:ext cx="0" cy="52387"/>
          </a:xfrm>
          <a:prstGeom prst="line">
            <a:avLst/>
          </a:prstGeom>
          <a:noFill/>
          <a:ln w="25400">
            <a:solidFill>
              <a:srgbClr val="000000"/>
            </a:solidFill>
            <a:round/>
            <a:headEnd/>
            <a:tailEnd/>
          </a:ln>
        </p:spPr>
        <p:txBody>
          <a:bodyPr/>
          <a:lstStyle/>
          <a:p>
            <a:endParaRPr lang="en-US"/>
          </a:p>
        </p:txBody>
      </p:sp>
      <p:sp>
        <p:nvSpPr>
          <p:cNvPr id="99373" name="Line 45"/>
          <p:cNvSpPr>
            <a:spLocks noChangeShapeType="1"/>
          </p:cNvSpPr>
          <p:nvPr/>
        </p:nvSpPr>
        <p:spPr bwMode="auto">
          <a:xfrm flipV="1">
            <a:off x="6772540" y="5148264"/>
            <a:ext cx="0" cy="52387"/>
          </a:xfrm>
          <a:prstGeom prst="line">
            <a:avLst/>
          </a:prstGeom>
          <a:noFill/>
          <a:ln w="25400">
            <a:solidFill>
              <a:srgbClr val="000000"/>
            </a:solidFill>
            <a:round/>
            <a:headEnd/>
            <a:tailEnd/>
          </a:ln>
        </p:spPr>
        <p:txBody>
          <a:bodyPr/>
          <a:lstStyle/>
          <a:p>
            <a:endParaRPr lang="en-US"/>
          </a:p>
        </p:txBody>
      </p:sp>
      <p:sp>
        <p:nvSpPr>
          <p:cNvPr id="99374" name="Line 46"/>
          <p:cNvSpPr>
            <a:spLocks noChangeShapeType="1"/>
          </p:cNvSpPr>
          <p:nvPr/>
        </p:nvSpPr>
        <p:spPr bwMode="auto">
          <a:xfrm flipV="1">
            <a:off x="7156054" y="5148264"/>
            <a:ext cx="0" cy="52387"/>
          </a:xfrm>
          <a:prstGeom prst="line">
            <a:avLst/>
          </a:prstGeom>
          <a:noFill/>
          <a:ln w="25400">
            <a:solidFill>
              <a:srgbClr val="000000"/>
            </a:solidFill>
            <a:round/>
            <a:headEnd/>
            <a:tailEnd/>
          </a:ln>
        </p:spPr>
        <p:txBody>
          <a:bodyPr/>
          <a:lstStyle/>
          <a:p>
            <a:endParaRPr lang="en-US"/>
          </a:p>
        </p:txBody>
      </p:sp>
      <p:sp>
        <p:nvSpPr>
          <p:cNvPr id="99375" name="Line 47"/>
          <p:cNvSpPr>
            <a:spLocks noChangeShapeType="1"/>
          </p:cNvSpPr>
          <p:nvPr/>
        </p:nvSpPr>
        <p:spPr bwMode="auto">
          <a:xfrm flipV="1">
            <a:off x="7524089" y="5148264"/>
            <a:ext cx="0" cy="52387"/>
          </a:xfrm>
          <a:prstGeom prst="line">
            <a:avLst/>
          </a:prstGeom>
          <a:noFill/>
          <a:ln w="25400">
            <a:solidFill>
              <a:srgbClr val="000000"/>
            </a:solidFill>
            <a:round/>
            <a:headEnd/>
            <a:tailEnd/>
          </a:ln>
        </p:spPr>
        <p:txBody>
          <a:bodyPr/>
          <a:lstStyle/>
          <a:p>
            <a:endParaRPr lang="en-US"/>
          </a:p>
        </p:txBody>
      </p:sp>
      <p:sp>
        <p:nvSpPr>
          <p:cNvPr id="99376" name="Line 48"/>
          <p:cNvSpPr>
            <a:spLocks noChangeShapeType="1"/>
          </p:cNvSpPr>
          <p:nvPr/>
        </p:nvSpPr>
        <p:spPr bwMode="auto">
          <a:xfrm flipV="1">
            <a:off x="7892125" y="5148264"/>
            <a:ext cx="0" cy="52387"/>
          </a:xfrm>
          <a:prstGeom prst="line">
            <a:avLst/>
          </a:prstGeom>
          <a:noFill/>
          <a:ln w="25400">
            <a:solidFill>
              <a:srgbClr val="000000"/>
            </a:solidFill>
            <a:round/>
            <a:headEnd/>
            <a:tailEnd/>
          </a:ln>
        </p:spPr>
        <p:txBody>
          <a:bodyPr/>
          <a:lstStyle/>
          <a:p>
            <a:endParaRPr lang="en-US"/>
          </a:p>
        </p:txBody>
      </p:sp>
      <p:sp>
        <p:nvSpPr>
          <p:cNvPr id="99377" name="Line 49"/>
          <p:cNvSpPr>
            <a:spLocks noChangeShapeType="1"/>
          </p:cNvSpPr>
          <p:nvPr/>
        </p:nvSpPr>
        <p:spPr bwMode="auto">
          <a:xfrm flipV="1">
            <a:off x="8260160" y="5148264"/>
            <a:ext cx="0" cy="52387"/>
          </a:xfrm>
          <a:prstGeom prst="line">
            <a:avLst/>
          </a:prstGeom>
          <a:noFill/>
          <a:ln w="25400">
            <a:solidFill>
              <a:srgbClr val="000000"/>
            </a:solidFill>
            <a:round/>
            <a:headEnd/>
            <a:tailEnd/>
          </a:ln>
        </p:spPr>
        <p:txBody>
          <a:bodyPr/>
          <a:lstStyle/>
          <a:p>
            <a:endParaRPr lang="en-US"/>
          </a:p>
        </p:txBody>
      </p:sp>
      <p:sp>
        <p:nvSpPr>
          <p:cNvPr id="99378" name="Line 50"/>
          <p:cNvSpPr>
            <a:spLocks noChangeShapeType="1"/>
          </p:cNvSpPr>
          <p:nvPr/>
        </p:nvSpPr>
        <p:spPr bwMode="auto">
          <a:xfrm flipV="1">
            <a:off x="8628195" y="5148264"/>
            <a:ext cx="0" cy="52387"/>
          </a:xfrm>
          <a:prstGeom prst="line">
            <a:avLst/>
          </a:prstGeom>
          <a:noFill/>
          <a:ln w="25400">
            <a:solidFill>
              <a:srgbClr val="000000"/>
            </a:solidFill>
            <a:round/>
            <a:headEnd/>
            <a:tailEnd/>
          </a:ln>
        </p:spPr>
        <p:txBody>
          <a:bodyPr/>
          <a:lstStyle/>
          <a:p>
            <a:endParaRPr lang="en-US"/>
          </a:p>
        </p:txBody>
      </p:sp>
      <p:sp>
        <p:nvSpPr>
          <p:cNvPr id="99379" name="Line 51"/>
          <p:cNvSpPr>
            <a:spLocks noChangeShapeType="1"/>
          </p:cNvSpPr>
          <p:nvPr/>
        </p:nvSpPr>
        <p:spPr bwMode="auto">
          <a:xfrm flipV="1">
            <a:off x="8997950" y="5148264"/>
            <a:ext cx="0" cy="52387"/>
          </a:xfrm>
          <a:prstGeom prst="line">
            <a:avLst/>
          </a:prstGeom>
          <a:noFill/>
          <a:ln w="25400">
            <a:solidFill>
              <a:srgbClr val="000000"/>
            </a:solidFill>
            <a:round/>
            <a:headEnd/>
            <a:tailEnd/>
          </a:ln>
        </p:spPr>
        <p:txBody>
          <a:bodyPr/>
          <a:lstStyle/>
          <a:p>
            <a:endParaRPr lang="en-US"/>
          </a:p>
        </p:txBody>
      </p:sp>
      <p:sp>
        <p:nvSpPr>
          <p:cNvPr id="99380" name="Line 52"/>
          <p:cNvSpPr>
            <a:spLocks noChangeShapeType="1"/>
          </p:cNvSpPr>
          <p:nvPr/>
        </p:nvSpPr>
        <p:spPr bwMode="auto">
          <a:xfrm flipV="1">
            <a:off x="1601127" y="5135564"/>
            <a:ext cx="0" cy="65087"/>
          </a:xfrm>
          <a:prstGeom prst="line">
            <a:avLst/>
          </a:prstGeom>
          <a:noFill/>
          <a:ln w="25400">
            <a:solidFill>
              <a:srgbClr val="000000"/>
            </a:solidFill>
            <a:round/>
            <a:headEnd/>
            <a:tailEnd/>
          </a:ln>
        </p:spPr>
        <p:txBody>
          <a:bodyPr/>
          <a:lstStyle/>
          <a:p>
            <a:endParaRPr lang="en-US"/>
          </a:p>
        </p:txBody>
      </p:sp>
      <p:sp>
        <p:nvSpPr>
          <p:cNvPr id="99381" name="Line 53"/>
          <p:cNvSpPr>
            <a:spLocks noChangeShapeType="1"/>
          </p:cNvSpPr>
          <p:nvPr/>
        </p:nvSpPr>
        <p:spPr bwMode="auto">
          <a:xfrm flipV="1">
            <a:off x="2337197" y="5135564"/>
            <a:ext cx="0" cy="65087"/>
          </a:xfrm>
          <a:prstGeom prst="line">
            <a:avLst/>
          </a:prstGeom>
          <a:noFill/>
          <a:ln w="25400">
            <a:solidFill>
              <a:srgbClr val="000000"/>
            </a:solidFill>
            <a:round/>
            <a:headEnd/>
            <a:tailEnd/>
          </a:ln>
        </p:spPr>
        <p:txBody>
          <a:bodyPr/>
          <a:lstStyle/>
          <a:p>
            <a:endParaRPr lang="en-US"/>
          </a:p>
        </p:txBody>
      </p:sp>
      <p:sp>
        <p:nvSpPr>
          <p:cNvPr id="99382" name="Line 54"/>
          <p:cNvSpPr>
            <a:spLocks noChangeShapeType="1"/>
          </p:cNvSpPr>
          <p:nvPr/>
        </p:nvSpPr>
        <p:spPr bwMode="auto">
          <a:xfrm flipV="1">
            <a:off x="3074988" y="5135564"/>
            <a:ext cx="0" cy="65087"/>
          </a:xfrm>
          <a:prstGeom prst="line">
            <a:avLst/>
          </a:prstGeom>
          <a:noFill/>
          <a:ln w="25400">
            <a:solidFill>
              <a:srgbClr val="000000"/>
            </a:solidFill>
            <a:round/>
            <a:headEnd/>
            <a:tailEnd/>
          </a:ln>
        </p:spPr>
        <p:txBody>
          <a:bodyPr/>
          <a:lstStyle/>
          <a:p>
            <a:endParaRPr lang="en-US"/>
          </a:p>
        </p:txBody>
      </p:sp>
      <p:sp>
        <p:nvSpPr>
          <p:cNvPr id="99383" name="Line 55"/>
          <p:cNvSpPr>
            <a:spLocks noChangeShapeType="1"/>
          </p:cNvSpPr>
          <p:nvPr/>
        </p:nvSpPr>
        <p:spPr bwMode="auto">
          <a:xfrm flipV="1">
            <a:off x="3824817" y="5135564"/>
            <a:ext cx="0" cy="65087"/>
          </a:xfrm>
          <a:prstGeom prst="line">
            <a:avLst/>
          </a:prstGeom>
          <a:noFill/>
          <a:ln w="25400">
            <a:solidFill>
              <a:srgbClr val="000000"/>
            </a:solidFill>
            <a:round/>
            <a:headEnd/>
            <a:tailEnd/>
          </a:ln>
        </p:spPr>
        <p:txBody>
          <a:bodyPr/>
          <a:lstStyle/>
          <a:p>
            <a:endParaRPr lang="en-US"/>
          </a:p>
        </p:txBody>
      </p:sp>
      <p:sp>
        <p:nvSpPr>
          <p:cNvPr id="99384" name="Line 56"/>
          <p:cNvSpPr>
            <a:spLocks noChangeShapeType="1"/>
          </p:cNvSpPr>
          <p:nvPr/>
        </p:nvSpPr>
        <p:spPr bwMode="auto">
          <a:xfrm flipV="1">
            <a:off x="4562608" y="5135564"/>
            <a:ext cx="0" cy="65087"/>
          </a:xfrm>
          <a:prstGeom prst="line">
            <a:avLst/>
          </a:prstGeom>
          <a:noFill/>
          <a:ln w="25400">
            <a:solidFill>
              <a:srgbClr val="000000"/>
            </a:solidFill>
            <a:round/>
            <a:headEnd/>
            <a:tailEnd/>
          </a:ln>
        </p:spPr>
        <p:txBody>
          <a:bodyPr/>
          <a:lstStyle/>
          <a:p>
            <a:endParaRPr lang="en-US"/>
          </a:p>
        </p:txBody>
      </p:sp>
      <p:sp>
        <p:nvSpPr>
          <p:cNvPr id="99385" name="Line 57"/>
          <p:cNvSpPr>
            <a:spLocks noChangeShapeType="1"/>
          </p:cNvSpPr>
          <p:nvPr/>
        </p:nvSpPr>
        <p:spPr bwMode="auto">
          <a:xfrm flipV="1">
            <a:off x="5298679" y="5135564"/>
            <a:ext cx="0" cy="65087"/>
          </a:xfrm>
          <a:prstGeom prst="line">
            <a:avLst/>
          </a:prstGeom>
          <a:noFill/>
          <a:ln w="25400">
            <a:solidFill>
              <a:srgbClr val="000000"/>
            </a:solidFill>
            <a:round/>
            <a:headEnd/>
            <a:tailEnd/>
          </a:ln>
        </p:spPr>
        <p:txBody>
          <a:bodyPr/>
          <a:lstStyle/>
          <a:p>
            <a:endParaRPr lang="en-US"/>
          </a:p>
        </p:txBody>
      </p:sp>
      <p:sp>
        <p:nvSpPr>
          <p:cNvPr id="99386" name="Line 58"/>
          <p:cNvSpPr>
            <a:spLocks noChangeShapeType="1"/>
          </p:cNvSpPr>
          <p:nvPr/>
        </p:nvSpPr>
        <p:spPr bwMode="auto">
          <a:xfrm flipV="1">
            <a:off x="6036469" y="5135564"/>
            <a:ext cx="0" cy="65087"/>
          </a:xfrm>
          <a:prstGeom prst="line">
            <a:avLst/>
          </a:prstGeom>
          <a:noFill/>
          <a:ln w="25400">
            <a:solidFill>
              <a:srgbClr val="000000"/>
            </a:solidFill>
            <a:round/>
            <a:headEnd/>
            <a:tailEnd/>
          </a:ln>
        </p:spPr>
        <p:txBody>
          <a:bodyPr/>
          <a:lstStyle/>
          <a:p>
            <a:endParaRPr lang="en-US"/>
          </a:p>
        </p:txBody>
      </p:sp>
      <p:sp>
        <p:nvSpPr>
          <p:cNvPr id="99387" name="Line 59"/>
          <p:cNvSpPr>
            <a:spLocks noChangeShapeType="1"/>
          </p:cNvSpPr>
          <p:nvPr/>
        </p:nvSpPr>
        <p:spPr bwMode="auto">
          <a:xfrm flipV="1">
            <a:off x="6772540" y="5135564"/>
            <a:ext cx="0" cy="65087"/>
          </a:xfrm>
          <a:prstGeom prst="line">
            <a:avLst/>
          </a:prstGeom>
          <a:noFill/>
          <a:ln w="25400">
            <a:solidFill>
              <a:srgbClr val="000000"/>
            </a:solidFill>
            <a:round/>
            <a:headEnd/>
            <a:tailEnd/>
          </a:ln>
        </p:spPr>
        <p:txBody>
          <a:bodyPr/>
          <a:lstStyle/>
          <a:p>
            <a:endParaRPr lang="en-US"/>
          </a:p>
        </p:txBody>
      </p:sp>
      <p:sp>
        <p:nvSpPr>
          <p:cNvPr id="99388" name="Line 60"/>
          <p:cNvSpPr>
            <a:spLocks noChangeShapeType="1"/>
          </p:cNvSpPr>
          <p:nvPr/>
        </p:nvSpPr>
        <p:spPr bwMode="auto">
          <a:xfrm flipV="1">
            <a:off x="7524089" y="5135564"/>
            <a:ext cx="0" cy="65087"/>
          </a:xfrm>
          <a:prstGeom prst="line">
            <a:avLst/>
          </a:prstGeom>
          <a:noFill/>
          <a:ln w="25400">
            <a:solidFill>
              <a:srgbClr val="000000"/>
            </a:solidFill>
            <a:round/>
            <a:headEnd/>
            <a:tailEnd/>
          </a:ln>
        </p:spPr>
        <p:txBody>
          <a:bodyPr/>
          <a:lstStyle/>
          <a:p>
            <a:endParaRPr lang="en-US"/>
          </a:p>
        </p:txBody>
      </p:sp>
      <p:sp>
        <p:nvSpPr>
          <p:cNvPr id="99389" name="Line 61"/>
          <p:cNvSpPr>
            <a:spLocks noChangeShapeType="1"/>
          </p:cNvSpPr>
          <p:nvPr/>
        </p:nvSpPr>
        <p:spPr bwMode="auto">
          <a:xfrm flipV="1">
            <a:off x="8260160" y="5135564"/>
            <a:ext cx="0" cy="65087"/>
          </a:xfrm>
          <a:prstGeom prst="line">
            <a:avLst/>
          </a:prstGeom>
          <a:noFill/>
          <a:ln w="25400">
            <a:solidFill>
              <a:srgbClr val="000000"/>
            </a:solidFill>
            <a:round/>
            <a:headEnd/>
            <a:tailEnd/>
          </a:ln>
        </p:spPr>
        <p:txBody>
          <a:bodyPr/>
          <a:lstStyle/>
          <a:p>
            <a:endParaRPr lang="en-US"/>
          </a:p>
        </p:txBody>
      </p:sp>
      <p:sp>
        <p:nvSpPr>
          <p:cNvPr id="99390" name="Line 62"/>
          <p:cNvSpPr>
            <a:spLocks noChangeShapeType="1"/>
          </p:cNvSpPr>
          <p:nvPr/>
        </p:nvSpPr>
        <p:spPr bwMode="auto">
          <a:xfrm flipV="1">
            <a:off x="8997950" y="5135564"/>
            <a:ext cx="0" cy="65087"/>
          </a:xfrm>
          <a:prstGeom prst="line">
            <a:avLst/>
          </a:prstGeom>
          <a:noFill/>
          <a:ln w="25400">
            <a:solidFill>
              <a:srgbClr val="000000"/>
            </a:solidFill>
            <a:round/>
            <a:headEnd/>
            <a:tailEnd/>
          </a:ln>
        </p:spPr>
        <p:txBody>
          <a:bodyPr/>
          <a:lstStyle/>
          <a:p>
            <a:endParaRPr lang="en-US"/>
          </a:p>
        </p:txBody>
      </p:sp>
      <p:sp>
        <p:nvSpPr>
          <p:cNvPr id="99391" name="Freeform 63"/>
          <p:cNvSpPr>
            <a:spLocks/>
          </p:cNvSpPr>
          <p:nvPr/>
        </p:nvSpPr>
        <p:spPr bwMode="auto">
          <a:xfrm>
            <a:off x="1955404" y="4402139"/>
            <a:ext cx="6375267" cy="484187"/>
          </a:xfrm>
          <a:custGeom>
            <a:avLst/>
            <a:gdLst/>
            <a:ahLst/>
            <a:cxnLst>
              <a:cxn ang="0">
                <a:pos x="0" y="5"/>
              </a:cxn>
              <a:cxn ang="0">
                <a:pos x="81" y="1"/>
              </a:cxn>
              <a:cxn ang="0">
                <a:pos x="139" y="0"/>
              </a:cxn>
              <a:cxn ang="0">
                <a:pos x="183" y="1"/>
              </a:cxn>
              <a:cxn ang="0">
                <a:pos x="217" y="2"/>
              </a:cxn>
              <a:cxn ang="0">
                <a:pos x="245" y="3"/>
              </a:cxn>
              <a:cxn ang="0">
                <a:pos x="267" y="4"/>
              </a:cxn>
              <a:cxn ang="0">
                <a:pos x="286" y="6"/>
              </a:cxn>
              <a:cxn ang="0">
                <a:pos x="302" y="7"/>
              </a:cxn>
              <a:cxn ang="0">
                <a:pos x="316" y="9"/>
              </a:cxn>
              <a:cxn ang="0">
                <a:pos x="328" y="10"/>
              </a:cxn>
              <a:cxn ang="0">
                <a:pos x="339" y="11"/>
              </a:cxn>
              <a:cxn ang="0">
                <a:pos x="348" y="13"/>
              </a:cxn>
              <a:cxn ang="0">
                <a:pos x="356" y="14"/>
              </a:cxn>
              <a:cxn ang="0">
                <a:pos x="363" y="15"/>
              </a:cxn>
              <a:cxn ang="0">
                <a:pos x="370" y="16"/>
              </a:cxn>
              <a:cxn ang="0">
                <a:pos x="376" y="17"/>
              </a:cxn>
              <a:cxn ang="0">
                <a:pos x="381" y="18"/>
              </a:cxn>
              <a:cxn ang="0">
                <a:pos x="386" y="19"/>
              </a:cxn>
              <a:cxn ang="0">
                <a:pos x="391" y="20"/>
              </a:cxn>
              <a:cxn ang="0">
                <a:pos x="395" y="21"/>
              </a:cxn>
              <a:cxn ang="0">
                <a:pos x="399" y="22"/>
              </a:cxn>
              <a:cxn ang="0">
                <a:pos x="403" y="23"/>
              </a:cxn>
              <a:cxn ang="0">
                <a:pos x="406" y="24"/>
              </a:cxn>
              <a:cxn ang="0">
                <a:pos x="409" y="25"/>
              </a:cxn>
              <a:cxn ang="0">
                <a:pos x="412" y="25"/>
              </a:cxn>
              <a:cxn ang="0">
                <a:pos x="415" y="26"/>
              </a:cxn>
              <a:cxn ang="0">
                <a:pos x="417" y="27"/>
              </a:cxn>
              <a:cxn ang="0">
                <a:pos x="420" y="27"/>
              </a:cxn>
              <a:cxn ang="0">
                <a:pos x="422" y="28"/>
              </a:cxn>
              <a:cxn ang="0">
                <a:pos x="424" y="29"/>
              </a:cxn>
              <a:cxn ang="0">
                <a:pos x="426" y="29"/>
              </a:cxn>
              <a:cxn ang="0">
                <a:pos x="428" y="30"/>
              </a:cxn>
              <a:cxn ang="0">
                <a:pos x="430" y="30"/>
              </a:cxn>
              <a:cxn ang="0">
                <a:pos x="432" y="31"/>
              </a:cxn>
              <a:cxn ang="0">
                <a:pos x="433" y="31"/>
              </a:cxn>
              <a:cxn ang="0">
                <a:pos x="435" y="32"/>
              </a:cxn>
              <a:cxn ang="0">
                <a:pos x="436" y="32"/>
              </a:cxn>
              <a:cxn ang="0">
                <a:pos x="438" y="33"/>
              </a:cxn>
              <a:cxn ang="0">
                <a:pos x="439" y="33"/>
              </a:cxn>
              <a:cxn ang="0">
                <a:pos x="440" y="34"/>
              </a:cxn>
              <a:cxn ang="0">
                <a:pos x="442" y="34"/>
              </a:cxn>
              <a:cxn ang="0">
                <a:pos x="443" y="35"/>
              </a:cxn>
              <a:cxn ang="0">
                <a:pos x="444" y="35"/>
              </a:cxn>
              <a:cxn ang="0">
                <a:pos x="445" y="35"/>
              </a:cxn>
              <a:cxn ang="0">
                <a:pos x="446" y="36"/>
              </a:cxn>
              <a:cxn ang="0">
                <a:pos x="447" y="36"/>
              </a:cxn>
              <a:cxn ang="0">
                <a:pos x="448" y="36"/>
              </a:cxn>
              <a:cxn ang="0">
                <a:pos x="449" y="37"/>
              </a:cxn>
              <a:cxn ang="0">
                <a:pos x="450" y="37"/>
              </a:cxn>
            </a:cxnLst>
            <a:rect l="0" t="0" r="r" b="b"/>
            <a:pathLst>
              <a:path w="450" h="37">
                <a:moveTo>
                  <a:pt x="0" y="5"/>
                </a:moveTo>
                <a:lnTo>
                  <a:pt x="81" y="1"/>
                </a:lnTo>
                <a:lnTo>
                  <a:pt x="139" y="0"/>
                </a:lnTo>
                <a:lnTo>
                  <a:pt x="183" y="1"/>
                </a:lnTo>
                <a:lnTo>
                  <a:pt x="217" y="2"/>
                </a:lnTo>
                <a:lnTo>
                  <a:pt x="245" y="3"/>
                </a:lnTo>
                <a:lnTo>
                  <a:pt x="267" y="4"/>
                </a:lnTo>
                <a:lnTo>
                  <a:pt x="286" y="6"/>
                </a:lnTo>
                <a:lnTo>
                  <a:pt x="302" y="7"/>
                </a:lnTo>
                <a:lnTo>
                  <a:pt x="316" y="9"/>
                </a:lnTo>
                <a:lnTo>
                  <a:pt x="328" y="10"/>
                </a:lnTo>
                <a:lnTo>
                  <a:pt x="339" y="11"/>
                </a:lnTo>
                <a:lnTo>
                  <a:pt x="348" y="13"/>
                </a:lnTo>
                <a:lnTo>
                  <a:pt x="356" y="14"/>
                </a:lnTo>
                <a:lnTo>
                  <a:pt x="363" y="15"/>
                </a:lnTo>
                <a:lnTo>
                  <a:pt x="370" y="16"/>
                </a:lnTo>
                <a:lnTo>
                  <a:pt x="376" y="17"/>
                </a:lnTo>
                <a:lnTo>
                  <a:pt x="381" y="18"/>
                </a:lnTo>
                <a:lnTo>
                  <a:pt x="386" y="19"/>
                </a:lnTo>
                <a:lnTo>
                  <a:pt x="391" y="20"/>
                </a:lnTo>
                <a:lnTo>
                  <a:pt x="395" y="21"/>
                </a:lnTo>
                <a:lnTo>
                  <a:pt x="399" y="22"/>
                </a:lnTo>
                <a:lnTo>
                  <a:pt x="403" y="23"/>
                </a:lnTo>
                <a:lnTo>
                  <a:pt x="406" y="24"/>
                </a:lnTo>
                <a:lnTo>
                  <a:pt x="409" y="25"/>
                </a:lnTo>
                <a:lnTo>
                  <a:pt x="412" y="25"/>
                </a:lnTo>
                <a:lnTo>
                  <a:pt x="415" y="26"/>
                </a:lnTo>
                <a:lnTo>
                  <a:pt x="417" y="27"/>
                </a:lnTo>
                <a:lnTo>
                  <a:pt x="420" y="27"/>
                </a:lnTo>
                <a:lnTo>
                  <a:pt x="422" y="28"/>
                </a:lnTo>
                <a:lnTo>
                  <a:pt x="424" y="29"/>
                </a:lnTo>
                <a:lnTo>
                  <a:pt x="426" y="29"/>
                </a:lnTo>
                <a:lnTo>
                  <a:pt x="428" y="30"/>
                </a:lnTo>
                <a:lnTo>
                  <a:pt x="430" y="30"/>
                </a:lnTo>
                <a:lnTo>
                  <a:pt x="432" y="31"/>
                </a:lnTo>
                <a:lnTo>
                  <a:pt x="433" y="31"/>
                </a:lnTo>
                <a:lnTo>
                  <a:pt x="435" y="32"/>
                </a:lnTo>
                <a:lnTo>
                  <a:pt x="436" y="32"/>
                </a:lnTo>
                <a:lnTo>
                  <a:pt x="438" y="33"/>
                </a:lnTo>
                <a:lnTo>
                  <a:pt x="439" y="33"/>
                </a:lnTo>
                <a:lnTo>
                  <a:pt x="440" y="34"/>
                </a:lnTo>
                <a:lnTo>
                  <a:pt x="442" y="34"/>
                </a:lnTo>
                <a:lnTo>
                  <a:pt x="443" y="35"/>
                </a:lnTo>
                <a:lnTo>
                  <a:pt x="444" y="35"/>
                </a:lnTo>
                <a:lnTo>
                  <a:pt x="445" y="35"/>
                </a:lnTo>
                <a:lnTo>
                  <a:pt x="446" y="36"/>
                </a:lnTo>
                <a:lnTo>
                  <a:pt x="447" y="36"/>
                </a:lnTo>
                <a:lnTo>
                  <a:pt x="448" y="36"/>
                </a:lnTo>
                <a:lnTo>
                  <a:pt x="449" y="37"/>
                </a:lnTo>
                <a:lnTo>
                  <a:pt x="450" y="37"/>
                </a:lnTo>
              </a:path>
            </a:pathLst>
          </a:custGeom>
          <a:noFill/>
          <a:ln w="25400">
            <a:solidFill>
              <a:srgbClr val="000080"/>
            </a:solidFill>
            <a:prstDash val="solid"/>
            <a:round/>
            <a:headEnd/>
            <a:tailEnd/>
          </a:ln>
        </p:spPr>
        <p:txBody>
          <a:bodyPr/>
          <a:lstStyle/>
          <a:p>
            <a:endParaRPr lang="en-US"/>
          </a:p>
        </p:txBody>
      </p:sp>
      <p:sp>
        <p:nvSpPr>
          <p:cNvPr id="99392" name="Freeform 64"/>
          <p:cNvSpPr>
            <a:spLocks/>
          </p:cNvSpPr>
          <p:nvPr/>
        </p:nvSpPr>
        <p:spPr bwMode="auto">
          <a:xfrm>
            <a:off x="1955403" y="3657600"/>
            <a:ext cx="1147101" cy="90488"/>
          </a:xfrm>
          <a:custGeom>
            <a:avLst/>
            <a:gdLst/>
            <a:ahLst/>
            <a:cxnLst>
              <a:cxn ang="0">
                <a:pos x="0" y="57"/>
              </a:cxn>
              <a:cxn ang="0">
                <a:pos x="173" y="41"/>
              </a:cxn>
              <a:cxn ang="0">
                <a:pos x="346" y="25"/>
              </a:cxn>
              <a:cxn ang="0">
                <a:pos x="510" y="8"/>
              </a:cxn>
              <a:cxn ang="0">
                <a:pos x="667" y="0"/>
              </a:cxn>
            </a:cxnLst>
            <a:rect l="0" t="0" r="r" b="b"/>
            <a:pathLst>
              <a:path w="667" h="57">
                <a:moveTo>
                  <a:pt x="0" y="57"/>
                </a:moveTo>
                <a:lnTo>
                  <a:pt x="173" y="41"/>
                </a:lnTo>
                <a:lnTo>
                  <a:pt x="346" y="25"/>
                </a:lnTo>
                <a:lnTo>
                  <a:pt x="510" y="8"/>
                </a:lnTo>
                <a:lnTo>
                  <a:pt x="667" y="0"/>
                </a:lnTo>
              </a:path>
            </a:pathLst>
          </a:custGeom>
          <a:noFill/>
          <a:ln w="25400">
            <a:solidFill>
              <a:srgbClr val="FF9900"/>
            </a:solidFill>
            <a:prstDash val="solid"/>
            <a:round/>
            <a:headEnd/>
            <a:tailEnd/>
          </a:ln>
        </p:spPr>
        <p:txBody>
          <a:bodyPr/>
          <a:lstStyle/>
          <a:p>
            <a:endParaRPr lang="en-US"/>
          </a:p>
        </p:txBody>
      </p:sp>
      <p:sp>
        <p:nvSpPr>
          <p:cNvPr id="99393" name="Freeform 65"/>
          <p:cNvSpPr>
            <a:spLocks/>
          </p:cNvSpPr>
          <p:nvPr/>
        </p:nvSpPr>
        <p:spPr bwMode="auto">
          <a:xfrm>
            <a:off x="3102505" y="3644900"/>
            <a:ext cx="822060" cy="12700"/>
          </a:xfrm>
          <a:custGeom>
            <a:avLst/>
            <a:gdLst/>
            <a:ahLst/>
            <a:cxnLst>
              <a:cxn ang="0">
                <a:pos x="0" y="8"/>
              </a:cxn>
              <a:cxn ang="0">
                <a:pos x="132" y="0"/>
              </a:cxn>
              <a:cxn ang="0">
                <a:pos x="255" y="0"/>
              </a:cxn>
              <a:cxn ang="0">
                <a:pos x="371" y="0"/>
              </a:cxn>
              <a:cxn ang="0">
                <a:pos x="478" y="0"/>
              </a:cxn>
            </a:cxnLst>
            <a:rect l="0" t="0" r="r" b="b"/>
            <a:pathLst>
              <a:path w="478" h="8">
                <a:moveTo>
                  <a:pt x="0" y="8"/>
                </a:moveTo>
                <a:lnTo>
                  <a:pt x="132" y="0"/>
                </a:lnTo>
                <a:lnTo>
                  <a:pt x="255" y="0"/>
                </a:lnTo>
                <a:lnTo>
                  <a:pt x="371" y="0"/>
                </a:lnTo>
                <a:lnTo>
                  <a:pt x="478" y="0"/>
                </a:lnTo>
              </a:path>
            </a:pathLst>
          </a:custGeom>
          <a:noFill/>
          <a:ln w="25400">
            <a:solidFill>
              <a:srgbClr val="FF9900"/>
            </a:solidFill>
            <a:prstDash val="solid"/>
            <a:round/>
            <a:headEnd/>
            <a:tailEnd/>
          </a:ln>
        </p:spPr>
        <p:txBody>
          <a:bodyPr/>
          <a:lstStyle/>
          <a:p>
            <a:endParaRPr lang="en-US"/>
          </a:p>
        </p:txBody>
      </p:sp>
      <p:sp>
        <p:nvSpPr>
          <p:cNvPr id="99394" name="Freeform 66"/>
          <p:cNvSpPr>
            <a:spLocks/>
          </p:cNvSpPr>
          <p:nvPr/>
        </p:nvSpPr>
        <p:spPr bwMode="auto">
          <a:xfrm>
            <a:off x="3924565" y="3644900"/>
            <a:ext cx="622565" cy="0"/>
          </a:xfrm>
          <a:custGeom>
            <a:avLst/>
            <a:gdLst/>
            <a:ahLst/>
            <a:cxnLst>
              <a:cxn ang="0">
                <a:pos x="0" y="0"/>
              </a:cxn>
              <a:cxn ang="0">
                <a:pos x="99" y="0"/>
              </a:cxn>
              <a:cxn ang="0">
                <a:pos x="189" y="0"/>
              </a:cxn>
              <a:cxn ang="0">
                <a:pos x="280" y="0"/>
              </a:cxn>
              <a:cxn ang="0">
                <a:pos x="362" y="0"/>
              </a:cxn>
            </a:cxnLst>
            <a:rect l="0" t="0" r="r" b="b"/>
            <a:pathLst>
              <a:path w="362">
                <a:moveTo>
                  <a:pt x="0" y="0"/>
                </a:moveTo>
                <a:lnTo>
                  <a:pt x="99" y="0"/>
                </a:lnTo>
                <a:lnTo>
                  <a:pt x="189" y="0"/>
                </a:lnTo>
                <a:lnTo>
                  <a:pt x="280" y="0"/>
                </a:lnTo>
                <a:lnTo>
                  <a:pt x="362" y="0"/>
                </a:lnTo>
              </a:path>
            </a:pathLst>
          </a:custGeom>
          <a:noFill/>
          <a:ln w="25400">
            <a:solidFill>
              <a:srgbClr val="FF9900"/>
            </a:solidFill>
            <a:prstDash val="solid"/>
            <a:round/>
            <a:headEnd/>
            <a:tailEnd/>
          </a:ln>
        </p:spPr>
        <p:txBody>
          <a:bodyPr/>
          <a:lstStyle/>
          <a:p>
            <a:endParaRPr lang="en-US"/>
          </a:p>
        </p:txBody>
      </p:sp>
      <p:sp>
        <p:nvSpPr>
          <p:cNvPr id="99395" name="Freeform 67"/>
          <p:cNvSpPr>
            <a:spLocks/>
          </p:cNvSpPr>
          <p:nvPr/>
        </p:nvSpPr>
        <p:spPr bwMode="auto">
          <a:xfrm>
            <a:off x="4547129" y="3644900"/>
            <a:ext cx="483262" cy="25400"/>
          </a:xfrm>
          <a:custGeom>
            <a:avLst/>
            <a:gdLst/>
            <a:ahLst/>
            <a:cxnLst>
              <a:cxn ang="0">
                <a:pos x="0" y="0"/>
              </a:cxn>
              <a:cxn ang="0">
                <a:pos x="75" y="0"/>
              </a:cxn>
              <a:cxn ang="0">
                <a:pos x="149" y="8"/>
              </a:cxn>
              <a:cxn ang="0">
                <a:pos x="281" y="16"/>
              </a:cxn>
            </a:cxnLst>
            <a:rect l="0" t="0" r="r" b="b"/>
            <a:pathLst>
              <a:path w="281" h="16">
                <a:moveTo>
                  <a:pt x="0" y="0"/>
                </a:moveTo>
                <a:lnTo>
                  <a:pt x="75" y="0"/>
                </a:lnTo>
                <a:lnTo>
                  <a:pt x="149" y="8"/>
                </a:lnTo>
                <a:lnTo>
                  <a:pt x="281" y="16"/>
                </a:lnTo>
              </a:path>
            </a:pathLst>
          </a:custGeom>
          <a:noFill/>
          <a:ln w="25400">
            <a:solidFill>
              <a:srgbClr val="FF9900"/>
            </a:solidFill>
            <a:prstDash val="solid"/>
            <a:round/>
            <a:headEnd/>
            <a:tailEnd/>
          </a:ln>
        </p:spPr>
        <p:txBody>
          <a:bodyPr/>
          <a:lstStyle/>
          <a:p>
            <a:endParaRPr lang="en-US"/>
          </a:p>
        </p:txBody>
      </p:sp>
      <p:sp>
        <p:nvSpPr>
          <p:cNvPr id="99396" name="Freeform 68"/>
          <p:cNvSpPr>
            <a:spLocks/>
          </p:cNvSpPr>
          <p:nvPr/>
        </p:nvSpPr>
        <p:spPr bwMode="auto">
          <a:xfrm>
            <a:off x="5030392" y="3670300"/>
            <a:ext cx="395552" cy="26988"/>
          </a:xfrm>
          <a:custGeom>
            <a:avLst/>
            <a:gdLst/>
            <a:ahLst/>
            <a:cxnLst>
              <a:cxn ang="0">
                <a:pos x="0" y="0"/>
              </a:cxn>
              <a:cxn ang="0">
                <a:pos x="123" y="8"/>
              </a:cxn>
              <a:cxn ang="0">
                <a:pos x="230" y="17"/>
              </a:cxn>
            </a:cxnLst>
            <a:rect l="0" t="0" r="r" b="b"/>
            <a:pathLst>
              <a:path w="230" h="17">
                <a:moveTo>
                  <a:pt x="0" y="0"/>
                </a:moveTo>
                <a:lnTo>
                  <a:pt x="123" y="8"/>
                </a:lnTo>
                <a:lnTo>
                  <a:pt x="230" y="17"/>
                </a:lnTo>
              </a:path>
            </a:pathLst>
          </a:custGeom>
          <a:noFill/>
          <a:ln w="25400">
            <a:solidFill>
              <a:srgbClr val="FF9900"/>
            </a:solidFill>
            <a:prstDash val="solid"/>
            <a:round/>
            <a:headEnd/>
            <a:tailEnd/>
          </a:ln>
        </p:spPr>
        <p:txBody>
          <a:bodyPr/>
          <a:lstStyle/>
          <a:p>
            <a:endParaRPr lang="en-US"/>
          </a:p>
        </p:txBody>
      </p:sp>
      <p:sp>
        <p:nvSpPr>
          <p:cNvPr id="99397" name="Freeform 69"/>
          <p:cNvSpPr>
            <a:spLocks/>
          </p:cNvSpPr>
          <p:nvPr/>
        </p:nvSpPr>
        <p:spPr bwMode="auto">
          <a:xfrm>
            <a:off x="5425944" y="3697288"/>
            <a:ext cx="313002" cy="38100"/>
          </a:xfrm>
          <a:custGeom>
            <a:avLst/>
            <a:gdLst/>
            <a:ahLst/>
            <a:cxnLst>
              <a:cxn ang="0">
                <a:pos x="0" y="0"/>
              </a:cxn>
              <a:cxn ang="0">
                <a:pos x="99" y="8"/>
              </a:cxn>
              <a:cxn ang="0">
                <a:pos x="182" y="24"/>
              </a:cxn>
            </a:cxnLst>
            <a:rect l="0" t="0" r="r" b="b"/>
            <a:pathLst>
              <a:path w="182" h="24">
                <a:moveTo>
                  <a:pt x="0" y="0"/>
                </a:moveTo>
                <a:lnTo>
                  <a:pt x="99" y="8"/>
                </a:lnTo>
                <a:lnTo>
                  <a:pt x="182" y="24"/>
                </a:lnTo>
              </a:path>
            </a:pathLst>
          </a:custGeom>
          <a:noFill/>
          <a:ln w="25400">
            <a:solidFill>
              <a:srgbClr val="FF9900"/>
            </a:solidFill>
            <a:prstDash val="solid"/>
            <a:round/>
            <a:headEnd/>
            <a:tailEnd/>
          </a:ln>
        </p:spPr>
        <p:txBody>
          <a:bodyPr/>
          <a:lstStyle/>
          <a:p>
            <a:endParaRPr lang="en-US"/>
          </a:p>
        </p:txBody>
      </p:sp>
      <p:sp>
        <p:nvSpPr>
          <p:cNvPr id="99398" name="Freeform 70"/>
          <p:cNvSpPr>
            <a:spLocks/>
          </p:cNvSpPr>
          <p:nvPr/>
        </p:nvSpPr>
        <p:spPr bwMode="auto">
          <a:xfrm>
            <a:off x="5738945" y="3735389"/>
            <a:ext cx="268288" cy="39687"/>
          </a:xfrm>
          <a:custGeom>
            <a:avLst/>
            <a:gdLst/>
            <a:ahLst/>
            <a:cxnLst>
              <a:cxn ang="0">
                <a:pos x="0" y="0"/>
              </a:cxn>
              <a:cxn ang="0">
                <a:pos x="82" y="8"/>
              </a:cxn>
              <a:cxn ang="0">
                <a:pos x="156" y="25"/>
              </a:cxn>
            </a:cxnLst>
            <a:rect l="0" t="0" r="r" b="b"/>
            <a:pathLst>
              <a:path w="156" h="25">
                <a:moveTo>
                  <a:pt x="0" y="0"/>
                </a:moveTo>
                <a:lnTo>
                  <a:pt x="82" y="8"/>
                </a:lnTo>
                <a:lnTo>
                  <a:pt x="156" y="25"/>
                </a:lnTo>
              </a:path>
            </a:pathLst>
          </a:custGeom>
          <a:noFill/>
          <a:ln w="25400">
            <a:solidFill>
              <a:srgbClr val="FF9900"/>
            </a:solidFill>
            <a:prstDash val="solid"/>
            <a:round/>
            <a:headEnd/>
            <a:tailEnd/>
          </a:ln>
        </p:spPr>
        <p:txBody>
          <a:bodyPr/>
          <a:lstStyle/>
          <a:p>
            <a:endParaRPr lang="en-US"/>
          </a:p>
        </p:txBody>
      </p:sp>
      <p:sp>
        <p:nvSpPr>
          <p:cNvPr id="99399" name="Freeform 71"/>
          <p:cNvSpPr>
            <a:spLocks/>
          </p:cNvSpPr>
          <p:nvPr/>
        </p:nvSpPr>
        <p:spPr bwMode="auto">
          <a:xfrm>
            <a:off x="6007233" y="3775075"/>
            <a:ext cx="227013" cy="39688"/>
          </a:xfrm>
          <a:custGeom>
            <a:avLst/>
            <a:gdLst/>
            <a:ahLst/>
            <a:cxnLst>
              <a:cxn ang="0">
                <a:pos x="0" y="0"/>
              </a:cxn>
              <a:cxn ang="0">
                <a:pos x="66" y="8"/>
              </a:cxn>
              <a:cxn ang="0">
                <a:pos x="132" y="25"/>
              </a:cxn>
            </a:cxnLst>
            <a:rect l="0" t="0" r="r" b="b"/>
            <a:pathLst>
              <a:path w="132" h="25">
                <a:moveTo>
                  <a:pt x="0" y="0"/>
                </a:moveTo>
                <a:lnTo>
                  <a:pt x="66" y="8"/>
                </a:lnTo>
                <a:lnTo>
                  <a:pt x="132" y="25"/>
                </a:lnTo>
              </a:path>
            </a:pathLst>
          </a:custGeom>
          <a:noFill/>
          <a:ln w="25400">
            <a:solidFill>
              <a:srgbClr val="FF9900"/>
            </a:solidFill>
            <a:prstDash val="solid"/>
            <a:round/>
            <a:headEnd/>
            <a:tailEnd/>
          </a:ln>
        </p:spPr>
        <p:txBody>
          <a:bodyPr/>
          <a:lstStyle/>
          <a:p>
            <a:endParaRPr lang="en-US"/>
          </a:p>
        </p:txBody>
      </p:sp>
      <p:sp>
        <p:nvSpPr>
          <p:cNvPr id="99400" name="Line 72"/>
          <p:cNvSpPr>
            <a:spLocks noChangeShapeType="1"/>
          </p:cNvSpPr>
          <p:nvPr/>
        </p:nvSpPr>
        <p:spPr bwMode="auto">
          <a:xfrm>
            <a:off x="6234245" y="3814763"/>
            <a:ext cx="197776" cy="38100"/>
          </a:xfrm>
          <a:prstGeom prst="line">
            <a:avLst/>
          </a:prstGeom>
          <a:noFill/>
          <a:ln w="25400">
            <a:solidFill>
              <a:srgbClr val="FF9900"/>
            </a:solidFill>
            <a:round/>
            <a:headEnd/>
            <a:tailEnd/>
          </a:ln>
        </p:spPr>
        <p:txBody>
          <a:bodyPr/>
          <a:lstStyle/>
          <a:p>
            <a:endParaRPr lang="en-US"/>
          </a:p>
        </p:txBody>
      </p:sp>
      <p:sp>
        <p:nvSpPr>
          <p:cNvPr id="99401" name="Line 73"/>
          <p:cNvSpPr>
            <a:spLocks noChangeShapeType="1"/>
          </p:cNvSpPr>
          <p:nvPr/>
        </p:nvSpPr>
        <p:spPr bwMode="auto">
          <a:xfrm>
            <a:off x="6432021" y="3852864"/>
            <a:ext cx="170260" cy="39687"/>
          </a:xfrm>
          <a:prstGeom prst="line">
            <a:avLst/>
          </a:prstGeom>
          <a:noFill/>
          <a:ln w="25400">
            <a:solidFill>
              <a:srgbClr val="FF9900"/>
            </a:solidFill>
            <a:round/>
            <a:headEnd/>
            <a:tailEnd/>
          </a:ln>
        </p:spPr>
        <p:txBody>
          <a:bodyPr/>
          <a:lstStyle/>
          <a:p>
            <a:endParaRPr lang="en-US"/>
          </a:p>
        </p:txBody>
      </p:sp>
      <p:sp>
        <p:nvSpPr>
          <p:cNvPr id="99402" name="Freeform 74"/>
          <p:cNvSpPr>
            <a:spLocks/>
          </p:cNvSpPr>
          <p:nvPr/>
        </p:nvSpPr>
        <p:spPr bwMode="auto">
          <a:xfrm>
            <a:off x="6602281" y="3892550"/>
            <a:ext cx="156501" cy="39688"/>
          </a:xfrm>
          <a:custGeom>
            <a:avLst/>
            <a:gdLst/>
            <a:ahLst/>
            <a:cxnLst>
              <a:cxn ang="0">
                <a:pos x="0" y="0"/>
              </a:cxn>
              <a:cxn ang="0">
                <a:pos x="50" y="17"/>
              </a:cxn>
              <a:cxn ang="0">
                <a:pos x="91" y="25"/>
              </a:cxn>
            </a:cxnLst>
            <a:rect l="0" t="0" r="r" b="b"/>
            <a:pathLst>
              <a:path w="91" h="25">
                <a:moveTo>
                  <a:pt x="0" y="0"/>
                </a:moveTo>
                <a:lnTo>
                  <a:pt x="50" y="17"/>
                </a:lnTo>
                <a:lnTo>
                  <a:pt x="91" y="25"/>
                </a:lnTo>
              </a:path>
            </a:pathLst>
          </a:custGeom>
          <a:noFill/>
          <a:ln w="25400">
            <a:solidFill>
              <a:srgbClr val="FF9900"/>
            </a:solidFill>
            <a:prstDash val="solid"/>
            <a:round/>
            <a:headEnd/>
            <a:tailEnd/>
          </a:ln>
        </p:spPr>
        <p:txBody>
          <a:bodyPr/>
          <a:lstStyle/>
          <a:p>
            <a:endParaRPr lang="en-US"/>
          </a:p>
        </p:txBody>
      </p:sp>
      <p:sp>
        <p:nvSpPr>
          <p:cNvPr id="99403" name="Line 75"/>
          <p:cNvSpPr>
            <a:spLocks noChangeShapeType="1"/>
          </p:cNvSpPr>
          <p:nvPr/>
        </p:nvSpPr>
        <p:spPr bwMode="auto">
          <a:xfrm>
            <a:off x="6758782" y="3932238"/>
            <a:ext cx="127265" cy="25400"/>
          </a:xfrm>
          <a:prstGeom prst="line">
            <a:avLst/>
          </a:prstGeom>
          <a:noFill/>
          <a:ln w="25400">
            <a:solidFill>
              <a:srgbClr val="FF9900"/>
            </a:solidFill>
            <a:round/>
            <a:headEnd/>
            <a:tailEnd/>
          </a:ln>
        </p:spPr>
        <p:txBody>
          <a:bodyPr/>
          <a:lstStyle/>
          <a:p>
            <a:endParaRPr lang="en-US"/>
          </a:p>
        </p:txBody>
      </p:sp>
      <p:sp>
        <p:nvSpPr>
          <p:cNvPr id="99404" name="Line 76"/>
          <p:cNvSpPr>
            <a:spLocks noChangeShapeType="1"/>
          </p:cNvSpPr>
          <p:nvPr/>
        </p:nvSpPr>
        <p:spPr bwMode="auto">
          <a:xfrm>
            <a:off x="6886046" y="3957639"/>
            <a:ext cx="113506" cy="26987"/>
          </a:xfrm>
          <a:prstGeom prst="line">
            <a:avLst/>
          </a:prstGeom>
          <a:noFill/>
          <a:ln w="25400">
            <a:solidFill>
              <a:srgbClr val="FF9900"/>
            </a:solidFill>
            <a:round/>
            <a:headEnd/>
            <a:tailEnd/>
          </a:ln>
        </p:spPr>
        <p:txBody>
          <a:bodyPr/>
          <a:lstStyle/>
          <a:p>
            <a:endParaRPr lang="en-US"/>
          </a:p>
        </p:txBody>
      </p:sp>
      <p:sp>
        <p:nvSpPr>
          <p:cNvPr id="99405" name="Freeform 77"/>
          <p:cNvSpPr>
            <a:spLocks/>
          </p:cNvSpPr>
          <p:nvPr/>
        </p:nvSpPr>
        <p:spPr bwMode="auto">
          <a:xfrm>
            <a:off x="6999553" y="3984625"/>
            <a:ext cx="99748" cy="39688"/>
          </a:xfrm>
          <a:custGeom>
            <a:avLst/>
            <a:gdLst/>
            <a:ahLst/>
            <a:cxnLst>
              <a:cxn ang="0">
                <a:pos x="0" y="0"/>
              </a:cxn>
              <a:cxn ang="0">
                <a:pos x="33" y="8"/>
              </a:cxn>
              <a:cxn ang="0">
                <a:pos x="58" y="25"/>
              </a:cxn>
            </a:cxnLst>
            <a:rect l="0" t="0" r="r" b="b"/>
            <a:pathLst>
              <a:path w="58" h="25">
                <a:moveTo>
                  <a:pt x="0" y="0"/>
                </a:moveTo>
                <a:lnTo>
                  <a:pt x="33" y="8"/>
                </a:lnTo>
                <a:lnTo>
                  <a:pt x="58" y="25"/>
                </a:lnTo>
              </a:path>
            </a:pathLst>
          </a:custGeom>
          <a:noFill/>
          <a:ln w="25400">
            <a:solidFill>
              <a:srgbClr val="FF9900"/>
            </a:solidFill>
            <a:prstDash val="solid"/>
            <a:round/>
            <a:headEnd/>
            <a:tailEnd/>
          </a:ln>
        </p:spPr>
        <p:txBody>
          <a:bodyPr/>
          <a:lstStyle/>
          <a:p>
            <a:endParaRPr lang="en-US"/>
          </a:p>
        </p:txBody>
      </p:sp>
      <p:sp>
        <p:nvSpPr>
          <p:cNvPr id="99406" name="Line 78"/>
          <p:cNvSpPr>
            <a:spLocks noChangeShapeType="1"/>
          </p:cNvSpPr>
          <p:nvPr/>
        </p:nvSpPr>
        <p:spPr bwMode="auto">
          <a:xfrm>
            <a:off x="7099300" y="4024313"/>
            <a:ext cx="98029" cy="25400"/>
          </a:xfrm>
          <a:prstGeom prst="line">
            <a:avLst/>
          </a:prstGeom>
          <a:noFill/>
          <a:ln w="25400">
            <a:solidFill>
              <a:srgbClr val="FF9900"/>
            </a:solidFill>
            <a:round/>
            <a:headEnd/>
            <a:tailEnd/>
          </a:ln>
        </p:spPr>
        <p:txBody>
          <a:bodyPr/>
          <a:lstStyle/>
          <a:p>
            <a:endParaRPr lang="en-US"/>
          </a:p>
        </p:txBody>
      </p:sp>
      <p:sp>
        <p:nvSpPr>
          <p:cNvPr id="99407" name="Line 79"/>
          <p:cNvSpPr>
            <a:spLocks noChangeShapeType="1"/>
          </p:cNvSpPr>
          <p:nvPr/>
        </p:nvSpPr>
        <p:spPr bwMode="auto">
          <a:xfrm>
            <a:off x="7197329" y="4049713"/>
            <a:ext cx="85990" cy="25400"/>
          </a:xfrm>
          <a:prstGeom prst="line">
            <a:avLst/>
          </a:prstGeom>
          <a:noFill/>
          <a:ln w="25400">
            <a:solidFill>
              <a:srgbClr val="FF9900"/>
            </a:solidFill>
            <a:round/>
            <a:headEnd/>
            <a:tailEnd/>
          </a:ln>
        </p:spPr>
        <p:txBody>
          <a:bodyPr/>
          <a:lstStyle/>
          <a:p>
            <a:endParaRPr lang="en-US"/>
          </a:p>
        </p:txBody>
      </p:sp>
      <p:sp>
        <p:nvSpPr>
          <p:cNvPr id="99408" name="Freeform 80"/>
          <p:cNvSpPr>
            <a:spLocks/>
          </p:cNvSpPr>
          <p:nvPr/>
        </p:nvSpPr>
        <p:spPr bwMode="auto">
          <a:xfrm>
            <a:off x="7283319" y="4075114"/>
            <a:ext cx="70511" cy="39687"/>
          </a:xfrm>
          <a:custGeom>
            <a:avLst/>
            <a:gdLst/>
            <a:ahLst/>
            <a:cxnLst>
              <a:cxn ang="0">
                <a:pos x="0" y="0"/>
              </a:cxn>
              <a:cxn ang="0">
                <a:pos x="24" y="9"/>
              </a:cxn>
              <a:cxn ang="0">
                <a:pos x="41" y="25"/>
              </a:cxn>
            </a:cxnLst>
            <a:rect l="0" t="0" r="r" b="b"/>
            <a:pathLst>
              <a:path w="41" h="25">
                <a:moveTo>
                  <a:pt x="0" y="0"/>
                </a:moveTo>
                <a:lnTo>
                  <a:pt x="24" y="9"/>
                </a:lnTo>
                <a:lnTo>
                  <a:pt x="41" y="25"/>
                </a:lnTo>
              </a:path>
            </a:pathLst>
          </a:custGeom>
          <a:noFill/>
          <a:ln w="25400">
            <a:solidFill>
              <a:srgbClr val="FF9900"/>
            </a:solidFill>
            <a:prstDash val="solid"/>
            <a:round/>
            <a:headEnd/>
            <a:tailEnd/>
          </a:ln>
        </p:spPr>
        <p:txBody>
          <a:bodyPr/>
          <a:lstStyle/>
          <a:p>
            <a:endParaRPr lang="en-US"/>
          </a:p>
        </p:txBody>
      </p:sp>
      <p:sp>
        <p:nvSpPr>
          <p:cNvPr id="99409" name="Line 81"/>
          <p:cNvSpPr>
            <a:spLocks noChangeShapeType="1"/>
          </p:cNvSpPr>
          <p:nvPr/>
        </p:nvSpPr>
        <p:spPr bwMode="auto">
          <a:xfrm>
            <a:off x="7353829" y="4114800"/>
            <a:ext cx="70512" cy="26988"/>
          </a:xfrm>
          <a:prstGeom prst="line">
            <a:avLst/>
          </a:prstGeom>
          <a:noFill/>
          <a:ln w="25400">
            <a:solidFill>
              <a:srgbClr val="FF9900"/>
            </a:solidFill>
            <a:round/>
            <a:headEnd/>
            <a:tailEnd/>
          </a:ln>
        </p:spPr>
        <p:txBody>
          <a:bodyPr/>
          <a:lstStyle/>
          <a:p>
            <a:endParaRPr lang="en-US"/>
          </a:p>
        </p:txBody>
      </p:sp>
      <p:sp>
        <p:nvSpPr>
          <p:cNvPr id="99410" name="Line 82"/>
          <p:cNvSpPr>
            <a:spLocks noChangeShapeType="1"/>
          </p:cNvSpPr>
          <p:nvPr/>
        </p:nvSpPr>
        <p:spPr bwMode="auto">
          <a:xfrm>
            <a:off x="7424342" y="4141788"/>
            <a:ext cx="70511" cy="25400"/>
          </a:xfrm>
          <a:prstGeom prst="line">
            <a:avLst/>
          </a:prstGeom>
          <a:noFill/>
          <a:ln w="25400">
            <a:solidFill>
              <a:srgbClr val="FF9900"/>
            </a:solidFill>
            <a:round/>
            <a:headEnd/>
            <a:tailEnd/>
          </a:ln>
        </p:spPr>
        <p:txBody>
          <a:bodyPr/>
          <a:lstStyle/>
          <a:p>
            <a:endParaRPr lang="en-US"/>
          </a:p>
        </p:txBody>
      </p:sp>
      <p:sp>
        <p:nvSpPr>
          <p:cNvPr id="99411" name="Line 83"/>
          <p:cNvSpPr>
            <a:spLocks noChangeShapeType="1"/>
          </p:cNvSpPr>
          <p:nvPr/>
        </p:nvSpPr>
        <p:spPr bwMode="auto">
          <a:xfrm>
            <a:off x="7494852" y="4167188"/>
            <a:ext cx="56754" cy="12700"/>
          </a:xfrm>
          <a:prstGeom prst="line">
            <a:avLst/>
          </a:prstGeom>
          <a:noFill/>
          <a:ln w="25400">
            <a:solidFill>
              <a:srgbClr val="FF9900"/>
            </a:solidFill>
            <a:round/>
            <a:headEnd/>
            <a:tailEnd/>
          </a:ln>
        </p:spPr>
        <p:txBody>
          <a:bodyPr/>
          <a:lstStyle/>
          <a:p>
            <a:endParaRPr lang="en-US"/>
          </a:p>
        </p:txBody>
      </p:sp>
      <p:sp>
        <p:nvSpPr>
          <p:cNvPr id="99412" name="Line 84"/>
          <p:cNvSpPr>
            <a:spLocks noChangeShapeType="1"/>
          </p:cNvSpPr>
          <p:nvPr/>
        </p:nvSpPr>
        <p:spPr bwMode="auto">
          <a:xfrm>
            <a:off x="7551606" y="4179889"/>
            <a:ext cx="56753" cy="26987"/>
          </a:xfrm>
          <a:prstGeom prst="line">
            <a:avLst/>
          </a:prstGeom>
          <a:noFill/>
          <a:ln w="25400">
            <a:solidFill>
              <a:srgbClr val="FF9900"/>
            </a:solidFill>
            <a:round/>
            <a:headEnd/>
            <a:tailEnd/>
          </a:ln>
        </p:spPr>
        <p:txBody>
          <a:bodyPr/>
          <a:lstStyle/>
          <a:p>
            <a:endParaRPr lang="en-US"/>
          </a:p>
        </p:txBody>
      </p:sp>
      <p:sp>
        <p:nvSpPr>
          <p:cNvPr id="99413" name="Line 85"/>
          <p:cNvSpPr>
            <a:spLocks noChangeShapeType="1"/>
          </p:cNvSpPr>
          <p:nvPr/>
        </p:nvSpPr>
        <p:spPr bwMode="auto">
          <a:xfrm>
            <a:off x="7608358" y="4206875"/>
            <a:ext cx="56754" cy="25400"/>
          </a:xfrm>
          <a:prstGeom prst="line">
            <a:avLst/>
          </a:prstGeom>
          <a:noFill/>
          <a:ln w="25400">
            <a:solidFill>
              <a:srgbClr val="FF9900"/>
            </a:solidFill>
            <a:round/>
            <a:headEnd/>
            <a:tailEnd/>
          </a:ln>
        </p:spPr>
        <p:txBody>
          <a:bodyPr/>
          <a:lstStyle/>
          <a:p>
            <a:endParaRPr lang="en-US"/>
          </a:p>
        </p:txBody>
      </p:sp>
      <p:sp>
        <p:nvSpPr>
          <p:cNvPr id="99414" name="Line 86"/>
          <p:cNvSpPr>
            <a:spLocks noChangeShapeType="1"/>
          </p:cNvSpPr>
          <p:nvPr/>
        </p:nvSpPr>
        <p:spPr bwMode="auto">
          <a:xfrm>
            <a:off x="7665113" y="4232275"/>
            <a:ext cx="42994" cy="26988"/>
          </a:xfrm>
          <a:prstGeom prst="line">
            <a:avLst/>
          </a:prstGeom>
          <a:noFill/>
          <a:ln w="25400">
            <a:solidFill>
              <a:srgbClr val="FF9900"/>
            </a:solidFill>
            <a:round/>
            <a:headEnd/>
            <a:tailEnd/>
          </a:ln>
        </p:spPr>
        <p:txBody>
          <a:bodyPr/>
          <a:lstStyle/>
          <a:p>
            <a:endParaRPr lang="en-US"/>
          </a:p>
        </p:txBody>
      </p:sp>
      <p:sp>
        <p:nvSpPr>
          <p:cNvPr id="99415" name="Line 87"/>
          <p:cNvSpPr>
            <a:spLocks noChangeShapeType="1"/>
          </p:cNvSpPr>
          <p:nvPr/>
        </p:nvSpPr>
        <p:spPr bwMode="auto">
          <a:xfrm>
            <a:off x="7708106" y="4259263"/>
            <a:ext cx="42995" cy="12700"/>
          </a:xfrm>
          <a:prstGeom prst="line">
            <a:avLst/>
          </a:prstGeom>
          <a:noFill/>
          <a:ln w="25400">
            <a:solidFill>
              <a:srgbClr val="FF9900"/>
            </a:solidFill>
            <a:round/>
            <a:headEnd/>
            <a:tailEnd/>
          </a:ln>
        </p:spPr>
        <p:txBody>
          <a:bodyPr/>
          <a:lstStyle/>
          <a:p>
            <a:endParaRPr lang="en-US"/>
          </a:p>
        </p:txBody>
      </p:sp>
      <p:sp>
        <p:nvSpPr>
          <p:cNvPr id="99416" name="Line 88"/>
          <p:cNvSpPr>
            <a:spLocks noChangeShapeType="1"/>
          </p:cNvSpPr>
          <p:nvPr/>
        </p:nvSpPr>
        <p:spPr bwMode="auto">
          <a:xfrm>
            <a:off x="7751102" y="4271964"/>
            <a:ext cx="41275" cy="26987"/>
          </a:xfrm>
          <a:prstGeom prst="line">
            <a:avLst/>
          </a:prstGeom>
          <a:noFill/>
          <a:ln w="25400">
            <a:solidFill>
              <a:srgbClr val="FF9900"/>
            </a:solidFill>
            <a:round/>
            <a:headEnd/>
            <a:tailEnd/>
          </a:ln>
        </p:spPr>
        <p:txBody>
          <a:bodyPr/>
          <a:lstStyle/>
          <a:p>
            <a:endParaRPr lang="en-US"/>
          </a:p>
        </p:txBody>
      </p:sp>
      <p:sp>
        <p:nvSpPr>
          <p:cNvPr id="99417" name="Line 89"/>
          <p:cNvSpPr>
            <a:spLocks noChangeShapeType="1"/>
          </p:cNvSpPr>
          <p:nvPr/>
        </p:nvSpPr>
        <p:spPr bwMode="auto">
          <a:xfrm>
            <a:off x="7792377" y="4298950"/>
            <a:ext cx="42994" cy="12700"/>
          </a:xfrm>
          <a:prstGeom prst="line">
            <a:avLst/>
          </a:prstGeom>
          <a:noFill/>
          <a:ln w="25400">
            <a:solidFill>
              <a:srgbClr val="FF9900"/>
            </a:solidFill>
            <a:round/>
            <a:headEnd/>
            <a:tailEnd/>
          </a:ln>
        </p:spPr>
        <p:txBody>
          <a:bodyPr/>
          <a:lstStyle/>
          <a:p>
            <a:endParaRPr lang="en-US"/>
          </a:p>
        </p:txBody>
      </p:sp>
      <p:sp>
        <p:nvSpPr>
          <p:cNvPr id="99418" name="Line 90"/>
          <p:cNvSpPr>
            <a:spLocks noChangeShapeType="1"/>
          </p:cNvSpPr>
          <p:nvPr/>
        </p:nvSpPr>
        <p:spPr bwMode="auto">
          <a:xfrm>
            <a:off x="7835371" y="4311650"/>
            <a:ext cx="27517" cy="25400"/>
          </a:xfrm>
          <a:prstGeom prst="line">
            <a:avLst/>
          </a:prstGeom>
          <a:noFill/>
          <a:ln w="25400">
            <a:solidFill>
              <a:srgbClr val="FF9900"/>
            </a:solidFill>
            <a:round/>
            <a:headEnd/>
            <a:tailEnd/>
          </a:ln>
        </p:spPr>
        <p:txBody>
          <a:bodyPr/>
          <a:lstStyle/>
          <a:p>
            <a:endParaRPr lang="en-US"/>
          </a:p>
        </p:txBody>
      </p:sp>
      <p:sp>
        <p:nvSpPr>
          <p:cNvPr id="99419" name="Freeform 91"/>
          <p:cNvSpPr>
            <a:spLocks/>
          </p:cNvSpPr>
          <p:nvPr/>
        </p:nvSpPr>
        <p:spPr bwMode="auto">
          <a:xfrm>
            <a:off x="7862888" y="4337050"/>
            <a:ext cx="42995" cy="14288"/>
          </a:xfrm>
          <a:custGeom>
            <a:avLst/>
            <a:gdLst/>
            <a:ahLst/>
            <a:cxnLst>
              <a:cxn ang="0">
                <a:pos x="0" y="0"/>
              </a:cxn>
              <a:cxn ang="0">
                <a:pos x="9" y="9"/>
              </a:cxn>
              <a:cxn ang="0">
                <a:pos x="25" y="9"/>
              </a:cxn>
            </a:cxnLst>
            <a:rect l="0" t="0" r="r" b="b"/>
            <a:pathLst>
              <a:path w="25" h="9">
                <a:moveTo>
                  <a:pt x="0" y="0"/>
                </a:moveTo>
                <a:lnTo>
                  <a:pt x="9" y="9"/>
                </a:lnTo>
                <a:lnTo>
                  <a:pt x="25" y="9"/>
                </a:lnTo>
              </a:path>
            </a:pathLst>
          </a:custGeom>
          <a:noFill/>
          <a:ln w="25400">
            <a:solidFill>
              <a:srgbClr val="FF9900"/>
            </a:solidFill>
            <a:prstDash val="solid"/>
            <a:round/>
            <a:headEnd/>
            <a:tailEnd/>
          </a:ln>
        </p:spPr>
        <p:txBody>
          <a:bodyPr/>
          <a:lstStyle/>
          <a:p>
            <a:endParaRPr lang="en-US"/>
          </a:p>
        </p:txBody>
      </p:sp>
      <p:sp>
        <p:nvSpPr>
          <p:cNvPr id="99420" name="Line 92"/>
          <p:cNvSpPr>
            <a:spLocks noChangeShapeType="1"/>
          </p:cNvSpPr>
          <p:nvPr/>
        </p:nvSpPr>
        <p:spPr bwMode="auto">
          <a:xfrm>
            <a:off x="7905883" y="4351338"/>
            <a:ext cx="29236" cy="12700"/>
          </a:xfrm>
          <a:prstGeom prst="line">
            <a:avLst/>
          </a:prstGeom>
          <a:noFill/>
          <a:ln w="25400">
            <a:solidFill>
              <a:srgbClr val="FF9900"/>
            </a:solidFill>
            <a:round/>
            <a:headEnd/>
            <a:tailEnd/>
          </a:ln>
        </p:spPr>
        <p:txBody>
          <a:bodyPr/>
          <a:lstStyle/>
          <a:p>
            <a:endParaRPr lang="en-US"/>
          </a:p>
        </p:txBody>
      </p:sp>
      <p:sp>
        <p:nvSpPr>
          <p:cNvPr id="99421" name="Line 93"/>
          <p:cNvSpPr>
            <a:spLocks noChangeShapeType="1"/>
          </p:cNvSpPr>
          <p:nvPr/>
        </p:nvSpPr>
        <p:spPr bwMode="auto">
          <a:xfrm>
            <a:off x="7935119" y="4364038"/>
            <a:ext cx="27517" cy="12700"/>
          </a:xfrm>
          <a:prstGeom prst="line">
            <a:avLst/>
          </a:prstGeom>
          <a:noFill/>
          <a:ln w="25400">
            <a:solidFill>
              <a:srgbClr val="FF9900"/>
            </a:solidFill>
            <a:round/>
            <a:headEnd/>
            <a:tailEnd/>
          </a:ln>
        </p:spPr>
        <p:txBody>
          <a:bodyPr/>
          <a:lstStyle/>
          <a:p>
            <a:endParaRPr lang="en-US"/>
          </a:p>
        </p:txBody>
      </p:sp>
      <p:sp>
        <p:nvSpPr>
          <p:cNvPr id="99422" name="Line 94"/>
          <p:cNvSpPr>
            <a:spLocks noChangeShapeType="1"/>
          </p:cNvSpPr>
          <p:nvPr/>
        </p:nvSpPr>
        <p:spPr bwMode="auto">
          <a:xfrm>
            <a:off x="7962635" y="4376738"/>
            <a:ext cx="29237" cy="25400"/>
          </a:xfrm>
          <a:prstGeom prst="line">
            <a:avLst/>
          </a:prstGeom>
          <a:noFill/>
          <a:ln w="25400">
            <a:solidFill>
              <a:srgbClr val="FF9900"/>
            </a:solidFill>
            <a:round/>
            <a:headEnd/>
            <a:tailEnd/>
          </a:ln>
        </p:spPr>
        <p:txBody>
          <a:bodyPr/>
          <a:lstStyle/>
          <a:p>
            <a:endParaRPr lang="en-US"/>
          </a:p>
        </p:txBody>
      </p:sp>
      <p:sp>
        <p:nvSpPr>
          <p:cNvPr id="99423" name="Line 95"/>
          <p:cNvSpPr>
            <a:spLocks noChangeShapeType="1"/>
          </p:cNvSpPr>
          <p:nvPr/>
        </p:nvSpPr>
        <p:spPr bwMode="auto">
          <a:xfrm>
            <a:off x="7991872" y="4402139"/>
            <a:ext cx="27517" cy="14287"/>
          </a:xfrm>
          <a:prstGeom prst="line">
            <a:avLst/>
          </a:prstGeom>
          <a:noFill/>
          <a:ln w="25400">
            <a:solidFill>
              <a:srgbClr val="FF9900"/>
            </a:solidFill>
            <a:round/>
            <a:headEnd/>
            <a:tailEnd/>
          </a:ln>
        </p:spPr>
        <p:txBody>
          <a:bodyPr/>
          <a:lstStyle/>
          <a:p>
            <a:endParaRPr lang="en-US"/>
          </a:p>
        </p:txBody>
      </p:sp>
      <p:sp>
        <p:nvSpPr>
          <p:cNvPr id="99424" name="Line 96"/>
          <p:cNvSpPr>
            <a:spLocks noChangeShapeType="1"/>
          </p:cNvSpPr>
          <p:nvPr/>
        </p:nvSpPr>
        <p:spPr bwMode="auto">
          <a:xfrm>
            <a:off x="8019390" y="4416425"/>
            <a:ext cx="29236" cy="12700"/>
          </a:xfrm>
          <a:prstGeom prst="line">
            <a:avLst/>
          </a:prstGeom>
          <a:noFill/>
          <a:ln w="25400">
            <a:solidFill>
              <a:srgbClr val="FF9900"/>
            </a:solidFill>
            <a:round/>
            <a:headEnd/>
            <a:tailEnd/>
          </a:ln>
        </p:spPr>
        <p:txBody>
          <a:bodyPr/>
          <a:lstStyle/>
          <a:p>
            <a:endParaRPr lang="en-US"/>
          </a:p>
        </p:txBody>
      </p:sp>
      <p:sp>
        <p:nvSpPr>
          <p:cNvPr id="99425" name="Line 97"/>
          <p:cNvSpPr>
            <a:spLocks noChangeShapeType="1"/>
          </p:cNvSpPr>
          <p:nvPr/>
        </p:nvSpPr>
        <p:spPr bwMode="auto">
          <a:xfrm>
            <a:off x="8048625" y="4429125"/>
            <a:ext cx="27517" cy="12700"/>
          </a:xfrm>
          <a:prstGeom prst="line">
            <a:avLst/>
          </a:prstGeom>
          <a:noFill/>
          <a:ln w="25400">
            <a:solidFill>
              <a:srgbClr val="FF9900"/>
            </a:solidFill>
            <a:round/>
            <a:headEnd/>
            <a:tailEnd/>
          </a:ln>
        </p:spPr>
        <p:txBody>
          <a:bodyPr/>
          <a:lstStyle/>
          <a:p>
            <a:endParaRPr lang="en-US"/>
          </a:p>
        </p:txBody>
      </p:sp>
      <p:sp>
        <p:nvSpPr>
          <p:cNvPr id="99426" name="Line 98"/>
          <p:cNvSpPr>
            <a:spLocks noChangeShapeType="1"/>
          </p:cNvSpPr>
          <p:nvPr/>
        </p:nvSpPr>
        <p:spPr bwMode="auto">
          <a:xfrm>
            <a:off x="8076142" y="4441825"/>
            <a:ext cx="13758" cy="12700"/>
          </a:xfrm>
          <a:prstGeom prst="line">
            <a:avLst/>
          </a:prstGeom>
          <a:noFill/>
          <a:ln w="25400">
            <a:solidFill>
              <a:srgbClr val="FF9900"/>
            </a:solidFill>
            <a:round/>
            <a:headEnd/>
            <a:tailEnd/>
          </a:ln>
        </p:spPr>
        <p:txBody>
          <a:bodyPr/>
          <a:lstStyle/>
          <a:p>
            <a:endParaRPr lang="en-US"/>
          </a:p>
        </p:txBody>
      </p:sp>
      <p:sp>
        <p:nvSpPr>
          <p:cNvPr id="99427" name="Line 99"/>
          <p:cNvSpPr>
            <a:spLocks noChangeShapeType="1"/>
          </p:cNvSpPr>
          <p:nvPr/>
        </p:nvSpPr>
        <p:spPr bwMode="auto">
          <a:xfrm>
            <a:off x="8089900" y="4454525"/>
            <a:ext cx="29237" cy="14288"/>
          </a:xfrm>
          <a:prstGeom prst="line">
            <a:avLst/>
          </a:prstGeom>
          <a:noFill/>
          <a:ln w="25400">
            <a:solidFill>
              <a:srgbClr val="FF9900"/>
            </a:solidFill>
            <a:round/>
            <a:headEnd/>
            <a:tailEnd/>
          </a:ln>
        </p:spPr>
        <p:txBody>
          <a:bodyPr/>
          <a:lstStyle/>
          <a:p>
            <a:endParaRPr lang="en-US"/>
          </a:p>
        </p:txBody>
      </p:sp>
      <p:sp>
        <p:nvSpPr>
          <p:cNvPr id="99428" name="Line 100"/>
          <p:cNvSpPr>
            <a:spLocks noChangeShapeType="1"/>
          </p:cNvSpPr>
          <p:nvPr/>
        </p:nvSpPr>
        <p:spPr bwMode="auto">
          <a:xfrm>
            <a:off x="8119137" y="4468813"/>
            <a:ext cx="13758" cy="12700"/>
          </a:xfrm>
          <a:prstGeom prst="line">
            <a:avLst/>
          </a:prstGeom>
          <a:noFill/>
          <a:ln w="25400">
            <a:solidFill>
              <a:srgbClr val="FF9900"/>
            </a:solidFill>
            <a:round/>
            <a:headEnd/>
            <a:tailEnd/>
          </a:ln>
        </p:spPr>
        <p:txBody>
          <a:bodyPr/>
          <a:lstStyle/>
          <a:p>
            <a:endParaRPr lang="en-US"/>
          </a:p>
        </p:txBody>
      </p:sp>
      <p:sp>
        <p:nvSpPr>
          <p:cNvPr id="99429" name="Line 101"/>
          <p:cNvSpPr>
            <a:spLocks noChangeShapeType="1"/>
          </p:cNvSpPr>
          <p:nvPr/>
        </p:nvSpPr>
        <p:spPr bwMode="auto">
          <a:xfrm>
            <a:off x="8132895" y="4481513"/>
            <a:ext cx="27517" cy="12700"/>
          </a:xfrm>
          <a:prstGeom prst="line">
            <a:avLst/>
          </a:prstGeom>
          <a:noFill/>
          <a:ln w="25400">
            <a:solidFill>
              <a:srgbClr val="FF9900"/>
            </a:solidFill>
            <a:round/>
            <a:headEnd/>
            <a:tailEnd/>
          </a:ln>
        </p:spPr>
        <p:txBody>
          <a:bodyPr/>
          <a:lstStyle/>
          <a:p>
            <a:endParaRPr lang="en-US"/>
          </a:p>
        </p:txBody>
      </p:sp>
      <p:sp>
        <p:nvSpPr>
          <p:cNvPr id="99430" name="Line 102"/>
          <p:cNvSpPr>
            <a:spLocks noChangeShapeType="1"/>
          </p:cNvSpPr>
          <p:nvPr/>
        </p:nvSpPr>
        <p:spPr bwMode="auto">
          <a:xfrm>
            <a:off x="8160412" y="4494213"/>
            <a:ext cx="15478" cy="12700"/>
          </a:xfrm>
          <a:prstGeom prst="line">
            <a:avLst/>
          </a:prstGeom>
          <a:noFill/>
          <a:ln w="25400">
            <a:solidFill>
              <a:srgbClr val="FF9900"/>
            </a:solidFill>
            <a:round/>
            <a:headEnd/>
            <a:tailEnd/>
          </a:ln>
        </p:spPr>
        <p:txBody>
          <a:bodyPr/>
          <a:lstStyle/>
          <a:p>
            <a:endParaRPr lang="en-US"/>
          </a:p>
        </p:txBody>
      </p:sp>
      <p:sp>
        <p:nvSpPr>
          <p:cNvPr id="99431" name="Line 103"/>
          <p:cNvSpPr>
            <a:spLocks noChangeShapeType="1"/>
          </p:cNvSpPr>
          <p:nvPr/>
        </p:nvSpPr>
        <p:spPr bwMode="auto">
          <a:xfrm>
            <a:off x="8175890" y="4506913"/>
            <a:ext cx="13758" cy="0"/>
          </a:xfrm>
          <a:prstGeom prst="line">
            <a:avLst/>
          </a:prstGeom>
          <a:noFill/>
          <a:ln w="25400">
            <a:solidFill>
              <a:srgbClr val="FF9900"/>
            </a:solidFill>
            <a:round/>
            <a:headEnd/>
            <a:tailEnd/>
          </a:ln>
        </p:spPr>
        <p:txBody>
          <a:bodyPr/>
          <a:lstStyle/>
          <a:p>
            <a:endParaRPr lang="en-US"/>
          </a:p>
        </p:txBody>
      </p:sp>
      <p:sp>
        <p:nvSpPr>
          <p:cNvPr id="99432" name="Line 104"/>
          <p:cNvSpPr>
            <a:spLocks noChangeShapeType="1"/>
          </p:cNvSpPr>
          <p:nvPr/>
        </p:nvSpPr>
        <p:spPr bwMode="auto">
          <a:xfrm>
            <a:off x="8189648" y="4506914"/>
            <a:ext cx="27517" cy="14287"/>
          </a:xfrm>
          <a:prstGeom prst="line">
            <a:avLst/>
          </a:prstGeom>
          <a:noFill/>
          <a:ln w="25400">
            <a:solidFill>
              <a:srgbClr val="FF9900"/>
            </a:solidFill>
            <a:round/>
            <a:headEnd/>
            <a:tailEnd/>
          </a:ln>
        </p:spPr>
        <p:txBody>
          <a:bodyPr/>
          <a:lstStyle/>
          <a:p>
            <a:endParaRPr lang="en-US"/>
          </a:p>
        </p:txBody>
      </p:sp>
      <p:sp>
        <p:nvSpPr>
          <p:cNvPr id="99433" name="Line 105"/>
          <p:cNvSpPr>
            <a:spLocks noChangeShapeType="1"/>
          </p:cNvSpPr>
          <p:nvPr/>
        </p:nvSpPr>
        <p:spPr bwMode="auto">
          <a:xfrm>
            <a:off x="8217164" y="4521200"/>
            <a:ext cx="15479" cy="12700"/>
          </a:xfrm>
          <a:prstGeom prst="line">
            <a:avLst/>
          </a:prstGeom>
          <a:noFill/>
          <a:ln w="25400">
            <a:solidFill>
              <a:srgbClr val="FF9900"/>
            </a:solidFill>
            <a:round/>
            <a:headEnd/>
            <a:tailEnd/>
          </a:ln>
        </p:spPr>
        <p:txBody>
          <a:bodyPr/>
          <a:lstStyle/>
          <a:p>
            <a:endParaRPr lang="en-US"/>
          </a:p>
        </p:txBody>
      </p:sp>
      <p:sp>
        <p:nvSpPr>
          <p:cNvPr id="99434" name="Line 106"/>
          <p:cNvSpPr>
            <a:spLocks noChangeShapeType="1"/>
          </p:cNvSpPr>
          <p:nvPr/>
        </p:nvSpPr>
        <p:spPr bwMode="auto">
          <a:xfrm>
            <a:off x="8232643" y="4533900"/>
            <a:ext cx="13758" cy="12700"/>
          </a:xfrm>
          <a:prstGeom prst="line">
            <a:avLst/>
          </a:prstGeom>
          <a:noFill/>
          <a:ln w="25400">
            <a:solidFill>
              <a:srgbClr val="FF9900"/>
            </a:solidFill>
            <a:round/>
            <a:headEnd/>
            <a:tailEnd/>
          </a:ln>
        </p:spPr>
        <p:txBody>
          <a:bodyPr/>
          <a:lstStyle/>
          <a:p>
            <a:endParaRPr lang="en-US"/>
          </a:p>
        </p:txBody>
      </p:sp>
      <p:sp>
        <p:nvSpPr>
          <p:cNvPr id="99435" name="Line 107"/>
          <p:cNvSpPr>
            <a:spLocks noChangeShapeType="1"/>
          </p:cNvSpPr>
          <p:nvPr/>
        </p:nvSpPr>
        <p:spPr bwMode="auto">
          <a:xfrm>
            <a:off x="8246402" y="4546600"/>
            <a:ext cx="13758" cy="0"/>
          </a:xfrm>
          <a:prstGeom prst="line">
            <a:avLst/>
          </a:prstGeom>
          <a:noFill/>
          <a:ln w="25400">
            <a:solidFill>
              <a:srgbClr val="FF9900"/>
            </a:solidFill>
            <a:round/>
            <a:headEnd/>
            <a:tailEnd/>
          </a:ln>
        </p:spPr>
        <p:txBody>
          <a:bodyPr/>
          <a:lstStyle/>
          <a:p>
            <a:endParaRPr lang="en-US"/>
          </a:p>
        </p:txBody>
      </p:sp>
      <p:sp>
        <p:nvSpPr>
          <p:cNvPr id="99436" name="Line 108"/>
          <p:cNvSpPr>
            <a:spLocks noChangeShapeType="1"/>
          </p:cNvSpPr>
          <p:nvPr/>
        </p:nvSpPr>
        <p:spPr bwMode="auto">
          <a:xfrm>
            <a:off x="8260160" y="4546600"/>
            <a:ext cx="13758" cy="12700"/>
          </a:xfrm>
          <a:prstGeom prst="line">
            <a:avLst/>
          </a:prstGeom>
          <a:noFill/>
          <a:ln w="25400">
            <a:solidFill>
              <a:srgbClr val="FF9900"/>
            </a:solidFill>
            <a:round/>
            <a:headEnd/>
            <a:tailEnd/>
          </a:ln>
        </p:spPr>
        <p:txBody>
          <a:bodyPr/>
          <a:lstStyle/>
          <a:p>
            <a:endParaRPr lang="en-US"/>
          </a:p>
        </p:txBody>
      </p:sp>
      <p:sp>
        <p:nvSpPr>
          <p:cNvPr id="99437" name="Line 109"/>
          <p:cNvSpPr>
            <a:spLocks noChangeShapeType="1"/>
          </p:cNvSpPr>
          <p:nvPr/>
        </p:nvSpPr>
        <p:spPr bwMode="auto">
          <a:xfrm>
            <a:off x="8273919" y="4559300"/>
            <a:ext cx="15478" cy="14288"/>
          </a:xfrm>
          <a:prstGeom prst="line">
            <a:avLst/>
          </a:prstGeom>
          <a:noFill/>
          <a:ln w="25400">
            <a:solidFill>
              <a:srgbClr val="FF9900"/>
            </a:solidFill>
            <a:round/>
            <a:headEnd/>
            <a:tailEnd/>
          </a:ln>
        </p:spPr>
        <p:txBody>
          <a:bodyPr/>
          <a:lstStyle/>
          <a:p>
            <a:endParaRPr lang="en-US"/>
          </a:p>
        </p:txBody>
      </p:sp>
      <p:sp>
        <p:nvSpPr>
          <p:cNvPr id="99438" name="Line 110"/>
          <p:cNvSpPr>
            <a:spLocks noChangeShapeType="1"/>
          </p:cNvSpPr>
          <p:nvPr/>
        </p:nvSpPr>
        <p:spPr bwMode="auto">
          <a:xfrm>
            <a:off x="8289396" y="4573588"/>
            <a:ext cx="13758" cy="12700"/>
          </a:xfrm>
          <a:prstGeom prst="line">
            <a:avLst/>
          </a:prstGeom>
          <a:noFill/>
          <a:ln w="25400">
            <a:solidFill>
              <a:srgbClr val="FF9900"/>
            </a:solidFill>
            <a:round/>
            <a:headEnd/>
            <a:tailEnd/>
          </a:ln>
        </p:spPr>
        <p:txBody>
          <a:bodyPr/>
          <a:lstStyle/>
          <a:p>
            <a:endParaRPr lang="en-US"/>
          </a:p>
        </p:txBody>
      </p:sp>
      <p:sp>
        <p:nvSpPr>
          <p:cNvPr id="99439" name="Line 111"/>
          <p:cNvSpPr>
            <a:spLocks noChangeShapeType="1"/>
          </p:cNvSpPr>
          <p:nvPr/>
        </p:nvSpPr>
        <p:spPr bwMode="auto">
          <a:xfrm>
            <a:off x="8303154" y="4586288"/>
            <a:ext cx="13758" cy="0"/>
          </a:xfrm>
          <a:prstGeom prst="line">
            <a:avLst/>
          </a:prstGeom>
          <a:noFill/>
          <a:ln w="25400">
            <a:solidFill>
              <a:srgbClr val="FF9900"/>
            </a:solidFill>
            <a:round/>
            <a:headEnd/>
            <a:tailEnd/>
          </a:ln>
        </p:spPr>
        <p:txBody>
          <a:bodyPr/>
          <a:lstStyle/>
          <a:p>
            <a:endParaRPr lang="en-US"/>
          </a:p>
        </p:txBody>
      </p:sp>
      <p:sp>
        <p:nvSpPr>
          <p:cNvPr id="99440" name="Line 112"/>
          <p:cNvSpPr>
            <a:spLocks noChangeShapeType="1"/>
          </p:cNvSpPr>
          <p:nvPr/>
        </p:nvSpPr>
        <p:spPr bwMode="auto">
          <a:xfrm>
            <a:off x="8316913" y="4586288"/>
            <a:ext cx="13758" cy="12700"/>
          </a:xfrm>
          <a:prstGeom prst="line">
            <a:avLst/>
          </a:prstGeom>
          <a:noFill/>
          <a:ln w="25400">
            <a:solidFill>
              <a:srgbClr val="FF9900"/>
            </a:solidFill>
            <a:round/>
            <a:headEnd/>
            <a:tailEnd/>
          </a:ln>
        </p:spPr>
        <p:txBody>
          <a:bodyPr/>
          <a:lstStyle/>
          <a:p>
            <a:endParaRPr lang="en-US"/>
          </a:p>
        </p:txBody>
      </p:sp>
      <p:sp>
        <p:nvSpPr>
          <p:cNvPr id="99441" name="Freeform 113"/>
          <p:cNvSpPr>
            <a:spLocks/>
          </p:cNvSpPr>
          <p:nvPr/>
        </p:nvSpPr>
        <p:spPr bwMode="auto">
          <a:xfrm>
            <a:off x="1955403" y="1381125"/>
            <a:ext cx="1147101" cy="261938"/>
          </a:xfrm>
          <a:custGeom>
            <a:avLst/>
            <a:gdLst/>
            <a:ahLst/>
            <a:cxnLst>
              <a:cxn ang="0">
                <a:pos x="0" y="165"/>
              </a:cxn>
              <a:cxn ang="0">
                <a:pos x="173" y="124"/>
              </a:cxn>
              <a:cxn ang="0">
                <a:pos x="346" y="74"/>
              </a:cxn>
              <a:cxn ang="0">
                <a:pos x="510" y="33"/>
              </a:cxn>
              <a:cxn ang="0">
                <a:pos x="667" y="0"/>
              </a:cxn>
            </a:cxnLst>
            <a:rect l="0" t="0" r="r" b="b"/>
            <a:pathLst>
              <a:path w="667" h="165">
                <a:moveTo>
                  <a:pt x="0" y="165"/>
                </a:moveTo>
                <a:lnTo>
                  <a:pt x="173" y="124"/>
                </a:lnTo>
                <a:lnTo>
                  <a:pt x="346" y="74"/>
                </a:lnTo>
                <a:lnTo>
                  <a:pt x="510" y="33"/>
                </a:lnTo>
                <a:lnTo>
                  <a:pt x="667" y="0"/>
                </a:lnTo>
              </a:path>
            </a:pathLst>
          </a:custGeom>
          <a:noFill/>
          <a:ln w="25400">
            <a:solidFill>
              <a:srgbClr val="FF0000"/>
            </a:solidFill>
            <a:prstDash val="solid"/>
            <a:round/>
            <a:headEnd/>
            <a:tailEnd/>
          </a:ln>
        </p:spPr>
        <p:txBody>
          <a:bodyPr/>
          <a:lstStyle/>
          <a:p>
            <a:endParaRPr lang="en-US"/>
          </a:p>
        </p:txBody>
      </p:sp>
      <p:sp>
        <p:nvSpPr>
          <p:cNvPr id="99442" name="Freeform 114"/>
          <p:cNvSpPr>
            <a:spLocks/>
          </p:cNvSpPr>
          <p:nvPr/>
        </p:nvSpPr>
        <p:spPr bwMode="auto">
          <a:xfrm>
            <a:off x="3102505" y="1328739"/>
            <a:ext cx="822060" cy="52387"/>
          </a:xfrm>
          <a:custGeom>
            <a:avLst/>
            <a:gdLst/>
            <a:ahLst/>
            <a:cxnLst>
              <a:cxn ang="0">
                <a:pos x="0" y="33"/>
              </a:cxn>
              <a:cxn ang="0">
                <a:pos x="132" y="17"/>
              </a:cxn>
              <a:cxn ang="0">
                <a:pos x="255" y="8"/>
              </a:cxn>
              <a:cxn ang="0">
                <a:pos x="371" y="0"/>
              </a:cxn>
              <a:cxn ang="0">
                <a:pos x="478" y="0"/>
              </a:cxn>
            </a:cxnLst>
            <a:rect l="0" t="0" r="r" b="b"/>
            <a:pathLst>
              <a:path w="478" h="33">
                <a:moveTo>
                  <a:pt x="0" y="33"/>
                </a:moveTo>
                <a:lnTo>
                  <a:pt x="132" y="17"/>
                </a:lnTo>
                <a:lnTo>
                  <a:pt x="255" y="8"/>
                </a:lnTo>
                <a:lnTo>
                  <a:pt x="371" y="0"/>
                </a:lnTo>
                <a:lnTo>
                  <a:pt x="478" y="0"/>
                </a:lnTo>
              </a:path>
            </a:pathLst>
          </a:custGeom>
          <a:noFill/>
          <a:ln w="25400">
            <a:solidFill>
              <a:srgbClr val="FF0000"/>
            </a:solidFill>
            <a:prstDash val="solid"/>
            <a:round/>
            <a:headEnd/>
            <a:tailEnd/>
          </a:ln>
        </p:spPr>
        <p:txBody>
          <a:bodyPr/>
          <a:lstStyle/>
          <a:p>
            <a:endParaRPr lang="en-US"/>
          </a:p>
        </p:txBody>
      </p:sp>
      <p:sp>
        <p:nvSpPr>
          <p:cNvPr id="99443" name="Freeform 115"/>
          <p:cNvSpPr>
            <a:spLocks/>
          </p:cNvSpPr>
          <p:nvPr/>
        </p:nvSpPr>
        <p:spPr bwMode="auto">
          <a:xfrm>
            <a:off x="3924565" y="1328738"/>
            <a:ext cx="622565" cy="12700"/>
          </a:xfrm>
          <a:custGeom>
            <a:avLst/>
            <a:gdLst/>
            <a:ahLst/>
            <a:cxnLst>
              <a:cxn ang="0">
                <a:pos x="0" y="0"/>
              </a:cxn>
              <a:cxn ang="0">
                <a:pos x="99" y="0"/>
              </a:cxn>
              <a:cxn ang="0">
                <a:pos x="189" y="0"/>
              </a:cxn>
              <a:cxn ang="0">
                <a:pos x="280" y="0"/>
              </a:cxn>
              <a:cxn ang="0">
                <a:pos x="362" y="8"/>
              </a:cxn>
            </a:cxnLst>
            <a:rect l="0" t="0" r="r" b="b"/>
            <a:pathLst>
              <a:path w="362" h="8">
                <a:moveTo>
                  <a:pt x="0" y="0"/>
                </a:moveTo>
                <a:lnTo>
                  <a:pt x="99" y="0"/>
                </a:lnTo>
                <a:lnTo>
                  <a:pt x="189" y="0"/>
                </a:lnTo>
                <a:lnTo>
                  <a:pt x="280" y="0"/>
                </a:lnTo>
                <a:lnTo>
                  <a:pt x="362" y="8"/>
                </a:lnTo>
              </a:path>
            </a:pathLst>
          </a:custGeom>
          <a:noFill/>
          <a:ln w="25400">
            <a:solidFill>
              <a:srgbClr val="FF0000"/>
            </a:solidFill>
            <a:prstDash val="solid"/>
            <a:round/>
            <a:headEnd/>
            <a:tailEnd/>
          </a:ln>
        </p:spPr>
        <p:txBody>
          <a:bodyPr/>
          <a:lstStyle/>
          <a:p>
            <a:endParaRPr lang="en-US"/>
          </a:p>
        </p:txBody>
      </p:sp>
      <p:sp>
        <p:nvSpPr>
          <p:cNvPr id="99444" name="Freeform 116"/>
          <p:cNvSpPr>
            <a:spLocks/>
          </p:cNvSpPr>
          <p:nvPr/>
        </p:nvSpPr>
        <p:spPr bwMode="auto">
          <a:xfrm>
            <a:off x="4547129" y="1341439"/>
            <a:ext cx="483262" cy="66675"/>
          </a:xfrm>
          <a:custGeom>
            <a:avLst/>
            <a:gdLst/>
            <a:ahLst/>
            <a:cxnLst>
              <a:cxn ang="0">
                <a:pos x="0" y="0"/>
              </a:cxn>
              <a:cxn ang="0">
                <a:pos x="75" y="9"/>
              </a:cxn>
              <a:cxn ang="0">
                <a:pos x="149" y="17"/>
              </a:cxn>
              <a:cxn ang="0">
                <a:pos x="281" y="42"/>
              </a:cxn>
            </a:cxnLst>
            <a:rect l="0" t="0" r="r" b="b"/>
            <a:pathLst>
              <a:path w="281" h="42">
                <a:moveTo>
                  <a:pt x="0" y="0"/>
                </a:moveTo>
                <a:lnTo>
                  <a:pt x="75" y="9"/>
                </a:lnTo>
                <a:lnTo>
                  <a:pt x="149" y="17"/>
                </a:lnTo>
                <a:lnTo>
                  <a:pt x="281" y="42"/>
                </a:lnTo>
              </a:path>
            </a:pathLst>
          </a:custGeom>
          <a:noFill/>
          <a:ln w="25400">
            <a:solidFill>
              <a:srgbClr val="FF0000"/>
            </a:solidFill>
            <a:prstDash val="solid"/>
            <a:round/>
            <a:headEnd/>
            <a:tailEnd/>
          </a:ln>
        </p:spPr>
        <p:txBody>
          <a:bodyPr/>
          <a:lstStyle/>
          <a:p>
            <a:endParaRPr lang="en-US"/>
          </a:p>
        </p:txBody>
      </p:sp>
      <p:sp>
        <p:nvSpPr>
          <p:cNvPr id="99445" name="Freeform 117"/>
          <p:cNvSpPr>
            <a:spLocks/>
          </p:cNvSpPr>
          <p:nvPr/>
        </p:nvSpPr>
        <p:spPr bwMode="auto">
          <a:xfrm>
            <a:off x="5030392" y="1408114"/>
            <a:ext cx="395552" cy="77787"/>
          </a:xfrm>
          <a:custGeom>
            <a:avLst/>
            <a:gdLst/>
            <a:ahLst/>
            <a:cxnLst>
              <a:cxn ang="0">
                <a:pos x="0" y="0"/>
              </a:cxn>
              <a:cxn ang="0">
                <a:pos x="123" y="24"/>
              </a:cxn>
              <a:cxn ang="0">
                <a:pos x="230" y="49"/>
              </a:cxn>
            </a:cxnLst>
            <a:rect l="0" t="0" r="r" b="b"/>
            <a:pathLst>
              <a:path w="230" h="49">
                <a:moveTo>
                  <a:pt x="0" y="0"/>
                </a:moveTo>
                <a:lnTo>
                  <a:pt x="123" y="24"/>
                </a:lnTo>
                <a:lnTo>
                  <a:pt x="230" y="49"/>
                </a:lnTo>
              </a:path>
            </a:pathLst>
          </a:custGeom>
          <a:noFill/>
          <a:ln w="25400">
            <a:solidFill>
              <a:srgbClr val="FF0000"/>
            </a:solidFill>
            <a:prstDash val="solid"/>
            <a:round/>
            <a:headEnd/>
            <a:tailEnd/>
          </a:ln>
        </p:spPr>
        <p:txBody>
          <a:bodyPr/>
          <a:lstStyle/>
          <a:p>
            <a:endParaRPr lang="en-US"/>
          </a:p>
        </p:txBody>
      </p:sp>
      <p:sp>
        <p:nvSpPr>
          <p:cNvPr id="99446" name="Freeform 118"/>
          <p:cNvSpPr>
            <a:spLocks/>
          </p:cNvSpPr>
          <p:nvPr/>
        </p:nvSpPr>
        <p:spPr bwMode="auto">
          <a:xfrm>
            <a:off x="5425944" y="1485901"/>
            <a:ext cx="313002" cy="92075"/>
          </a:xfrm>
          <a:custGeom>
            <a:avLst/>
            <a:gdLst/>
            <a:ahLst/>
            <a:cxnLst>
              <a:cxn ang="0">
                <a:pos x="0" y="0"/>
              </a:cxn>
              <a:cxn ang="0">
                <a:pos x="99" y="25"/>
              </a:cxn>
              <a:cxn ang="0">
                <a:pos x="182" y="58"/>
              </a:cxn>
            </a:cxnLst>
            <a:rect l="0" t="0" r="r" b="b"/>
            <a:pathLst>
              <a:path w="182" h="58">
                <a:moveTo>
                  <a:pt x="0" y="0"/>
                </a:moveTo>
                <a:lnTo>
                  <a:pt x="99" y="25"/>
                </a:lnTo>
                <a:lnTo>
                  <a:pt x="182" y="58"/>
                </a:lnTo>
              </a:path>
            </a:pathLst>
          </a:custGeom>
          <a:noFill/>
          <a:ln w="25400">
            <a:solidFill>
              <a:srgbClr val="FF0000"/>
            </a:solidFill>
            <a:prstDash val="solid"/>
            <a:round/>
            <a:headEnd/>
            <a:tailEnd/>
          </a:ln>
        </p:spPr>
        <p:txBody>
          <a:bodyPr/>
          <a:lstStyle/>
          <a:p>
            <a:endParaRPr lang="en-US"/>
          </a:p>
        </p:txBody>
      </p:sp>
      <p:sp>
        <p:nvSpPr>
          <p:cNvPr id="99447" name="Freeform 119"/>
          <p:cNvSpPr>
            <a:spLocks/>
          </p:cNvSpPr>
          <p:nvPr/>
        </p:nvSpPr>
        <p:spPr bwMode="auto">
          <a:xfrm>
            <a:off x="5738945" y="1577975"/>
            <a:ext cx="268288" cy="90488"/>
          </a:xfrm>
          <a:custGeom>
            <a:avLst/>
            <a:gdLst/>
            <a:ahLst/>
            <a:cxnLst>
              <a:cxn ang="0">
                <a:pos x="0" y="0"/>
              </a:cxn>
              <a:cxn ang="0">
                <a:pos x="82" y="24"/>
              </a:cxn>
              <a:cxn ang="0">
                <a:pos x="156" y="57"/>
              </a:cxn>
            </a:cxnLst>
            <a:rect l="0" t="0" r="r" b="b"/>
            <a:pathLst>
              <a:path w="156" h="57">
                <a:moveTo>
                  <a:pt x="0" y="0"/>
                </a:moveTo>
                <a:lnTo>
                  <a:pt x="82" y="24"/>
                </a:lnTo>
                <a:lnTo>
                  <a:pt x="156" y="57"/>
                </a:lnTo>
              </a:path>
            </a:pathLst>
          </a:custGeom>
          <a:noFill/>
          <a:ln w="25400">
            <a:solidFill>
              <a:srgbClr val="FF0000"/>
            </a:solidFill>
            <a:prstDash val="solid"/>
            <a:round/>
            <a:headEnd/>
            <a:tailEnd/>
          </a:ln>
        </p:spPr>
        <p:txBody>
          <a:bodyPr/>
          <a:lstStyle/>
          <a:p>
            <a:endParaRPr lang="en-US"/>
          </a:p>
        </p:txBody>
      </p:sp>
      <p:sp>
        <p:nvSpPr>
          <p:cNvPr id="99448" name="Freeform 120"/>
          <p:cNvSpPr>
            <a:spLocks/>
          </p:cNvSpPr>
          <p:nvPr/>
        </p:nvSpPr>
        <p:spPr bwMode="auto">
          <a:xfrm>
            <a:off x="6007233" y="1668464"/>
            <a:ext cx="227013" cy="104775"/>
          </a:xfrm>
          <a:custGeom>
            <a:avLst/>
            <a:gdLst/>
            <a:ahLst/>
            <a:cxnLst>
              <a:cxn ang="0">
                <a:pos x="0" y="0"/>
              </a:cxn>
              <a:cxn ang="0">
                <a:pos x="66" y="33"/>
              </a:cxn>
              <a:cxn ang="0">
                <a:pos x="132" y="66"/>
              </a:cxn>
            </a:cxnLst>
            <a:rect l="0" t="0" r="r" b="b"/>
            <a:pathLst>
              <a:path w="132" h="66">
                <a:moveTo>
                  <a:pt x="0" y="0"/>
                </a:moveTo>
                <a:lnTo>
                  <a:pt x="66" y="33"/>
                </a:lnTo>
                <a:lnTo>
                  <a:pt x="132" y="66"/>
                </a:lnTo>
              </a:path>
            </a:pathLst>
          </a:custGeom>
          <a:noFill/>
          <a:ln w="25400">
            <a:solidFill>
              <a:srgbClr val="FF0000"/>
            </a:solidFill>
            <a:prstDash val="solid"/>
            <a:round/>
            <a:headEnd/>
            <a:tailEnd/>
          </a:ln>
        </p:spPr>
        <p:txBody>
          <a:bodyPr/>
          <a:lstStyle/>
          <a:p>
            <a:endParaRPr lang="en-US"/>
          </a:p>
        </p:txBody>
      </p:sp>
      <p:sp>
        <p:nvSpPr>
          <p:cNvPr id="99449" name="Line 121"/>
          <p:cNvSpPr>
            <a:spLocks noChangeShapeType="1"/>
          </p:cNvSpPr>
          <p:nvPr/>
        </p:nvSpPr>
        <p:spPr bwMode="auto">
          <a:xfrm>
            <a:off x="6234245" y="1773239"/>
            <a:ext cx="197776" cy="104775"/>
          </a:xfrm>
          <a:prstGeom prst="line">
            <a:avLst/>
          </a:prstGeom>
          <a:noFill/>
          <a:ln w="25400">
            <a:solidFill>
              <a:srgbClr val="FF0000"/>
            </a:solidFill>
            <a:round/>
            <a:headEnd/>
            <a:tailEnd/>
          </a:ln>
        </p:spPr>
        <p:txBody>
          <a:bodyPr/>
          <a:lstStyle/>
          <a:p>
            <a:endParaRPr lang="en-US"/>
          </a:p>
        </p:txBody>
      </p:sp>
      <p:sp>
        <p:nvSpPr>
          <p:cNvPr id="99450" name="Line 122"/>
          <p:cNvSpPr>
            <a:spLocks noChangeShapeType="1"/>
          </p:cNvSpPr>
          <p:nvPr/>
        </p:nvSpPr>
        <p:spPr bwMode="auto">
          <a:xfrm>
            <a:off x="6432021" y="1878014"/>
            <a:ext cx="170260" cy="92075"/>
          </a:xfrm>
          <a:prstGeom prst="line">
            <a:avLst/>
          </a:prstGeom>
          <a:noFill/>
          <a:ln w="25400">
            <a:solidFill>
              <a:srgbClr val="FF0000"/>
            </a:solidFill>
            <a:round/>
            <a:headEnd/>
            <a:tailEnd/>
          </a:ln>
        </p:spPr>
        <p:txBody>
          <a:bodyPr/>
          <a:lstStyle/>
          <a:p>
            <a:endParaRPr lang="en-US"/>
          </a:p>
        </p:txBody>
      </p:sp>
      <p:sp>
        <p:nvSpPr>
          <p:cNvPr id="99451" name="Freeform 123"/>
          <p:cNvSpPr>
            <a:spLocks/>
          </p:cNvSpPr>
          <p:nvPr/>
        </p:nvSpPr>
        <p:spPr bwMode="auto">
          <a:xfrm>
            <a:off x="6602281" y="1970088"/>
            <a:ext cx="156501" cy="104775"/>
          </a:xfrm>
          <a:custGeom>
            <a:avLst/>
            <a:gdLst/>
            <a:ahLst/>
            <a:cxnLst>
              <a:cxn ang="0">
                <a:pos x="0" y="0"/>
              </a:cxn>
              <a:cxn ang="0">
                <a:pos x="50" y="33"/>
              </a:cxn>
              <a:cxn ang="0">
                <a:pos x="91" y="66"/>
              </a:cxn>
            </a:cxnLst>
            <a:rect l="0" t="0" r="r" b="b"/>
            <a:pathLst>
              <a:path w="91" h="66">
                <a:moveTo>
                  <a:pt x="0" y="0"/>
                </a:moveTo>
                <a:lnTo>
                  <a:pt x="50" y="33"/>
                </a:lnTo>
                <a:lnTo>
                  <a:pt x="91" y="66"/>
                </a:lnTo>
              </a:path>
            </a:pathLst>
          </a:custGeom>
          <a:noFill/>
          <a:ln w="25400">
            <a:solidFill>
              <a:srgbClr val="FF0000"/>
            </a:solidFill>
            <a:prstDash val="solid"/>
            <a:round/>
            <a:headEnd/>
            <a:tailEnd/>
          </a:ln>
        </p:spPr>
        <p:txBody>
          <a:bodyPr/>
          <a:lstStyle/>
          <a:p>
            <a:endParaRPr lang="en-US"/>
          </a:p>
        </p:txBody>
      </p:sp>
      <p:sp>
        <p:nvSpPr>
          <p:cNvPr id="99452" name="Line 124"/>
          <p:cNvSpPr>
            <a:spLocks noChangeShapeType="1"/>
          </p:cNvSpPr>
          <p:nvPr/>
        </p:nvSpPr>
        <p:spPr bwMode="auto">
          <a:xfrm>
            <a:off x="6758782" y="2074864"/>
            <a:ext cx="127265" cy="92075"/>
          </a:xfrm>
          <a:prstGeom prst="line">
            <a:avLst/>
          </a:prstGeom>
          <a:noFill/>
          <a:ln w="25400">
            <a:solidFill>
              <a:srgbClr val="FF0000"/>
            </a:solidFill>
            <a:round/>
            <a:headEnd/>
            <a:tailEnd/>
          </a:ln>
        </p:spPr>
        <p:txBody>
          <a:bodyPr/>
          <a:lstStyle/>
          <a:p>
            <a:endParaRPr lang="en-US"/>
          </a:p>
        </p:txBody>
      </p:sp>
      <p:sp>
        <p:nvSpPr>
          <p:cNvPr id="99453" name="Freeform 125"/>
          <p:cNvSpPr>
            <a:spLocks/>
          </p:cNvSpPr>
          <p:nvPr/>
        </p:nvSpPr>
        <p:spPr bwMode="auto">
          <a:xfrm>
            <a:off x="6886046" y="2166939"/>
            <a:ext cx="113506" cy="65087"/>
          </a:xfrm>
          <a:custGeom>
            <a:avLst/>
            <a:gdLst/>
            <a:ahLst/>
            <a:cxnLst>
              <a:cxn ang="0">
                <a:pos x="0" y="0"/>
              </a:cxn>
              <a:cxn ang="0">
                <a:pos x="33" y="16"/>
              </a:cxn>
              <a:cxn ang="0">
                <a:pos x="66" y="41"/>
              </a:cxn>
            </a:cxnLst>
            <a:rect l="0" t="0" r="r" b="b"/>
            <a:pathLst>
              <a:path w="66" h="41">
                <a:moveTo>
                  <a:pt x="0" y="0"/>
                </a:moveTo>
                <a:lnTo>
                  <a:pt x="33" y="16"/>
                </a:lnTo>
                <a:lnTo>
                  <a:pt x="66" y="41"/>
                </a:lnTo>
              </a:path>
            </a:pathLst>
          </a:custGeom>
          <a:noFill/>
          <a:ln w="25400">
            <a:solidFill>
              <a:srgbClr val="FF0000"/>
            </a:solidFill>
            <a:prstDash val="solid"/>
            <a:round/>
            <a:headEnd/>
            <a:tailEnd/>
          </a:ln>
        </p:spPr>
        <p:txBody>
          <a:bodyPr/>
          <a:lstStyle/>
          <a:p>
            <a:endParaRPr lang="en-US"/>
          </a:p>
        </p:txBody>
      </p:sp>
      <p:sp>
        <p:nvSpPr>
          <p:cNvPr id="99454" name="Freeform 126"/>
          <p:cNvSpPr>
            <a:spLocks/>
          </p:cNvSpPr>
          <p:nvPr/>
        </p:nvSpPr>
        <p:spPr bwMode="auto">
          <a:xfrm>
            <a:off x="6999553" y="2232025"/>
            <a:ext cx="99748" cy="90488"/>
          </a:xfrm>
          <a:custGeom>
            <a:avLst/>
            <a:gdLst/>
            <a:ahLst/>
            <a:cxnLst>
              <a:cxn ang="0">
                <a:pos x="0" y="0"/>
              </a:cxn>
              <a:cxn ang="0">
                <a:pos x="33" y="24"/>
              </a:cxn>
              <a:cxn ang="0">
                <a:pos x="58" y="57"/>
              </a:cxn>
            </a:cxnLst>
            <a:rect l="0" t="0" r="r" b="b"/>
            <a:pathLst>
              <a:path w="58" h="57">
                <a:moveTo>
                  <a:pt x="0" y="0"/>
                </a:moveTo>
                <a:lnTo>
                  <a:pt x="33" y="24"/>
                </a:lnTo>
                <a:lnTo>
                  <a:pt x="58" y="57"/>
                </a:lnTo>
              </a:path>
            </a:pathLst>
          </a:custGeom>
          <a:noFill/>
          <a:ln w="25400">
            <a:solidFill>
              <a:srgbClr val="FF0000"/>
            </a:solidFill>
            <a:prstDash val="solid"/>
            <a:round/>
            <a:headEnd/>
            <a:tailEnd/>
          </a:ln>
        </p:spPr>
        <p:txBody>
          <a:bodyPr/>
          <a:lstStyle/>
          <a:p>
            <a:endParaRPr lang="en-US"/>
          </a:p>
        </p:txBody>
      </p:sp>
      <p:sp>
        <p:nvSpPr>
          <p:cNvPr id="99455" name="Line 127"/>
          <p:cNvSpPr>
            <a:spLocks noChangeShapeType="1"/>
          </p:cNvSpPr>
          <p:nvPr/>
        </p:nvSpPr>
        <p:spPr bwMode="auto">
          <a:xfrm>
            <a:off x="7099300" y="2322514"/>
            <a:ext cx="98029" cy="79375"/>
          </a:xfrm>
          <a:prstGeom prst="line">
            <a:avLst/>
          </a:prstGeom>
          <a:noFill/>
          <a:ln w="25400">
            <a:solidFill>
              <a:srgbClr val="FF0000"/>
            </a:solidFill>
            <a:round/>
            <a:headEnd/>
            <a:tailEnd/>
          </a:ln>
        </p:spPr>
        <p:txBody>
          <a:bodyPr/>
          <a:lstStyle/>
          <a:p>
            <a:endParaRPr lang="en-US"/>
          </a:p>
        </p:txBody>
      </p:sp>
      <p:sp>
        <p:nvSpPr>
          <p:cNvPr id="99456" name="Freeform 128"/>
          <p:cNvSpPr>
            <a:spLocks/>
          </p:cNvSpPr>
          <p:nvPr/>
        </p:nvSpPr>
        <p:spPr bwMode="auto">
          <a:xfrm>
            <a:off x="7197329" y="2401889"/>
            <a:ext cx="85990" cy="65087"/>
          </a:xfrm>
          <a:custGeom>
            <a:avLst/>
            <a:gdLst/>
            <a:ahLst/>
            <a:cxnLst>
              <a:cxn ang="0">
                <a:pos x="0" y="0"/>
              </a:cxn>
              <a:cxn ang="0">
                <a:pos x="25" y="16"/>
              </a:cxn>
              <a:cxn ang="0">
                <a:pos x="50" y="41"/>
              </a:cxn>
            </a:cxnLst>
            <a:rect l="0" t="0" r="r" b="b"/>
            <a:pathLst>
              <a:path w="50" h="41">
                <a:moveTo>
                  <a:pt x="0" y="0"/>
                </a:moveTo>
                <a:lnTo>
                  <a:pt x="25" y="16"/>
                </a:lnTo>
                <a:lnTo>
                  <a:pt x="50" y="41"/>
                </a:lnTo>
              </a:path>
            </a:pathLst>
          </a:custGeom>
          <a:noFill/>
          <a:ln w="25400">
            <a:solidFill>
              <a:srgbClr val="FF0000"/>
            </a:solidFill>
            <a:prstDash val="solid"/>
            <a:round/>
            <a:headEnd/>
            <a:tailEnd/>
          </a:ln>
        </p:spPr>
        <p:txBody>
          <a:bodyPr/>
          <a:lstStyle/>
          <a:p>
            <a:endParaRPr lang="en-US"/>
          </a:p>
        </p:txBody>
      </p:sp>
      <p:sp>
        <p:nvSpPr>
          <p:cNvPr id="99457" name="Freeform 129"/>
          <p:cNvSpPr>
            <a:spLocks/>
          </p:cNvSpPr>
          <p:nvPr/>
        </p:nvSpPr>
        <p:spPr bwMode="auto">
          <a:xfrm>
            <a:off x="7283319" y="2466976"/>
            <a:ext cx="70511" cy="92075"/>
          </a:xfrm>
          <a:custGeom>
            <a:avLst/>
            <a:gdLst/>
            <a:ahLst/>
            <a:cxnLst>
              <a:cxn ang="0">
                <a:pos x="0" y="0"/>
              </a:cxn>
              <a:cxn ang="0">
                <a:pos x="24" y="25"/>
              </a:cxn>
              <a:cxn ang="0">
                <a:pos x="41" y="58"/>
              </a:cxn>
            </a:cxnLst>
            <a:rect l="0" t="0" r="r" b="b"/>
            <a:pathLst>
              <a:path w="41" h="58">
                <a:moveTo>
                  <a:pt x="0" y="0"/>
                </a:moveTo>
                <a:lnTo>
                  <a:pt x="24" y="25"/>
                </a:lnTo>
                <a:lnTo>
                  <a:pt x="41" y="58"/>
                </a:lnTo>
              </a:path>
            </a:pathLst>
          </a:custGeom>
          <a:noFill/>
          <a:ln w="25400">
            <a:solidFill>
              <a:srgbClr val="FF0000"/>
            </a:solidFill>
            <a:prstDash val="solid"/>
            <a:round/>
            <a:headEnd/>
            <a:tailEnd/>
          </a:ln>
        </p:spPr>
        <p:txBody>
          <a:bodyPr/>
          <a:lstStyle/>
          <a:p>
            <a:endParaRPr lang="en-US"/>
          </a:p>
        </p:txBody>
      </p:sp>
      <p:sp>
        <p:nvSpPr>
          <p:cNvPr id="99458" name="Freeform 130"/>
          <p:cNvSpPr>
            <a:spLocks/>
          </p:cNvSpPr>
          <p:nvPr/>
        </p:nvSpPr>
        <p:spPr bwMode="auto">
          <a:xfrm>
            <a:off x="7353829" y="2559050"/>
            <a:ext cx="70512" cy="65088"/>
          </a:xfrm>
          <a:custGeom>
            <a:avLst/>
            <a:gdLst/>
            <a:ahLst/>
            <a:cxnLst>
              <a:cxn ang="0">
                <a:pos x="0" y="0"/>
              </a:cxn>
              <a:cxn ang="0">
                <a:pos x="16" y="24"/>
              </a:cxn>
              <a:cxn ang="0">
                <a:pos x="41" y="41"/>
              </a:cxn>
            </a:cxnLst>
            <a:rect l="0" t="0" r="r" b="b"/>
            <a:pathLst>
              <a:path w="41" h="41">
                <a:moveTo>
                  <a:pt x="0" y="0"/>
                </a:moveTo>
                <a:lnTo>
                  <a:pt x="16" y="24"/>
                </a:lnTo>
                <a:lnTo>
                  <a:pt x="41" y="41"/>
                </a:lnTo>
              </a:path>
            </a:pathLst>
          </a:custGeom>
          <a:noFill/>
          <a:ln w="25400">
            <a:solidFill>
              <a:srgbClr val="FF0000"/>
            </a:solidFill>
            <a:prstDash val="solid"/>
            <a:round/>
            <a:headEnd/>
            <a:tailEnd/>
          </a:ln>
        </p:spPr>
        <p:txBody>
          <a:bodyPr/>
          <a:lstStyle/>
          <a:p>
            <a:endParaRPr lang="en-US"/>
          </a:p>
        </p:txBody>
      </p:sp>
      <p:sp>
        <p:nvSpPr>
          <p:cNvPr id="99459" name="Line 131"/>
          <p:cNvSpPr>
            <a:spLocks noChangeShapeType="1"/>
          </p:cNvSpPr>
          <p:nvPr/>
        </p:nvSpPr>
        <p:spPr bwMode="auto">
          <a:xfrm>
            <a:off x="7424342" y="2624139"/>
            <a:ext cx="70511" cy="65087"/>
          </a:xfrm>
          <a:prstGeom prst="line">
            <a:avLst/>
          </a:prstGeom>
          <a:noFill/>
          <a:ln w="25400">
            <a:solidFill>
              <a:srgbClr val="FF0000"/>
            </a:solidFill>
            <a:round/>
            <a:headEnd/>
            <a:tailEnd/>
          </a:ln>
        </p:spPr>
        <p:txBody>
          <a:bodyPr/>
          <a:lstStyle/>
          <a:p>
            <a:endParaRPr lang="en-US"/>
          </a:p>
        </p:txBody>
      </p:sp>
      <p:sp>
        <p:nvSpPr>
          <p:cNvPr id="99460" name="Line 132"/>
          <p:cNvSpPr>
            <a:spLocks noChangeShapeType="1"/>
          </p:cNvSpPr>
          <p:nvPr/>
        </p:nvSpPr>
        <p:spPr bwMode="auto">
          <a:xfrm>
            <a:off x="7494852" y="2689225"/>
            <a:ext cx="56754" cy="65088"/>
          </a:xfrm>
          <a:prstGeom prst="line">
            <a:avLst/>
          </a:prstGeom>
          <a:noFill/>
          <a:ln w="25400">
            <a:solidFill>
              <a:srgbClr val="FF0000"/>
            </a:solidFill>
            <a:round/>
            <a:headEnd/>
            <a:tailEnd/>
          </a:ln>
        </p:spPr>
        <p:txBody>
          <a:bodyPr/>
          <a:lstStyle/>
          <a:p>
            <a:endParaRPr lang="en-US"/>
          </a:p>
        </p:txBody>
      </p:sp>
      <p:sp>
        <p:nvSpPr>
          <p:cNvPr id="99461" name="Line 133"/>
          <p:cNvSpPr>
            <a:spLocks noChangeShapeType="1"/>
          </p:cNvSpPr>
          <p:nvPr/>
        </p:nvSpPr>
        <p:spPr bwMode="auto">
          <a:xfrm>
            <a:off x="7551606" y="2754314"/>
            <a:ext cx="56753" cy="52387"/>
          </a:xfrm>
          <a:prstGeom prst="line">
            <a:avLst/>
          </a:prstGeom>
          <a:noFill/>
          <a:ln w="25400">
            <a:solidFill>
              <a:srgbClr val="FF0000"/>
            </a:solidFill>
            <a:round/>
            <a:headEnd/>
            <a:tailEnd/>
          </a:ln>
        </p:spPr>
        <p:txBody>
          <a:bodyPr/>
          <a:lstStyle/>
          <a:p>
            <a:endParaRPr lang="en-US"/>
          </a:p>
        </p:txBody>
      </p:sp>
      <p:sp>
        <p:nvSpPr>
          <p:cNvPr id="99462" name="Line 134"/>
          <p:cNvSpPr>
            <a:spLocks noChangeShapeType="1"/>
          </p:cNvSpPr>
          <p:nvPr/>
        </p:nvSpPr>
        <p:spPr bwMode="auto">
          <a:xfrm>
            <a:off x="7608358" y="2806700"/>
            <a:ext cx="56754" cy="65088"/>
          </a:xfrm>
          <a:prstGeom prst="line">
            <a:avLst/>
          </a:prstGeom>
          <a:noFill/>
          <a:ln w="25400">
            <a:solidFill>
              <a:srgbClr val="FF0000"/>
            </a:solidFill>
            <a:round/>
            <a:headEnd/>
            <a:tailEnd/>
          </a:ln>
        </p:spPr>
        <p:txBody>
          <a:bodyPr/>
          <a:lstStyle/>
          <a:p>
            <a:endParaRPr lang="en-US"/>
          </a:p>
        </p:txBody>
      </p:sp>
      <p:sp>
        <p:nvSpPr>
          <p:cNvPr id="99463" name="Line 135"/>
          <p:cNvSpPr>
            <a:spLocks noChangeShapeType="1"/>
          </p:cNvSpPr>
          <p:nvPr/>
        </p:nvSpPr>
        <p:spPr bwMode="auto">
          <a:xfrm>
            <a:off x="7665113" y="2871789"/>
            <a:ext cx="42994" cy="52387"/>
          </a:xfrm>
          <a:prstGeom prst="line">
            <a:avLst/>
          </a:prstGeom>
          <a:noFill/>
          <a:ln w="25400">
            <a:solidFill>
              <a:srgbClr val="FF0000"/>
            </a:solidFill>
            <a:round/>
            <a:headEnd/>
            <a:tailEnd/>
          </a:ln>
        </p:spPr>
        <p:txBody>
          <a:bodyPr/>
          <a:lstStyle/>
          <a:p>
            <a:endParaRPr lang="en-US"/>
          </a:p>
        </p:txBody>
      </p:sp>
      <p:sp>
        <p:nvSpPr>
          <p:cNvPr id="99464" name="Line 136"/>
          <p:cNvSpPr>
            <a:spLocks noChangeShapeType="1"/>
          </p:cNvSpPr>
          <p:nvPr/>
        </p:nvSpPr>
        <p:spPr bwMode="auto">
          <a:xfrm>
            <a:off x="7708106" y="2924175"/>
            <a:ext cx="42995" cy="52388"/>
          </a:xfrm>
          <a:prstGeom prst="line">
            <a:avLst/>
          </a:prstGeom>
          <a:noFill/>
          <a:ln w="25400">
            <a:solidFill>
              <a:srgbClr val="FF0000"/>
            </a:solidFill>
            <a:round/>
            <a:headEnd/>
            <a:tailEnd/>
          </a:ln>
        </p:spPr>
        <p:txBody>
          <a:bodyPr/>
          <a:lstStyle/>
          <a:p>
            <a:endParaRPr lang="en-US"/>
          </a:p>
        </p:txBody>
      </p:sp>
      <p:sp>
        <p:nvSpPr>
          <p:cNvPr id="99465" name="Line 137"/>
          <p:cNvSpPr>
            <a:spLocks noChangeShapeType="1"/>
          </p:cNvSpPr>
          <p:nvPr/>
        </p:nvSpPr>
        <p:spPr bwMode="auto">
          <a:xfrm>
            <a:off x="7751102" y="2976564"/>
            <a:ext cx="41275" cy="52387"/>
          </a:xfrm>
          <a:prstGeom prst="line">
            <a:avLst/>
          </a:prstGeom>
          <a:noFill/>
          <a:ln w="25400">
            <a:solidFill>
              <a:srgbClr val="FF0000"/>
            </a:solidFill>
            <a:round/>
            <a:headEnd/>
            <a:tailEnd/>
          </a:ln>
        </p:spPr>
        <p:txBody>
          <a:bodyPr/>
          <a:lstStyle/>
          <a:p>
            <a:endParaRPr lang="en-US"/>
          </a:p>
        </p:txBody>
      </p:sp>
      <p:sp>
        <p:nvSpPr>
          <p:cNvPr id="99466" name="Line 138"/>
          <p:cNvSpPr>
            <a:spLocks noChangeShapeType="1"/>
          </p:cNvSpPr>
          <p:nvPr/>
        </p:nvSpPr>
        <p:spPr bwMode="auto">
          <a:xfrm>
            <a:off x="7792377" y="3028950"/>
            <a:ext cx="42994" cy="52388"/>
          </a:xfrm>
          <a:prstGeom prst="line">
            <a:avLst/>
          </a:prstGeom>
          <a:noFill/>
          <a:ln w="25400">
            <a:solidFill>
              <a:srgbClr val="FF0000"/>
            </a:solidFill>
            <a:round/>
            <a:headEnd/>
            <a:tailEnd/>
          </a:ln>
        </p:spPr>
        <p:txBody>
          <a:bodyPr/>
          <a:lstStyle/>
          <a:p>
            <a:endParaRPr lang="en-US"/>
          </a:p>
        </p:txBody>
      </p:sp>
      <p:sp>
        <p:nvSpPr>
          <p:cNvPr id="99467" name="Line 139"/>
          <p:cNvSpPr>
            <a:spLocks noChangeShapeType="1"/>
          </p:cNvSpPr>
          <p:nvPr/>
        </p:nvSpPr>
        <p:spPr bwMode="auto">
          <a:xfrm>
            <a:off x="7835371" y="3081339"/>
            <a:ext cx="27517" cy="39687"/>
          </a:xfrm>
          <a:prstGeom prst="line">
            <a:avLst/>
          </a:prstGeom>
          <a:noFill/>
          <a:ln w="25400">
            <a:solidFill>
              <a:srgbClr val="FF0000"/>
            </a:solidFill>
            <a:round/>
            <a:headEnd/>
            <a:tailEnd/>
          </a:ln>
        </p:spPr>
        <p:txBody>
          <a:bodyPr/>
          <a:lstStyle/>
          <a:p>
            <a:endParaRPr lang="en-US"/>
          </a:p>
        </p:txBody>
      </p:sp>
      <p:sp>
        <p:nvSpPr>
          <p:cNvPr id="99468" name="Freeform 140"/>
          <p:cNvSpPr>
            <a:spLocks/>
          </p:cNvSpPr>
          <p:nvPr/>
        </p:nvSpPr>
        <p:spPr bwMode="auto">
          <a:xfrm>
            <a:off x="7862888" y="3121025"/>
            <a:ext cx="42995" cy="52388"/>
          </a:xfrm>
          <a:custGeom>
            <a:avLst/>
            <a:gdLst/>
            <a:ahLst/>
            <a:cxnLst>
              <a:cxn ang="0">
                <a:pos x="0" y="0"/>
              </a:cxn>
              <a:cxn ang="0">
                <a:pos x="9" y="16"/>
              </a:cxn>
              <a:cxn ang="0">
                <a:pos x="25" y="33"/>
              </a:cxn>
            </a:cxnLst>
            <a:rect l="0" t="0" r="r" b="b"/>
            <a:pathLst>
              <a:path w="25" h="33">
                <a:moveTo>
                  <a:pt x="0" y="0"/>
                </a:moveTo>
                <a:lnTo>
                  <a:pt x="9" y="16"/>
                </a:lnTo>
                <a:lnTo>
                  <a:pt x="25" y="33"/>
                </a:lnTo>
              </a:path>
            </a:pathLst>
          </a:custGeom>
          <a:noFill/>
          <a:ln w="25400">
            <a:solidFill>
              <a:srgbClr val="FF0000"/>
            </a:solidFill>
            <a:prstDash val="solid"/>
            <a:round/>
            <a:headEnd/>
            <a:tailEnd/>
          </a:ln>
        </p:spPr>
        <p:txBody>
          <a:bodyPr/>
          <a:lstStyle/>
          <a:p>
            <a:endParaRPr lang="en-US"/>
          </a:p>
        </p:txBody>
      </p:sp>
      <p:sp>
        <p:nvSpPr>
          <p:cNvPr id="99469" name="Line 141"/>
          <p:cNvSpPr>
            <a:spLocks noChangeShapeType="1"/>
          </p:cNvSpPr>
          <p:nvPr/>
        </p:nvSpPr>
        <p:spPr bwMode="auto">
          <a:xfrm>
            <a:off x="7905883" y="3173414"/>
            <a:ext cx="29236" cy="39687"/>
          </a:xfrm>
          <a:prstGeom prst="line">
            <a:avLst/>
          </a:prstGeom>
          <a:noFill/>
          <a:ln w="25400">
            <a:solidFill>
              <a:srgbClr val="FF0000"/>
            </a:solidFill>
            <a:round/>
            <a:headEnd/>
            <a:tailEnd/>
          </a:ln>
        </p:spPr>
        <p:txBody>
          <a:bodyPr/>
          <a:lstStyle/>
          <a:p>
            <a:endParaRPr lang="en-US"/>
          </a:p>
        </p:txBody>
      </p:sp>
      <p:sp>
        <p:nvSpPr>
          <p:cNvPr id="99470" name="Line 142"/>
          <p:cNvSpPr>
            <a:spLocks noChangeShapeType="1"/>
          </p:cNvSpPr>
          <p:nvPr/>
        </p:nvSpPr>
        <p:spPr bwMode="auto">
          <a:xfrm>
            <a:off x="7935119" y="3213100"/>
            <a:ext cx="27517" cy="38100"/>
          </a:xfrm>
          <a:prstGeom prst="line">
            <a:avLst/>
          </a:prstGeom>
          <a:noFill/>
          <a:ln w="25400">
            <a:solidFill>
              <a:srgbClr val="FF0000"/>
            </a:solidFill>
            <a:round/>
            <a:headEnd/>
            <a:tailEnd/>
          </a:ln>
        </p:spPr>
        <p:txBody>
          <a:bodyPr/>
          <a:lstStyle/>
          <a:p>
            <a:endParaRPr lang="en-US"/>
          </a:p>
        </p:txBody>
      </p:sp>
      <p:sp>
        <p:nvSpPr>
          <p:cNvPr id="99471" name="Line 143"/>
          <p:cNvSpPr>
            <a:spLocks noChangeShapeType="1"/>
          </p:cNvSpPr>
          <p:nvPr/>
        </p:nvSpPr>
        <p:spPr bwMode="auto">
          <a:xfrm>
            <a:off x="7962635" y="3251200"/>
            <a:ext cx="29237" cy="39688"/>
          </a:xfrm>
          <a:prstGeom prst="line">
            <a:avLst/>
          </a:prstGeom>
          <a:noFill/>
          <a:ln w="25400">
            <a:solidFill>
              <a:srgbClr val="FF0000"/>
            </a:solidFill>
            <a:round/>
            <a:headEnd/>
            <a:tailEnd/>
          </a:ln>
        </p:spPr>
        <p:txBody>
          <a:bodyPr/>
          <a:lstStyle/>
          <a:p>
            <a:endParaRPr lang="en-US"/>
          </a:p>
        </p:txBody>
      </p:sp>
      <p:sp>
        <p:nvSpPr>
          <p:cNvPr id="99472" name="Line 144"/>
          <p:cNvSpPr>
            <a:spLocks noChangeShapeType="1"/>
          </p:cNvSpPr>
          <p:nvPr/>
        </p:nvSpPr>
        <p:spPr bwMode="auto">
          <a:xfrm>
            <a:off x="7991872" y="3290889"/>
            <a:ext cx="27517" cy="39687"/>
          </a:xfrm>
          <a:prstGeom prst="line">
            <a:avLst/>
          </a:prstGeom>
          <a:noFill/>
          <a:ln w="25400">
            <a:solidFill>
              <a:srgbClr val="FF0000"/>
            </a:solidFill>
            <a:round/>
            <a:headEnd/>
            <a:tailEnd/>
          </a:ln>
        </p:spPr>
        <p:txBody>
          <a:bodyPr/>
          <a:lstStyle/>
          <a:p>
            <a:endParaRPr lang="en-US"/>
          </a:p>
        </p:txBody>
      </p:sp>
      <p:sp>
        <p:nvSpPr>
          <p:cNvPr id="99473" name="Line 145"/>
          <p:cNvSpPr>
            <a:spLocks noChangeShapeType="1"/>
          </p:cNvSpPr>
          <p:nvPr/>
        </p:nvSpPr>
        <p:spPr bwMode="auto">
          <a:xfrm>
            <a:off x="8019390" y="3330575"/>
            <a:ext cx="29236" cy="39688"/>
          </a:xfrm>
          <a:prstGeom prst="line">
            <a:avLst/>
          </a:prstGeom>
          <a:noFill/>
          <a:ln w="25400">
            <a:solidFill>
              <a:srgbClr val="FF0000"/>
            </a:solidFill>
            <a:round/>
            <a:headEnd/>
            <a:tailEnd/>
          </a:ln>
        </p:spPr>
        <p:txBody>
          <a:bodyPr/>
          <a:lstStyle/>
          <a:p>
            <a:endParaRPr lang="en-US"/>
          </a:p>
        </p:txBody>
      </p:sp>
      <p:sp>
        <p:nvSpPr>
          <p:cNvPr id="99474" name="Line 146"/>
          <p:cNvSpPr>
            <a:spLocks noChangeShapeType="1"/>
          </p:cNvSpPr>
          <p:nvPr/>
        </p:nvSpPr>
        <p:spPr bwMode="auto">
          <a:xfrm>
            <a:off x="8048625" y="3370263"/>
            <a:ext cx="27517" cy="38100"/>
          </a:xfrm>
          <a:prstGeom prst="line">
            <a:avLst/>
          </a:prstGeom>
          <a:noFill/>
          <a:ln w="25400">
            <a:solidFill>
              <a:srgbClr val="FF0000"/>
            </a:solidFill>
            <a:round/>
            <a:headEnd/>
            <a:tailEnd/>
          </a:ln>
        </p:spPr>
        <p:txBody>
          <a:bodyPr/>
          <a:lstStyle/>
          <a:p>
            <a:endParaRPr lang="en-US"/>
          </a:p>
        </p:txBody>
      </p:sp>
      <p:sp>
        <p:nvSpPr>
          <p:cNvPr id="99475" name="Line 147"/>
          <p:cNvSpPr>
            <a:spLocks noChangeShapeType="1"/>
          </p:cNvSpPr>
          <p:nvPr/>
        </p:nvSpPr>
        <p:spPr bwMode="auto">
          <a:xfrm>
            <a:off x="8076142" y="3408364"/>
            <a:ext cx="13758" cy="39687"/>
          </a:xfrm>
          <a:prstGeom prst="line">
            <a:avLst/>
          </a:prstGeom>
          <a:noFill/>
          <a:ln w="25400">
            <a:solidFill>
              <a:srgbClr val="FF0000"/>
            </a:solidFill>
            <a:round/>
            <a:headEnd/>
            <a:tailEnd/>
          </a:ln>
        </p:spPr>
        <p:txBody>
          <a:bodyPr/>
          <a:lstStyle/>
          <a:p>
            <a:endParaRPr lang="en-US"/>
          </a:p>
        </p:txBody>
      </p:sp>
      <p:sp>
        <p:nvSpPr>
          <p:cNvPr id="99476" name="Line 148"/>
          <p:cNvSpPr>
            <a:spLocks noChangeShapeType="1"/>
          </p:cNvSpPr>
          <p:nvPr/>
        </p:nvSpPr>
        <p:spPr bwMode="auto">
          <a:xfrm>
            <a:off x="8089900" y="3448050"/>
            <a:ext cx="29237" cy="25400"/>
          </a:xfrm>
          <a:prstGeom prst="line">
            <a:avLst/>
          </a:prstGeom>
          <a:noFill/>
          <a:ln w="25400">
            <a:solidFill>
              <a:srgbClr val="FF0000"/>
            </a:solidFill>
            <a:round/>
            <a:headEnd/>
            <a:tailEnd/>
          </a:ln>
        </p:spPr>
        <p:txBody>
          <a:bodyPr/>
          <a:lstStyle/>
          <a:p>
            <a:endParaRPr lang="en-US"/>
          </a:p>
        </p:txBody>
      </p:sp>
      <p:sp>
        <p:nvSpPr>
          <p:cNvPr id="99477" name="Line 149"/>
          <p:cNvSpPr>
            <a:spLocks noChangeShapeType="1"/>
          </p:cNvSpPr>
          <p:nvPr/>
        </p:nvSpPr>
        <p:spPr bwMode="auto">
          <a:xfrm>
            <a:off x="8119137" y="3473450"/>
            <a:ext cx="13758" cy="26988"/>
          </a:xfrm>
          <a:prstGeom prst="line">
            <a:avLst/>
          </a:prstGeom>
          <a:noFill/>
          <a:ln w="25400">
            <a:solidFill>
              <a:srgbClr val="FF0000"/>
            </a:solidFill>
            <a:round/>
            <a:headEnd/>
            <a:tailEnd/>
          </a:ln>
        </p:spPr>
        <p:txBody>
          <a:bodyPr/>
          <a:lstStyle/>
          <a:p>
            <a:endParaRPr lang="en-US"/>
          </a:p>
        </p:txBody>
      </p:sp>
      <p:sp>
        <p:nvSpPr>
          <p:cNvPr id="99478" name="Line 150"/>
          <p:cNvSpPr>
            <a:spLocks noChangeShapeType="1"/>
          </p:cNvSpPr>
          <p:nvPr/>
        </p:nvSpPr>
        <p:spPr bwMode="auto">
          <a:xfrm>
            <a:off x="8132895" y="3500438"/>
            <a:ext cx="27517" cy="25400"/>
          </a:xfrm>
          <a:prstGeom prst="line">
            <a:avLst/>
          </a:prstGeom>
          <a:noFill/>
          <a:ln w="25400">
            <a:solidFill>
              <a:srgbClr val="FF0000"/>
            </a:solidFill>
            <a:round/>
            <a:headEnd/>
            <a:tailEnd/>
          </a:ln>
        </p:spPr>
        <p:txBody>
          <a:bodyPr/>
          <a:lstStyle/>
          <a:p>
            <a:endParaRPr lang="en-US"/>
          </a:p>
        </p:txBody>
      </p:sp>
      <p:sp>
        <p:nvSpPr>
          <p:cNvPr id="99479" name="Freeform 151"/>
          <p:cNvSpPr>
            <a:spLocks/>
          </p:cNvSpPr>
          <p:nvPr/>
        </p:nvSpPr>
        <p:spPr bwMode="auto">
          <a:xfrm>
            <a:off x="8160412" y="3525839"/>
            <a:ext cx="15478" cy="39687"/>
          </a:xfrm>
          <a:custGeom>
            <a:avLst/>
            <a:gdLst/>
            <a:ahLst/>
            <a:cxnLst>
              <a:cxn ang="0">
                <a:pos x="0" y="0"/>
              </a:cxn>
              <a:cxn ang="0">
                <a:pos x="9" y="9"/>
              </a:cxn>
              <a:cxn ang="0">
                <a:pos x="9" y="25"/>
              </a:cxn>
            </a:cxnLst>
            <a:rect l="0" t="0" r="r" b="b"/>
            <a:pathLst>
              <a:path w="9" h="25">
                <a:moveTo>
                  <a:pt x="0" y="0"/>
                </a:moveTo>
                <a:lnTo>
                  <a:pt x="9" y="9"/>
                </a:lnTo>
                <a:lnTo>
                  <a:pt x="9" y="25"/>
                </a:lnTo>
              </a:path>
            </a:pathLst>
          </a:custGeom>
          <a:noFill/>
          <a:ln w="25400">
            <a:solidFill>
              <a:srgbClr val="FF0000"/>
            </a:solidFill>
            <a:prstDash val="solid"/>
            <a:round/>
            <a:headEnd/>
            <a:tailEnd/>
          </a:ln>
        </p:spPr>
        <p:txBody>
          <a:bodyPr/>
          <a:lstStyle/>
          <a:p>
            <a:endParaRPr lang="en-US"/>
          </a:p>
        </p:txBody>
      </p:sp>
      <p:sp>
        <p:nvSpPr>
          <p:cNvPr id="99480" name="Line 152"/>
          <p:cNvSpPr>
            <a:spLocks noChangeShapeType="1"/>
          </p:cNvSpPr>
          <p:nvPr/>
        </p:nvSpPr>
        <p:spPr bwMode="auto">
          <a:xfrm>
            <a:off x="8175890" y="3565525"/>
            <a:ext cx="13758" cy="26988"/>
          </a:xfrm>
          <a:prstGeom prst="line">
            <a:avLst/>
          </a:prstGeom>
          <a:noFill/>
          <a:ln w="25400">
            <a:solidFill>
              <a:srgbClr val="FF0000"/>
            </a:solidFill>
            <a:round/>
            <a:headEnd/>
            <a:tailEnd/>
          </a:ln>
        </p:spPr>
        <p:txBody>
          <a:bodyPr/>
          <a:lstStyle/>
          <a:p>
            <a:endParaRPr lang="en-US"/>
          </a:p>
        </p:txBody>
      </p:sp>
      <p:sp>
        <p:nvSpPr>
          <p:cNvPr id="99481" name="Line 153"/>
          <p:cNvSpPr>
            <a:spLocks noChangeShapeType="1"/>
          </p:cNvSpPr>
          <p:nvPr/>
        </p:nvSpPr>
        <p:spPr bwMode="auto">
          <a:xfrm>
            <a:off x="8189648" y="3592513"/>
            <a:ext cx="27517" cy="25400"/>
          </a:xfrm>
          <a:prstGeom prst="line">
            <a:avLst/>
          </a:prstGeom>
          <a:noFill/>
          <a:ln w="25400">
            <a:solidFill>
              <a:srgbClr val="FF0000"/>
            </a:solidFill>
            <a:round/>
            <a:headEnd/>
            <a:tailEnd/>
          </a:ln>
        </p:spPr>
        <p:txBody>
          <a:bodyPr/>
          <a:lstStyle/>
          <a:p>
            <a:endParaRPr lang="en-US"/>
          </a:p>
        </p:txBody>
      </p:sp>
      <p:sp>
        <p:nvSpPr>
          <p:cNvPr id="99482" name="Line 154"/>
          <p:cNvSpPr>
            <a:spLocks noChangeShapeType="1"/>
          </p:cNvSpPr>
          <p:nvPr/>
        </p:nvSpPr>
        <p:spPr bwMode="auto">
          <a:xfrm>
            <a:off x="8217164" y="3617914"/>
            <a:ext cx="15479" cy="26987"/>
          </a:xfrm>
          <a:prstGeom prst="line">
            <a:avLst/>
          </a:prstGeom>
          <a:noFill/>
          <a:ln w="25400">
            <a:solidFill>
              <a:srgbClr val="FF0000"/>
            </a:solidFill>
            <a:round/>
            <a:headEnd/>
            <a:tailEnd/>
          </a:ln>
        </p:spPr>
        <p:txBody>
          <a:bodyPr/>
          <a:lstStyle/>
          <a:p>
            <a:endParaRPr lang="en-US"/>
          </a:p>
        </p:txBody>
      </p:sp>
      <p:sp>
        <p:nvSpPr>
          <p:cNvPr id="99483" name="Line 155"/>
          <p:cNvSpPr>
            <a:spLocks noChangeShapeType="1"/>
          </p:cNvSpPr>
          <p:nvPr/>
        </p:nvSpPr>
        <p:spPr bwMode="auto">
          <a:xfrm>
            <a:off x="8232643" y="3644900"/>
            <a:ext cx="13758" cy="12700"/>
          </a:xfrm>
          <a:prstGeom prst="line">
            <a:avLst/>
          </a:prstGeom>
          <a:noFill/>
          <a:ln w="25400">
            <a:solidFill>
              <a:srgbClr val="FF0000"/>
            </a:solidFill>
            <a:round/>
            <a:headEnd/>
            <a:tailEnd/>
          </a:ln>
        </p:spPr>
        <p:txBody>
          <a:bodyPr/>
          <a:lstStyle/>
          <a:p>
            <a:endParaRPr lang="en-US"/>
          </a:p>
        </p:txBody>
      </p:sp>
      <p:sp>
        <p:nvSpPr>
          <p:cNvPr id="99484" name="Line 156"/>
          <p:cNvSpPr>
            <a:spLocks noChangeShapeType="1"/>
          </p:cNvSpPr>
          <p:nvPr/>
        </p:nvSpPr>
        <p:spPr bwMode="auto">
          <a:xfrm>
            <a:off x="8246402" y="3657600"/>
            <a:ext cx="13758" cy="25400"/>
          </a:xfrm>
          <a:prstGeom prst="line">
            <a:avLst/>
          </a:prstGeom>
          <a:noFill/>
          <a:ln w="25400">
            <a:solidFill>
              <a:srgbClr val="FF0000"/>
            </a:solidFill>
            <a:round/>
            <a:headEnd/>
            <a:tailEnd/>
          </a:ln>
        </p:spPr>
        <p:txBody>
          <a:bodyPr/>
          <a:lstStyle/>
          <a:p>
            <a:endParaRPr lang="en-US"/>
          </a:p>
        </p:txBody>
      </p:sp>
      <p:sp>
        <p:nvSpPr>
          <p:cNvPr id="99485" name="Line 157"/>
          <p:cNvSpPr>
            <a:spLocks noChangeShapeType="1"/>
          </p:cNvSpPr>
          <p:nvPr/>
        </p:nvSpPr>
        <p:spPr bwMode="auto">
          <a:xfrm>
            <a:off x="8260160" y="3683000"/>
            <a:ext cx="13758" cy="26988"/>
          </a:xfrm>
          <a:prstGeom prst="line">
            <a:avLst/>
          </a:prstGeom>
          <a:noFill/>
          <a:ln w="25400">
            <a:solidFill>
              <a:srgbClr val="FF0000"/>
            </a:solidFill>
            <a:round/>
            <a:headEnd/>
            <a:tailEnd/>
          </a:ln>
        </p:spPr>
        <p:txBody>
          <a:bodyPr/>
          <a:lstStyle/>
          <a:p>
            <a:endParaRPr lang="en-US"/>
          </a:p>
        </p:txBody>
      </p:sp>
      <p:sp>
        <p:nvSpPr>
          <p:cNvPr id="99486" name="Line 158"/>
          <p:cNvSpPr>
            <a:spLocks noChangeShapeType="1"/>
          </p:cNvSpPr>
          <p:nvPr/>
        </p:nvSpPr>
        <p:spPr bwMode="auto">
          <a:xfrm>
            <a:off x="8273919" y="3709988"/>
            <a:ext cx="15478" cy="25400"/>
          </a:xfrm>
          <a:prstGeom prst="line">
            <a:avLst/>
          </a:prstGeom>
          <a:noFill/>
          <a:ln w="25400">
            <a:solidFill>
              <a:srgbClr val="FF0000"/>
            </a:solidFill>
            <a:round/>
            <a:headEnd/>
            <a:tailEnd/>
          </a:ln>
        </p:spPr>
        <p:txBody>
          <a:bodyPr/>
          <a:lstStyle/>
          <a:p>
            <a:endParaRPr lang="en-US"/>
          </a:p>
        </p:txBody>
      </p:sp>
      <p:sp>
        <p:nvSpPr>
          <p:cNvPr id="99487" name="Line 159"/>
          <p:cNvSpPr>
            <a:spLocks noChangeShapeType="1"/>
          </p:cNvSpPr>
          <p:nvPr/>
        </p:nvSpPr>
        <p:spPr bwMode="auto">
          <a:xfrm>
            <a:off x="8289396" y="3735389"/>
            <a:ext cx="13758" cy="26987"/>
          </a:xfrm>
          <a:prstGeom prst="line">
            <a:avLst/>
          </a:prstGeom>
          <a:noFill/>
          <a:ln w="25400">
            <a:solidFill>
              <a:srgbClr val="FF0000"/>
            </a:solidFill>
            <a:round/>
            <a:headEnd/>
            <a:tailEnd/>
          </a:ln>
        </p:spPr>
        <p:txBody>
          <a:bodyPr/>
          <a:lstStyle/>
          <a:p>
            <a:endParaRPr lang="en-US"/>
          </a:p>
        </p:txBody>
      </p:sp>
      <p:sp>
        <p:nvSpPr>
          <p:cNvPr id="99488" name="Line 160"/>
          <p:cNvSpPr>
            <a:spLocks noChangeShapeType="1"/>
          </p:cNvSpPr>
          <p:nvPr/>
        </p:nvSpPr>
        <p:spPr bwMode="auto">
          <a:xfrm>
            <a:off x="8303154" y="3762375"/>
            <a:ext cx="13758" cy="25400"/>
          </a:xfrm>
          <a:prstGeom prst="line">
            <a:avLst/>
          </a:prstGeom>
          <a:noFill/>
          <a:ln w="25400">
            <a:solidFill>
              <a:srgbClr val="FF0000"/>
            </a:solidFill>
            <a:round/>
            <a:headEnd/>
            <a:tailEnd/>
          </a:ln>
        </p:spPr>
        <p:txBody>
          <a:bodyPr/>
          <a:lstStyle/>
          <a:p>
            <a:endParaRPr lang="en-US"/>
          </a:p>
        </p:txBody>
      </p:sp>
      <p:sp>
        <p:nvSpPr>
          <p:cNvPr id="99489" name="Line 161"/>
          <p:cNvSpPr>
            <a:spLocks noChangeShapeType="1"/>
          </p:cNvSpPr>
          <p:nvPr/>
        </p:nvSpPr>
        <p:spPr bwMode="auto">
          <a:xfrm>
            <a:off x="8316913" y="3787775"/>
            <a:ext cx="13758" cy="12700"/>
          </a:xfrm>
          <a:prstGeom prst="line">
            <a:avLst/>
          </a:prstGeom>
          <a:noFill/>
          <a:ln w="25400">
            <a:solidFill>
              <a:srgbClr val="FF0000"/>
            </a:solidFill>
            <a:round/>
            <a:headEnd/>
            <a:tailEnd/>
          </a:ln>
        </p:spPr>
        <p:txBody>
          <a:bodyPr/>
          <a:lstStyle/>
          <a:p>
            <a:endParaRPr lang="en-US"/>
          </a:p>
        </p:txBody>
      </p:sp>
      <p:sp>
        <p:nvSpPr>
          <p:cNvPr id="99490" name="Freeform 162"/>
          <p:cNvSpPr>
            <a:spLocks/>
          </p:cNvSpPr>
          <p:nvPr/>
        </p:nvSpPr>
        <p:spPr bwMode="auto">
          <a:xfrm>
            <a:off x="1955404" y="4625976"/>
            <a:ext cx="6375267" cy="339725"/>
          </a:xfrm>
          <a:custGeom>
            <a:avLst/>
            <a:gdLst/>
            <a:ahLst/>
            <a:cxnLst>
              <a:cxn ang="0">
                <a:pos x="0" y="4"/>
              </a:cxn>
              <a:cxn ang="0">
                <a:pos x="81" y="1"/>
              </a:cxn>
              <a:cxn ang="0">
                <a:pos x="139" y="0"/>
              </a:cxn>
              <a:cxn ang="0">
                <a:pos x="183" y="0"/>
              </a:cxn>
              <a:cxn ang="0">
                <a:pos x="217" y="1"/>
              </a:cxn>
              <a:cxn ang="0">
                <a:pos x="245" y="2"/>
              </a:cxn>
              <a:cxn ang="0">
                <a:pos x="267" y="2"/>
              </a:cxn>
              <a:cxn ang="0">
                <a:pos x="286" y="4"/>
              </a:cxn>
              <a:cxn ang="0">
                <a:pos x="302" y="5"/>
              </a:cxn>
              <a:cxn ang="0">
                <a:pos x="316" y="6"/>
              </a:cxn>
              <a:cxn ang="0">
                <a:pos x="328" y="7"/>
              </a:cxn>
              <a:cxn ang="0">
                <a:pos x="339" y="8"/>
              </a:cxn>
              <a:cxn ang="0">
                <a:pos x="348" y="9"/>
              </a:cxn>
              <a:cxn ang="0">
                <a:pos x="356" y="10"/>
              </a:cxn>
              <a:cxn ang="0">
                <a:pos x="363" y="11"/>
              </a:cxn>
              <a:cxn ang="0">
                <a:pos x="370" y="12"/>
              </a:cxn>
              <a:cxn ang="0">
                <a:pos x="376" y="12"/>
              </a:cxn>
              <a:cxn ang="0">
                <a:pos x="381" y="14"/>
              </a:cxn>
              <a:cxn ang="0">
                <a:pos x="386" y="14"/>
              </a:cxn>
              <a:cxn ang="0">
                <a:pos x="391" y="15"/>
              </a:cxn>
              <a:cxn ang="0">
                <a:pos x="395" y="15"/>
              </a:cxn>
              <a:cxn ang="0">
                <a:pos x="399" y="16"/>
              </a:cxn>
              <a:cxn ang="0">
                <a:pos x="403" y="17"/>
              </a:cxn>
              <a:cxn ang="0">
                <a:pos x="406" y="17"/>
              </a:cxn>
              <a:cxn ang="0">
                <a:pos x="409" y="18"/>
              </a:cxn>
              <a:cxn ang="0">
                <a:pos x="412" y="18"/>
              </a:cxn>
              <a:cxn ang="0">
                <a:pos x="415" y="19"/>
              </a:cxn>
              <a:cxn ang="0">
                <a:pos x="417" y="20"/>
              </a:cxn>
              <a:cxn ang="0">
                <a:pos x="420" y="20"/>
              </a:cxn>
              <a:cxn ang="0">
                <a:pos x="422" y="20"/>
              </a:cxn>
              <a:cxn ang="0">
                <a:pos x="424" y="21"/>
              </a:cxn>
              <a:cxn ang="0">
                <a:pos x="426" y="21"/>
              </a:cxn>
              <a:cxn ang="0">
                <a:pos x="428" y="22"/>
              </a:cxn>
              <a:cxn ang="0">
                <a:pos x="430" y="22"/>
              </a:cxn>
              <a:cxn ang="0">
                <a:pos x="432" y="22"/>
              </a:cxn>
              <a:cxn ang="0">
                <a:pos x="433" y="23"/>
              </a:cxn>
              <a:cxn ang="0">
                <a:pos x="435" y="23"/>
              </a:cxn>
              <a:cxn ang="0">
                <a:pos x="436" y="24"/>
              </a:cxn>
              <a:cxn ang="0">
                <a:pos x="438" y="24"/>
              </a:cxn>
              <a:cxn ang="0">
                <a:pos x="439" y="24"/>
              </a:cxn>
              <a:cxn ang="0">
                <a:pos x="440" y="24"/>
              </a:cxn>
              <a:cxn ang="0">
                <a:pos x="442" y="25"/>
              </a:cxn>
              <a:cxn ang="0">
                <a:pos x="443" y="25"/>
              </a:cxn>
              <a:cxn ang="0">
                <a:pos x="444" y="25"/>
              </a:cxn>
              <a:cxn ang="0">
                <a:pos x="445" y="25"/>
              </a:cxn>
              <a:cxn ang="0">
                <a:pos x="446" y="25"/>
              </a:cxn>
              <a:cxn ang="0">
                <a:pos x="447" y="26"/>
              </a:cxn>
              <a:cxn ang="0">
                <a:pos x="448" y="26"/>
              </a:cxn>
              <a:cxn ang="0">
                <a:pos x="449" y="26"/>
              </a:cxn>
              <a:cxn ang="0">
                <a:pos x="450" y="26"/>
              </a:cxn>
            </a:cxnLst>
            <a:rect l="0" t="0" r="r" b="b"/>
            <a:pathLst>
              <a:path w="450" h="26">
                <a:moveTo>
                  <a:pt x="0" y="4"/>
                </a:moveTo>
                <a:lnTo>
                  <a:pt x="81" y="1"/>
                </a:lnTo>
                <a:lnTo>
                  <a:pt x="139" y="0"/>
                </a:lnTo>
                <a:lnTo>
                  <a:pt x="183" y="0"/>
                </a:lnTo>
                <a:lnTo>
                  <a:pt x="217" y="1"/>
                </a:lnTo>
                <a:lnTo>
                  <a:pt x="245" y="2"/>
                </a:lnTo>
                <a:lnTo>
                  <a:pt x="267" y="2"/>
                </a:lnTo>
                <a:lnTo>
                  <a:pt x="286" y="4"/>
                </a:lnTo>
                <a:lnTo>
                  <a:pt x="302" y="5"/>
                </a:lnTo>
                <a:lnTo>
                  <a:pt x="316" y="6"/>
                </a:lnTo>
                <a:lnTo>
                  <a:pt x="328" y="7"/>
                </a:lnTo>
                <a:lnTo>
                  <a:pt x="339" y="8"/>
                </a:lnTo>
                <a:lnTo>
                  <a:pt x="348" y="9"/>
                </a:lnTo>
                <a:lnTo>
                  <a:pt x="356" y="10"/>
                </a:lnTo>
                <a:lnTo>
                  <a:pt x="363" y="11"/>
                </a:lnTo>
                <a:lnTo>
                  <a:pt x="370" y="12"/>
                </a:lnTo>
                <a:lnTo>
                  <a:pt x="376" y="12"/>
                </a:lnTo>
                <a:lnTo>
                  <a:pt x="381" y="14"/>
                </a:lnTo>
                <a:lnTo>
                  <a:pt x="386" y="14"/>
                </a:lnTo>
                <a:lnTo>
                  <a:pt x="391" y="15"/>
                </a:lnTo>
                <a:lnTo>
                  <a:pt x="395" y="15"/>
                </a:lnTo>
                <a:lnTo>
                  <a:pt x="399" y="16"/>
                </a:lnTo>
                <a:lnTo>
                  <a:pt x="403" y="17"/>
                </a:lnTo>
                <a:lnTo>
                  <a:pt x="406" y="17"/>
                </a:lnTo>
                <a:lnTo>
                  <a:pt x="409" y="18"/>
                </a:lnTo>
                <a:lnTo>
                  <a:pt x="412" y="18"/>
                </a:lnTo>
                <a:lnTo>
                  <a:pt x="415" y="19"/>
                </a:lnTo>
                <a:lnTo>
                  <a:pt x="417" y="20"/>
                </a:lnTo>
                <a:lnTo>
                  <a:pt x="420" y="20"/>
                </a:lnTo>
                <a:lnTo>
                  <a:pt x="422" y="20"/>
                </a:lnTo>
                <a:lnTo>
                  <a:pt x="424" y="21"/>
                </a:lnTo>
                <a:lnTo>
                  <a:pt x="426" y="21"/>
                </a:lnTo>
                <a:lnTo>
                  <a:pt x="428" y="22"/>
                </a:lnTo>
                <a:lnTo>
                  <a:pt x="430" y="22"/>
                </a:lnTo>
                <a:lnTo>
                  <a:pt x="432" y="22"/>
                </a:lnTo>
                <a:lnTo>
                  <a:pt x="433" y="23"/>
                </a:lnTo>
                <a:lnTo>
                  <a:pt x="435" y="23"/>
                </a:lnTo>
                <a:lnTo>
                  <a:pt x="436" y="24"/>
                </a:lnTo>
                <a:lnTo>
                  <a:pt x="438" y="24"/>
                </a:lnTo>
                <a:lnTo>
                  <a:pt x="439" y="24"/>
                </a:lnTo>
                <a:lnTo>
                  <a:pt x="440" y="24"/>
                </a:lnTo>
                <a:lnTo>
                  <a:pt x="442" y="25"/>
                </a:lnTo>
                <a:lnTo>
                  <a:pt x="443" y="25"/>
                </a:lnTo>
                <a:lnTo>
                  <a:pt x="444" y="25"/>
                </a:lnTo>
                <a:lnTo>
                  <a:pt x="445" y="25"/>
                </a:lnTo>
                <a:lnTo>
                  <a:pt x="446" y="25"/>
                </a:lnTo>
                <a:lnTo>
                  <a:pt x="447" y="26"/>
                </a:lnTo>
                <a:lnTo>
                  <a:pt x="448" y="26"/>
                </a:lnTo>
                <a:lnTo>
                  <a:pt x="449" y="26"/>
                </a:lnTo>
                <a:lnTo>
                  <a:pt x="450" y="26"/>
                </a:lnTo>
              </a:path>
            </a:pathLst>
          </a:custGeom>
          <a:noFill/>
          <a:ln w="25400">
            <a:solidFill>
              <a:srgbClr val="00FF00"/>
            </a:solidFill>
            <a:prstDash val="solid"/>
            <a:round/>
            <a:headEnd/>
            <a:tailEnd/>
          </a:ln>
        </p:spPr>
        <p:txBody>
          <a:bodyPr/>
          <a:lstStyle/>
          <a:p>
            <a:endParaRPr lang="en-US"/>
          </a:p>
        </p:txBody>
      </p:sp>
      <p:sp>
        <p:nvSpPr>
          <p:cNvPr id="99491" name="Rectangle 163"/>
          <p:cNvSpPr>
            <a:spLocks noChangeArrowheads="1"/>
          </p:cNvSpPr>
          <p:nvPr/>
        </p:nvSpPr>
        <p:spPr bwMode="auto">
          <a:xfrm>
            <a:off x="1288125" y="5083176"/>
            <a:ext cx="121828" cy="261610"/>
          </a:xfrm>
          <a:prstGeom prst="rect">
            <a:avLst/>
          </a:prstGeom>
          <a:noFill/>
          <a:ln w="9525">
            <a:noFill/>
            <a:miter lim="800000"/>
            <a:headEnd/>
            <a:tailEnd/>
          </a:ln>
        </p:spPr>
        <p:txBody>
          <a:bodyPr wrap="none" lIns="0" tIns="0" rIns="0" bIns="0">
            <a:spAutoFit/>
          </a:bodyPr>
          <a:lstStyle/>
          <a:p>
            <a:r>
              <a:rPr lang="en-US" sz="1700">
                <a:solidFill>
                  <a:srgbClr val="000000"/>
                </a:solidFill>
              </a:rPr>
              <a:t>0</a:t>
            </a:r>
            <a:endParaRPr lang="en-US" sz="1800"/>
          </a:p>
        </p:txBody>
      </p:sp>
      <p:sp>
        <p:nvSpPr>
          <p:cNvPr id="99492" name="Rectangle 164"/>
          <p:cNvSpPr>
            <a:spLocks noChangeArrowheads="1"/>
          </p:cNvSpPr>
          <p:nvPr/>
        </p:nvSpPr>
        <p:spPr bwMode="auto">
          <a:xfrm>
            <a:off x="1160860" y="4481513"/>
            <a:ext cx="243656" cy="261610"/>
          </a:xfrm>
          <a:prstGeom prst="rect">
            <a:avLst/>
          </a:prstGeom>
          <a:noFill/>
          <a:ln w="9525">
            <a:noFill/>
            <a:miter lim="800000"/>
            <a:headEnd/>
            <a:tailEnd/>
          </a:ln>
        </p:spPr>
        <p:txBody>
          <a:bodyPr wrap="none" lIns="0" tIns="0" rIns="0" bIns="0">
            <a:spAutoFit/>
          </a:bodyPr>
          <a:lstStyle/>
          <a:p>
            <a:r>
              <a:rPr lang="en-US" sz="1700">
                <a:solidFill>
                  <a:srgbClr val="000000"/>
                </a:solidFill>
              </a:rPr>
              <a:t>10</a:t>
            </a:r>
            <a:endParaRPr lang="en-US" sz="1800"/>
          </a:p>
        </p:txBody>
      </p:sp>
      <p:sp>
        <p:nvSpPr>
          <p:cNvPr id="99493" name="Rectangle 165"/>
          <p:cNvSpPr>
            <a:spLocks noChangeArrowheads="1"/>
          </p:cNvSpPr>
          <p:nvPr/>
        </p:nvSpPr>
        <p:spPr bwMode="auto">
          <a:xfrm>
            <a:off x="1160860" y="3879851"/>
            <a:ext cx="243656" cy="261610"/>
          </a:xfrm>
          <a:prstGeom prst="rect">
            <a:avLst/>
          </a:prstGeom>
          <a:noFill/>
          <a:ln w="9525">
            <a:noFill/>
            <a:miter lim="800000"/>
            <a:headEnd/>
            <a:tailEnd/>
          </a:ln>
        </p:spPr>
        <p:txBody>
          <a:bodyPr wrap="none" lIns="0" tIns="0" rIns="0" bIns="0">
            <a:spAutoFit/>
          </a:bodyPr>
          <a:lstStyle/>
          <a:p>
            <a:r>
              <a:rPr lang="en-US" sz="1700">
                <a:solidFill>
                  <a:srgbClr val="000000"/>
                </a:solidFill>
              </a:rPr>
              <a:t>20</a:t>
            </a:r>
            <a:endParaRPr lang="en-US" sz="1800"/>
          </a:p>
        </p:txBody>
      </p:sp>
      <p:sp>
        <p:nvSpPr>
          <p:cNvPr id="99494" name="Rectangle 166"/>
          <p:cNvSpPr>
            <a:spLocks noChangeArrowheads="1"/>
          </p:cNvSpPr>
          <p:nvPr/>
        </p:nvSpPr>
        <p:spPr bwMode="auto">
          <a:xfrm>
            <a:off x="1160860" y="3278188"/>
            <a:ext cx="243656" cy="261610"/>
          </a:xfrm>
          <a:prstGeom prst="rect">
            <a:avLst/>
          </a:prstGeom>
          <a:noFill/>
          <a:ln w="9525">
            <a:noFill/>
            <a:miter lim="800000"/>
            <a:headEnd/>
            <a:tailEnd/>
          </a:ln>
        </p:spPr>
        <p:txBody>
          <a:bodyPr wrap="none" lIns="0" tIns="0" rIns="0" bIns="0">
            <a:spAutoFit/>
          </a:bodyPr>
          <a:lstStyle/>
          <a:p>
            <a:r>
              <a:rPr lang="en-US" sz="1700">
                <a:solidFill>
                  <a:srgbClr val="000000"/>
                </a:solidFill>
              </a:rPr>
              <a:t>30</a:t>
            </a:r>
            <a:endParaRPr lang="en-US" sz="1800"/>
          </a:p>
        </p:txBody>
      </p:sp>
      <p:sp>
        <p:nvSpPr>
          <p:cNvPr id="99495" name="Rectangle 167"/>
          <p:cNvSpPr>
            <a:spLocks noChangeArrowheads="1"/>
          </p:cNvSpPr>
          <p:nvPr/>
        </p:nvSpPr>
        <p:spPr bwMode="auto">
          <a:xfrm>
            <a:off x="1160860" y="2663826"/>
            <a:ext cx="243656" cy="261610"/>
          </a:xfrm>
          <a:prstGeom prst="rect">
            <a:avLst/>
          </a:prstGeom>
          <a:noFill/>
          <a:ln w="9525">
            <a:noFill/>
            <a:miter lim="800000"/>
            <a:headEnd/>
            <a:tailEnd/>
          </a:ln>
        </p:spPr>
        <p:txBody>
          <a:bodyPr wrap="none" lIns="0" tIns="0" rIns="0" bIns="0">
            <a:spAutoFit/>
          </a:bodyPr>
          <a:lstStyle/>
          <a:p>
            <a:r>
              <a:rPr lang="en-US" sz="1700">
                <a:solidFill>
                  <a:srgbClr val="000000"/>
                </a:solidFill>
              </a:rPr>
              <a:t>40</a:t>
            </a:r>
            <a:endParaRPr lang="en-US" sz="1800"/>
          </a:p>
        </p:txBody>
      </p:sp>
      <p:sp>
        <p:nvSpPr>
          <p:cNvPr id="99496" name="Rectangle 168"/>
          <p:cNvSpPr>
            <a:spLocks noChangeArrowheads="1"/>
          </p:cNvSpPr>
          <p:nvPr/>
        </p:nvSpPr>
        <p:spPr bwMode="auto">
          <a:xfrm>
            <a:off x="1160860" y="2062163"/>
            <a:ext cx="243656" cy="261610"/>
          </a:xfrm>
          <a:prstGeom prst="rect">
            <a:avLst/>
          </a:prstGeom>
          <a:noFill/>
          <a:ln w="9525">
            <a:noFill/>
            <a:miter lim="800000"/>
            <a:headEnd/>
            <a:tailEnd/>
          </a:ln>
        </p:spPr>
        <p:txBody>
          <a:bodyPr wrap="none" lIns="0" tIns="0" rIns="0" bIns="0">
            <a:spAutoFit/>
          </a:bodyPr>
          <a:lstStyle/>
          <a:p>
            <a:r>
              <a:rPr lang="en-US" sz="1700">
                <a:solidFill>
                  <a:srgbClr val="000000"/>
                </a:solidFill>
              </a:rPr>
              <a:t>50</a:t>
            </a:r>
            <a:endParaRPr lang="en-US" sz="1800"/>
          </a:p>
        </p:txBody>
      </p:sp>
      <p:sp>
        <p:nvSpPr>
          <p:cNvPr id="99497" name="Rectangle 169"/>
          <p:cNvSpPr>
            <a:spLocks noChangeArrowheads="1"/>
          </p:cNvSpPr>
          <p:nvPr/>
        </p:nvSpPr>
        <p:spPr bwMode="auto">
          <a:xfrm>
            <a:off x="1160860" y="1460501"/>
            <a:ext cx="243656" cy="261610"/>
          </a:xfrm>
          <a:prstGeom prst="rect">
            <a:avLst/>
          </a:prstGeom>
          <a:noFill/>
          <a:ln w="9525">
            <a:noFill/>
            <a:miter lim="800000"/>
            <a:headEnd/>
            <a:tailEnd/>
          </a:ln>
        </p:spPr>
        <p:txBody>
          <a:bodyPr wrap="none" lIns="0" tIns="0" rIns="0" bIns="0">
            <a:spAutoFit/>
          </a:bodyPr>
          <a:lstStyle/>
          <a:p>
            <a:r>
              <a:rPr lang="en-US" sz="1700">
                <a:solidFill>
                  <a:srgbClr val="000000"/>
                </a:solidFill>
              </a:rPr>
              <a:t>60</a:t>
            </a:r>
            <a:endParaRPr lang="en-US" sz="1800"/>
          </a:p>
        </p:txBody>
      </p:sp>
      <p:sp>
        <p:nvSpPr>
          <p:cNvPr id="99498" name="Rectangle 170"/>
          <p:cNvSpPr>
            <a:spLocks noChangeArrowheads="1"/>
          </p:cNvSpPr>
          <p:nvPr/>
        </p:nvSpPr>
        <p:spPr bwMode="auto">
          <a:xfrm>
            <a:off x="1160860" y="858838"/>
            <a:ext cx="243656" cy="261610"/>
          </a:xfrm>
          <a:prstGeom prst="rect">
            <a:avLst/>
          </a:prstGeom>
          <a:noFill/>
          <a:ln w="9525">
            <a:noFill/>
            <a:miter lim="800000"/>
            <a:headEnd/>
            <a:tailEnd/>
          </a:ln>
        </p:spPr>
        <p:txBody>
          <a:bodyPr wrap="none" lIns="0" tIns="0" rIns="0" bIns="0">
            <a:spAutoFit/>
          </a:bodyPr>
          <a:lstStyle/>
          <a:p>
            <a:r>
              <a:rPr lang="en-US" sz="1700">
                <a:solidFill>
                  <a:srgbClr val="000000"/>
                </a:solidFill>
              </a:rPr>
              <a:t>70</a:t>
            </a:r>
            <a:endParaRPr lang="en-US" sz="1800"/>
          </a:p>
        </p:txBody>
      </p:sp>
      <p:sp>
        <p:nvSpPr>
          <p:cNvPr id="99499" name="Rectangle 171"/>
          <p:cNvSpPr>
            <a:spLocks noChangeArrowheads="1"/>
          </p:cNvSpPr>
          <p:nvPr/>
        </p:nvSpPr>
        <p:spPr bwMode="auto">
          <a:xfrm>
            <a:off x="1444626"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0.0</a:t>
            </a:r>
            <a:endParaRPr lang="en-US" sz="1800"/>
          </a:p>
        </p:txBody>
      </p:sp>
      <p:sp>
        <p:nvSpPr>
          <p:cNvPr id="99500" name="Rectangle 172"/>
          <p:cNvSpPr>
            <a:spLocks noChangeArrowheads="1"/>
          </p:cNvSpPr>
          <p:nvPr/>
        </p:nvSpPr>
        <p:spPr bwMode="auto">
          <a:xfrm>
            <a:off x="2180697"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0.1</a:t>
            </a:r>
            <a:endParaRPr lang="en-US" sz="1800"/>
          </a:p>
        </p:txBody>
      </p:sp>
      <p:sp>
        <p:nvSpPr>
          <p:cNvPr id="99501" name="Rectangle 173"/>
          <p:cNvSpPr>
            <a:spLocks noChangeArrowheads="1"/>
          </p:cNvSpPr>
          <p:nvPr/>
        </p:nvSpPr>
        <p:spPr bwMode="auto">
          <a:xfrm>
            <a:off x="2918488"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0.2</a:t>
            </a:r>
            <a:endParaRPr lang="en-US" sz="1800"/>
          </a:p>
        </p:txBody>
      </p:sp>
      <p:sp>
        <p:nvSpPr>
          <p:cNvPr id="99502" name="Rectangle 174"/>
          <p:cNvSpPr>
            <a:spLocks noChangeArrowheads="1"/>
          </p:cNvSpPr>
          <p:nvPr/>
        </p:nvSpPr>
        <p:spPr bwMode="auto">
          <a:xfrm>
            <a:off x="3670036"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0.3</a:t>
            </a:r>
            <a:endParaRPr lang="en-US" sz="1800"/>
          </a:p>
        </p:txBody>
      </p:sp>
      <p:sp>
        <p:nvSpPr>
          <p:cNvPr id="99503" name="Rectangle 175"/>
          <p:cNvSpPr>
            <a:spLocks noChangeArrowheads="1"/>
          </p:cNvSpPr>
          <p:nvPr/>
        </p:nvSpPr>
        <p:spPr bwMode="auto">
          <a:xfrm>
            <a:off x="4406107"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0.4</a:t>
            </a:r>
            <a:endParaRPr lang="en-US" sz="1800"/>
          </a:p>
        </p:txBody>
      </p:sp>
      <p:sp>
        <p:nvSpPr>
          <p:cNvPr id="99504" name="Rectangle 176"/>
          <p:cNvSpPr>
            <a:spLocks noChangeArrowheads="1"/>
          </p:cNvSpPr>
          <p:nvPr/>
        </p:nvSpPr>
        <p:spPr bwMode="auto">
          <a:xfrm>
            <a:off x="5143898"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0.5</a:t>
            </a:r>
            <a:endParaRPr lang="en-US" sz="1800"/>
          </a:p>
        </p:txBody>
      </p:sp>
      <p:sp>
        <p:nvSpPr>
          <p:cNvPr id="99505" name="Rectangle 177"/>
          <p:cNvSpPr>
            <a:spLocks noChangeArrowheads="1"/>
          </p:cNvSpPr>
          <p:nvPr/>
        </p:nvSpPr>
        <p:spPr bwMode="auto">
          <a:xfrm>
            <a:off x="5879969"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0.6</a:t>
            </a:r>
            <a:endParaRPr lang="en-US" sz="1800"/>
          </a:p>
        </p:txBody>
      </p:sp>
      <p:sp>
        <p:nvSpPr>
          <p:cNvPr id="99506" name="Rectangle 178"/>
          <p:cNvSpPr>
            <a:spLocks noChangeArrowheads="1"/>
          </p:cNvSpPr>
          <p:nvPr/>
        </p:nvSpPr>
        <p:spPr bwMode="auto">
          <a:xfrm>
            <a:off x="6616040"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0.7</a:t>
            </a:r>
            <a:endParaRPr lang="en-US" sz="1800"/>
          </a:p>
        </p:txBody>
      </p:sp>
      <p:sp>
        <p:nvSpPr>
          <p:cNvPr id="99507" name="Rectangle 179"/>
          <p:cNvSpPr>
            <a:spLocks noChangeArrowheads="1"/>
          </p:cNvSpPr>
          <p:nvPr/>
        </p:nvSpPr>
        <p:spPr bwMode="auto">
          <a:xfrm>
            <a:off x="7367588"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0.8</a:t>
            </a:r>
            <a:endParaRPr lang="en-US" sz="1800"/>
          </a:p>
        </p:txBody>
      </p:sp>
      <p:sp>
        <p:nvSpPr>
          <p:cNvPr id="99508" name="Rectangle 180"/>
          <p:cNvSpPr>
            <a:spLocks noChangeArrowheads="1"/>
          </p:cNvSpPr>
          <p:nvPr/>
        </p:nvSpPr>
        <p:spPr bwMode="auto">
          <a:xfrm>
            <a:off x="8105379"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0.9</a:t>
            </a:r>
            <a:endParaRPr lang="en-US" sz="1800"/>
          </a:p>
        </p:txBody>
      </p:sp>
      <p:sp>
        <p:nvSpPr>
          <p:cNvPr id="99509" name="Rectangle 181"/>
          <p:cNvSpPr>
            <a:spLocks noChangeArrowheads="1"/>
          </p:cNvSpPr>
          <p:nvPr/>
        </p:nvSpPr>
        <p:spPr bwMode="auto">
          <a:xfrm>
            <a:off x="8841450" y="5383213"/>
            <a:ext cx="304571" cy="261610"/>
          </a:xfrm>
          <a:prstGeom prst="rect">
            <a:avLst/>
          </a:prstGeom>
          <a:noFill/>
          <a:ln w="9525">
            <a:noFill/>
            <a:miter lim="800000"/>
            <a:headEnd/>
            <a:tailEnd/>
          </a:ln>
        </p:spPr>
        <p:txBody>
          <a:bodyPr wrap="none" lIns="0" tIns="0" rIns="0" bIns="0">
            <a:spAutoFit/>
          </a:bodyPr>
          <a:lstStyle/>
          <a:p>
            <a:r>
              <a:rPr lang="en-US" sz="1700">
                <a:solidFill>
                  <a:srgbClr val="000000"/>
                </a:solidFill>
              </a:rPr>
              <a:t>1.0</a:t>
            </a:r>
            <a:endParaRPr lang="en-US" sz="1800"/>
          </a:p>
        </p:txBody>
      </p:sp>
      <p:sp>
        <p:nvSpPr>
          <p:cNvPr id="99510" name="Rectangle 182"/>
          <p:cNvSpPr>
            <a:spLocks noChangeArrowheads="1"/>
          </p:cNvSpPr>
          <p:nvPr/>
        </p:nvSpPr>
        <p:spPr bwMode="auto">
          <a:xfrm>
            <a:off x="4392348" y="5762626"/>
            <a:ext cx="157094" cy="261610"/>
          </a:xfrm>
          <a:prstGeom prst="rect">
            <a:avLst/>
          </a:prstGeom>
          <a:noFill/>
          <a:ln w="9525">
            <a:noFill/>
            <a:miter lim="800000"/>
            <a:headEnd/>
            <a:tailEnd/>
          </a:ln>
        </p:spPr>
        <p:txBody>
          <a:bodyPr wrap="none" lIns="0" tIns="0" rIns="0" bIns="0">
            <a:spAutoFit/>
          </a:bodyPr>
          <a:lstStyle/>
          <a:p>
            <a:r>
              <a:rPr lang="en-US" sz="1700">
                <a:solidFill>
                  <a:srgbClr val="000000"/>
                </a:solidFill>
              </a:rPr>
              <a:t>H</a:t>
            </a:r>
            <a:endParaRPr lang="en-US" sz="1800"/>
          </a:p>
        </p:txBody>
      </p:sp>
      <p:sp>
        <p:nvSpPr>
          <p:cNvPr id="99511" name="Rectangle 183"/>
          <p:cNvSpPr>
            <a:spLocks noChangeArrowheads="1"/>
          </p:cNvSpPr>
          <p:nvPr/>
        </p:nvSpPr>
        <p:spPr bwMode="auto">
          <a:xfrm>
            <a:off x="4547129" y="5854701"/>
            <a:ext cx="78548" cy="169277"/>
          </a:xfrm>
          <a:prstGeom prst="rect">
            <a:avLst/>
          </a:prstGeom>
          <a:noFill/>
          <a:ln w="9525">
            <a:noFill/>
            <a:miter lim="800000"/>
            <a:headEnd/>
            <a:tailEnd/>
          </a:ln>
        </p:spPr>
        <p:txBody>
          <a:bodyPr wrap="none" lIns="0" tIns="0" rIns="0" bIns="0">
            <a:spAutoFit/>
          </a:bodyPr>
          <a:lstStyle/>
          <a:p>
            <a:r>
              <a:rPr lang="en-US" sz="1100">
                <a:solidFill>
                  <a:srgbClr val="000000"/>
                </a:solidFill>
              </a:rPr>
              <a:t>2</a:t>
            </a:r>
            <a:endParaRPr lang="en-US" sz="1800"/>
          </a:p>
        </p:txBody>
      </p:sp>
      <p:sp>
        <p:nvSpPr>
          <p:cNvPr id="99512" name="Rectangle 184"/>
          <p:cNvSpPr>
            <a:spLocks noChangeArrowheads="1"/>
          </p:cNvSpPr>
          <p:nvPr/>
        </p:nvSpPr>
        <p:spPr bwMode="auto">
          <a:xfrm>
            <a:off x="4633119" y="5762626"/>
            <a:ext cx="1721625" cy="261610"/>
          </a:xfrm>
          <a:prstGeom prst="rect">
            <a:avLst/>
          </a:prstGeom>
          <a:noFill/>
          <a:ln w="9525">
            <a:noFill/>
            <a:miter lim="800000"/>
            <a:headEnd/>
            <a:tailEnd/>
          </a:ln>
        </p:spPr>
        <p:txBody>
          <a:bodyPr wrap="none" lIns="0" tIns="0" rIns="0" bIns="0">
            <a:spAutoFit/>
          </a:bodyPr>
          <a:lstStyle/>
          <a:p>
            <a:r>
              <a:rPr lang="en-US" sz="1700">
                <a:solidFill>
                  <a:srgbClr val="000000"/>
                </a:solidFill>
              </a:rPr>
              <a:t> (molar  fraction)</a:t>
            </a:r>
            <a:endParaRPr lang="en-US" sz="1800"/>
          </a:p>
        </p:txBody>
      </p:sp>
      <p:sp>
        <p:nvSpPr>
          <p:cNvPr id="99513" name="Rectangle 185"/>
          <p:cNvSpPr>
            <a:spLocks noChangeArrowheads="1"/>
          </p:cNvSpPr>
          <p:nvPr/>
        </p:nvSpPr>
        <p:spPr bwMode="auto">
          <a:xfrm rot="16200000">
            <a:off x="710223" y="2985458"/>
            <a:ext cx="352661" cy="261610"/>
          </a:xfrm>
          <a:prstGeom prst="rect">
            <a:avLst/>
          </a:prstGeom>
          <a:noFill/>
          <a:ln w="9525">
            <a:noFill/>
            <a:miter lim="800000"/>
            <a:headEnd/>
            <a:tailEnd/>
          </a:ln>
        </p:spPr>
        <p:txBody>
          <a:bodyPr wrap="none" lIns="0" tIns="0" rIns="0" bIns="0">
            <a:spAutoFit/>
          </a:bodyPr>
          <a:lstStyle/>
          <a:p>
            <a:r>
              <a:rPr lang="en-US" sz="1700">
                <a:solidFill>
                  <a:srgbClr val="000000"/>
                </a:solidFill>
              </a:rPr>
              <a:t>P/P</a:t>
            </a:r>
            <a:endParaRPr lang="en-US" sz="1800"/>
          </a:p>
        </p:txBody>
      </p:sp>
      <p:sp>
        <p:nvSpPr>
          <p:cNvPr id="99514" name="Rectangle 186"/>
          <p:cNvSpPr>
            <a:spLocks noChangeArrowheads="1"/>
          </p:cNvSpPr>
          <p:nvPr/>
        </p:nvSpPr>
        <p:spPr bwMode="auto">
          <a:xfrm rot="16200000">
            <a:off x="855019" y="2826043"/>
            <a:ext cx="78548" cy="169277"/>
          </a:xfrm>
          <a:prstGeom prst="rect">
            <a:avLst/>
          </a:prstGeom>
          <a:noFill/>
          <a:ln w="9525">
            <a:noFill/>
            <a:miter lim="800000"/>
            <a:headEnd/>
            <a:tailEnd/>
          </a:ln>
        </p:spPr>
        <p:txBody>
          <a:bodyPr wrap="none" lIns="0" tIns="0" rIns="0" bIns="0">
            <a:spAutoFit/>
          </a:bodyPr>
          <a:lstStyle/>
          <a:p>
            <a:r>
              <a:rPr lang="en-US" sz="1100">
                <a:solidFill>
                  <a:srgbClr val="000000"/>
                </a:solidFill>
              </a:rPr>
              <a:t>0</a:t>
            </a:r>
            <a:endParaRPr lang="en-US" sz="1800"/>
          </a:p>
        </p:txBody>
      </p:sp>
      <p:sp>
        <p:nvSpPr>
          <p:cNvPr id="99515" name="Rectangle 187"/>
          <p:cNvSpPr>
            <a:spLocks noChangeArrowheads="1"/>
          </p:cNvSpPr>
          <p:nvPr/>
        </p:nvSpPr>
        <p:spPr bwMode="auto">
          <a:xfrm>
            <a:off x="6758781" y="1341439"/>
            <a:ext cx="1615827" cy="292388"/>
          </a:xfrm>
          <a:prstGeom prst="rect">
            <a:avLst/>
          </a:prstGeom>
          <a:noFill/>
          <a:ln w="9525">
            <a:noFill/>
            <a:miter lim="800000"/>
            <a:headEnd/>
            <a:tailEnd/>
          </a:ln>
        </p:spPr>
        <p:txBody>
          <a:bodyPr wrap="none" lIns="0" tIns="0" rIns="0" bIns="0">
            <a:spAutoFit/>
          </a:bodyPr>
          <a:lstStyle/>
          <a:p>
            <a:r>
              <a:rPr lang="en-US" sz="1900">
                <a:solidFill>
                  <a:srgbClr val="000000"/>
                </a:solidFill>
              </a:rPr>
              <a:t>Reflected CJ  </a:t>
            </a:r>
            <a:endParaRPr lang="en-US" sz="1800"/>
          </a:p>
        </p:txBody>
      </p:sp>
      <p:sp>
        <p:nvSpPr>
          <p:cNvPr id="99516" name="Rectangle 188"/>
          <p:cNvSpPr>
            <a:spLocks noChangeArrowheads="1"/>
          </p:cNvSpPr>
          <p:nvPr/>
        </p:nvSpPr>
        <p:spPr bwMode="auto">
          <a:xfrm>
            <a:off x="6758782" y="1643064"/>
            <a:ext cx="1275990" cy="292388"/>
          </a:xfrm>
          <a:prstGeom prst="rect">
            <a:avLst/>
          </a:prstGeom>
          <a:noFill/>
          <a:ln w="9525">
            <a:noFill/>
            <a:miter lim="800000"/>
            <a:headEnd/>
            <a:tailEnd/>
          </a:ln>
        </p:spPr>
        <p:txBody>
          <a:bodyPr wrap="none" lIns="0" tIns="0" rIns="0" bIns="0">
            <a:spAutoFit/>
          </a:bodyPr>
          <a:lstStyle/>
          <a:p>
            <a:r>
              <a:rPr lang="en-US" sz="1900">
                <a:solidFill>
                  <a:srgbClr val="000000"/>
                </a:solidFill>
              </a:rPr>
              <a:t>Detonation</a:t>
            </a:r>
            <a:endParaRPr lang="en-US" sz="1800"/>
          </a:p>
        </p:txBody>
      </p:sp>
      <p:sp>
        <p:nvSpPr>
          <p:cNvPr id="99517" name="Rectangle 189"/>
          <p:cNvSpPr>
            <a:spLocks noChangeArrowheads="1"/>
          </p:cNvSpPr>
          <p:nvPr/>
        </p:nvSpPr>
        <p:spPr bwMode="auto">
          <a:xfrm>
            <a:off x="5255684" y="3370264"/>
            <a:ext cx="1655903" cy="292388"/>
          </a:xfrm>
          <a:prstGeom prst="rect">
            <a:avLst/>
          </a:prstGeom>
          <a:noFill/>
          <a:ln w="9525">
            <a:noFill/>
            <a:miter lim="800000"/>
            <a:headEnd/>
            <a:tailEnd/>
          </a:ln>
        </p:spPr>
        <p:txBody>
          <a:bodyPr wrap="none" lIns="0" tIns="0" rIns="0" bIns="0">
            <a:spAutoFit/>
          </a:bodyPr>
          <a:lstStyle/>
          <a:p>
            <a:r>
              <a:rPr lang="en-US" sz="1900">
                <a:solidFill>
                  <a:srgbClr val="000000"/>
                </a:solidFill>
              </a:rPr>
              <a:t>CJ Detonation</a:t>
            </a:r>
            <a:endParaRPr lang="en-US" sz="1800"/>
          </a:p>
        </p:txBody>
      </p:sp>
      <p:sp>
        <p:nvSpPr>
          <p:cNvPr id="99518" name="Rectangle 190"/>
          <p:cNvSpPr>
            <a:spLocks noChangeArrowheads="1"/>
          </p:cNvSpPr>
          <p:nvPr/>
        </p:nvSpPr>
        <p:spPr bwMode="auto">
          <a:xfrm>
            <a:off x="1898650" y="4724401"/>
            <a:ext cx="2292294" cy="292388"/>
          </a:xfrm>
          <a:prstGeom prst="rect">
            <a:avLst/>
          </a:prstGeom>
          <a:noFill/>
          <a:ln w="9525">
            <a:noFill/>
            <a:miter lim="800000"/>
            <a:headEnd/>
            <a:tailEnd/>
          </a:ln>
        </p:spPr>
        <p:txBody>
          <a:bodyPr wrap="none" lIns="0" tIns="0" rIns="0" bIns="0">
            <a:spAutoFit/>
          </a:bodyPr>
          <a:lstStyle/>
          <a:p>
            <a:r>
              <a:rPr lang="en-US" sz="1900">
                <a:solidFill>
                  <a:srgbClr val="000000"/>
                </a:solidFill>
              </a:rPr>
              <a:t>Plateau Pressure (P</a:t>
            </a:r>
            <a:endParaRPr lang="en-US" sz="1800"/>
          </a:p>
        </p:txBody>
      </p:sp>
      <p:sp>
        <p:nvSpPr>
          <p:cNvPr id="99519" name="Rectangle 191"/>
          <p:cNvSpPr>
            <a:spLocks noChangeArrowheads="1"/>
          </p:cNvSpPr>
          <p:nvPr/>
        </p:nvSpPr>
        <p:spPr bwMode="auto">
          <a:xfrm>
            <a:off x="4210050" y="4876801"/>
            <a:ext cx="84960" cy="184666"/>
          </a:xfrm>
          <a:prstGeom prst="rect">
            <a:avLst/>
          </a:prstGeom>
          <a:noFill/>
          <a:ln w="9525">
            <a:noFill/>
            <a:miter lim="800000"/>
            <a:headEnd/>
            <a:tailEnd/>
          </a:ln>
        </p:spPr>
        <p:txBody>
          <a:bodyPr wrap="none" lIns="0" tIns="0" rIns="0" bIns="0">
            <a:spAutoFit/>
          </a:bodyPr>
          <a:lstStyle/>
          <a:p>
            <a:r>
              <a:rPr lang="en-US" sz="1200">
                <a:solidFill>
                  <a:srgbClr val="000000"/>
                </a:solidFill>
              </a:rPr>
              <a:t>3</a:t>
            </a:r>
            <a:endParaRPr lang="en-US" sz="1800"/>
          </a:p>
        </p:txBody>
      </p:sp>
      <p:sp>
        <p:nvSpPr>
          <p:cNvPr id="99520" name="Rectangle 192"/>
          <p:cNvSpPr>
            <a:spLocks noChangeArrowheads="1"/>
          </p:cNvSpPr>
          <p:nvPr/>
        </p:nvSpPr>
        <p:spPr bwMode="auto">
          <a:xfrm>
            <a:off x="4292601" y="4724401"/>
            <a:ext cx="81754" cy="292388"/>
          </a:xfrm>
          <a:prstGeom prst="rect">
            <a:avLst/>
          </a:prstGeom>
          <a:noFill/>
          <a:ln w="9525">
            <a:noFill/>
            <a:miter lim="800000"/>
            <a:headEnd/>
            <a:tailEnd/>
          </a:ln>
        </p:spPr>
        <p:txBody>
          <a:bodyPr wrap="none" lIns="0" tIns="0" rIns="0" bIns="0">
            <a:spAutoFit/>
          </a:bodyPr>
          <a:lstStyle/>
          <a:p>
            <a:r>
              <a:rPr lang="en-US" sz="1900">
                <a:solidFill>
                  <a:srgbClr val="000000"/>
                </a:solidFill>
              </a:rPr>
              <a:t>)</a:t>
            </a:r>
            <a:endParaRPr lang="en-US" sz="1800"/>
          </a:p>
        </p:txBody>
      </p:sp>
      <p:sp>
        <p:nvSpPr>
          <p:cNvPr id="99521" name="Rectangle 193"/>
          <p:cNvSpPr>
            <a:spLocks noChangeArrowheads="1"/>
          </p:cNvSpPr>
          <p:nvPr/>
        </p:nvSpPr>
        <p:spPr bwMode="auto">
          <a:xfrm>
            <a:off x="3962400" y="4038601"/>
            <a:ext cx="1570943" cy="292388"/>
          </a:xfrm>
          <a:prstGeom prst="rect">
            <a:avLst/>
          </a:prstGeom>
          <a:noFill/>
          <a:ln w="9525">
            <a:noFill/>
            <a:miter lim="800000"/>
            <a:headEnd/>
            <a:tailEnd/>
          </a:ln>
        </p:spPr>
        <p:txBody>
          <a:bodyPr wrap="none" lIns="0" tIns="0" rIns="0" bIns="0">
            <a:spAutoFit/>
          </a:bodyPr>
          <a:lstStyle/>
          <a:p>
            <a:r>
              <a:rPr lang="en-US" sz="1900">
                <a:solidFill>
                  <a:srgbClr val="000000"/>
                </a:solidFill>
              </a:rPr>
              <a:t>CV Explosion</a:t>
            </a:r>
            <a:endParaRPr lang="en-US" sz="180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5"/>
          <p:cNvSpPr>
            <a:spLocks noGrp="1"/>
          </p:cNvSpPr>
          <p:nvPr>
            <p:ph type="dt" sz="half" idx="10"/>
          </p:nvPr>
        </p:nvSpPr>
        <p:spPr/>
        <p:txBody>
          <a:bodyPr/>
          <a:lstStyle/>
          <a:p>
            <a:fld id="{8BD85B73-BC27-4F45-9239-3B45E3B0C24F}" type="datetime1">
              <a:rPr lang="en-US"/>
              <a:pPr/>
              <a:t>10/21/2018</a:t>
            </a:fld>
            <a:endParaRPr lang="en-US"/>
          </a:p>
        </p:txBody>
      </p:sp>
      <p:sp>
        <p:nvSpPr>
          <p:cNvPr id="33" name="Slide Number Placeholder 7"/>
          <p:cNvSpPr>
            <a:spLocks noGrp="1"/>
          </p:cNvSpPr>
          <p:nvPr>
            <p:ph type="sldNum" sz="quarter" idx="12"/>
          </p:nvPr>
        </p:nvSpPr>
        <p:spPr/>
        <p:txBody>
          <a:bodyPr/>
          <a:lstStyle/>
          <a:p>
            <a:fld id="{A44B1873-76F7-4816-97D7-3B5BC8135E82}" type="slidenum">
              <a:rPr lang="en-US"/>
              <a:pPr/>
              <a:t>119</a:t>
            </a:fld>
            <a:endParaRPr lang="en-US"/>
          </a:p>
        </p:txBody>
      </p:sp>
      <p:sp>
        <p:nvSpPr>
          <p:cNvPr id="91138" name="Rectangle 2"/>
          <p:cNvSpPr>
            <a:spLocks noGrp="1" noChangeArrowheads="1"/>
          </p:cNvSpPr>
          <p:nvPr>
            <p:ph type="title"/>
          </p:nvPr>
        </p:nvSpPr>
        <p:spPr>
          <a:xfrm>
            <a:off x="742950" y="190500"/>
            <a:ext cx="8420100" cy="1276350"/>
          </a:xfrm>
        </p:spPr>
        <p:txBody>
          <a:bodyPr/>
          <a:lstStyle/>
          <a:p>
            <a:r>
              <a:rPr lang="en-US" sz="4000"/>
              <a:t>Radial (Hoop) motion of Pipes:</a:t>
            </a:r>
            <a:br>
              <a:rPr lang="en-US" sz="4000"/>
            </a:br>
            <a:r>
              <a:rPr lang="en-US" sz="4000"/>
              <a:t>SDOF Model</a:t>
            </a:r>
          </a:p>
        </p:txBody>
      </p:sp>
      <p:sp>
        <p:nvSpPr>
          <p:cNvPr id="91139" name="Rectangle 3"/>
          <p:cNvSpPr>
            <a:spLocks noGrp="1" noChangeArrowheads="1"/>
          </p:cNvSpPr>
          <p:nvPr>
            <p:ph type="body" sz="half" idx="1"/>
          </p:nvPr>
        </p:nvSpPr>
        <p:spPr>
          <a:xfrm>
            <a:off x="495300" y="1752600"/>
            <a:ext cx="5188612" cy="4114800"/>
          </a:xfrm>
        </p:spPr>
        <p:txBody>
          <a:bodyPr/>
          <a:lstStyle/>
          <a:p>
            <a:pPr>
              <a:buFontTx/>
              <a:buNone/>
            </a:pPr>
            <a:r>
              <a:rPr lang="en-US" sz="2000"/>
              <a:t>Allow only for radial displacement x of tube surface</a:t>
            </a:r>
          </a:p>
          <a:p>
            <a:pPr>
              <a:buFontTx/>
              <a:buNone/>
            </a:pPr>
            <a:endParaRPr lang="en-US" sz="2000"/>
          </a:p>
          <a:p>
            <a:pPr>
              <a:buFontTx/>
              <a:buNone/>
            </a:pPr>
            <a:r>
              <a:rPr lang="en-US" sz="2000"/>
              <a:t>Assumes radial and axial symmetry of load</a:t>
            </a:r>
          </a:p>
          <a:p>
            <a:pPr>
              <a:buFontTx/>
              <a:buNone/>
            </a:pPr>
            <a:endParaRPr lang="en-US" sz="2000"/>
          </a:p>
          <a:p>
            <a:pPr>
              <a:buFontTx/>
              <a:buNone/>
            </a:pPr>
            <a:r>
              <a:rPr lang="en-US" sz="2000"/>
              <a:t>Stress in hoop direction is restoring force</a:t>
            </a:r>
          </a:p>
          <a:p>
            <a:pPr>
              <a:buFontTx/>
              <a:buNone/>
            </a:pPr>
            <a:endParaRPr lang="en-US" sz="2000"/>
          </a:p>
        </p:txBody>
      </p:sp>
      <p:pic>
        <p:nvPicPr>
          <p:cNvPr id="91140" name="Picture 4"/>
          <p:cNvPicPr>
            <a:picLocks noGrp="1" noChangeAspect="1" noChangeArrowheads="1"/>
          </p:cNvPicPr>
          <p:nvPr>
            <p:ph sz="quarter" idx="3"/>
          </p:nvPr>
        </p:nvPicPr>
        <p:blipFill>
          <a:blip r:embed="rId3" cstate="print"/>
          <a:srcRect l="15875" t="66426" r="2083" b="13667"/>
          <a:stretch>
            <a:fillRect/>
          </a:stretch>
        </p:blipFill>
        <p:spPr>
          <a:xfrm>
            <a:off x="742950" y="5237164"/>
            <a:ext cx="3030273" cy="568325"/>
          </a:xfrm>
          <a:noFill/>
          <a:ln/>
        </p:spPr>
      </p:pic>
      <p:sp>
        <p:nvSpPr>
          <p:cNvPr id="91141" name="Oval 5"/>
          <p:cNvSpPr>
            <a:spLocks noChangeArrowheads="1"/>
          </p:cNvSpPr>
          <p:nvPr/>
        </p:nvSpPr>
        <p:spPr bwMode="auto">
          <a:xfrm>
            <a:off x="7211087" y="2160589"/>
            <a:ext cx="1384432" cy="1277937"/>
          </a:xfrm>
          <a:prstGeom prst="ellipse">
            <a:avLst/>
          </a:prstGeom>
          <a:noFill/>
          <a:ln w="38100" algn="ctr">
            <a:solidFill>
              <a:schemeClr val="tx1"/>
            </a:solidFill>
            <a:round/>
            <a:headEnd/>
            <a:tailEnd/>
          </a:ln>
          <a:effectLst/>
        </p:spPr>
        <p:txBody>
          <a:bodyPr wrap="none" anchor="ctr"/>
          <a:lstStyle/>
          <a:p>
            <a:endParaRPr lang="en-US"/>
          </a:p>
        </p:txBody>
      </p:sp>
      <p:sp>
        <p:nvSpPr>
          <p:cNvPr id="91142" name="Line 6"/>
          <p:cNvSpPr>
            <a:spLocks noChangeShapeType="1"/>
          </p:cNvSpPr>
          <p:nvPr/>
        </p:nvSpPr>
        <p:spPr bwMode="auto">
          <a:xfrm flipV="1">
            <a:off x="7954038" y="2201864"/>
            <a:ext cx="58473" cy="363537"/>
          </a:xfrm>
          <a:prstGeom prst="line">
            <a:avLst/>
          </a:prstGeom>
          <a:noFill/>
          <a:ln w="9525">
            <a:solidFill>
              <a:srgbClr val="FF0000"/>
            </a:solidFill>
            <a:round/>
            <a:headEnd/>
            <a:tailEnd type="triangle" w="med" len="med"/>
          </a:ln>
          <a:effectLst/>
        </p:spPr>
        <p:txBody>
          <a:bodyPr/>
          <a:lstStyle/>
          <a:p>
            <a:endParaRPr lang="en-US"/>
          </a:p>
        </p:txBody>
      </p:sp>
      <p:sp>
        <p:nvSpPr>
          <p:cNvPr id="91143" name="Line 7"/>
          <p:cNvSpPr>
            <a:spLocks noChangeShapeType="1"/>
          </p:cNvSpPr>
          <p:nvPr/>
        </p:nvSpPr>
        <p:spPr bwMode="auto">
          <a:xfrm flipH="1" flipV="1">
            <a:off x="7458737" y="2430463"/>
            <a:ext cx="232171" cy="215900"/>
          </a:xfrm>
          <a:prstGeom prst="line">
            <a:avLst/>
          </a:prstGeom>
          <a:noFill/>
          <a:ln w="9525">
            <a:solidFill>
              <a:srgbClr val="FF0000"/>
            </a:solidFill>
            <a:round/>
            <a:headEnd/>
            <a:tailEnd type="triangle" w="med" len="med"/>
          </a:ln>
          <a:effectLst/>
        </p:spPr>
        <p:txBody>
          <a:bodyPr/>
          <a:lstStyle/>
          <a:p>
            <a:endParaRPr lang="en-US"/>
          </a:p>
        </p:txBody>
      </p:sp>
      <p:sp>
        <p:nvSpPr>
          <p:cNvPr id="91144" name="Line 8"/>
          <p:cNvSpPr>
            <a:spLocks noChangeShapeType="1"/>
          </p:cNvSpPr>
          <p:nvPr/>
        </p:nvSpPr>
        <p:spPr bwMode="auto">
          <a:xfrm flipH="1">
            <a:off x="7283319" y="2874963"/>
            <a:ext cx="436827" cy="80962"/>
          </a:xfrm>
          <a:prstGeom prst="line">
            <a:avLst/>
          </a:prstGeom>
          <a:noFill/>
          <a:ln w="9525">
            <a:solidFill>
              <a:srgbClr val="FF0000"/>
            </a:solidFill>
            <a:round/>
            <a:headEnd/>
            <a:tailEnd type="triangle" w="med" len="med"/>
          </a:ln>
          <a:effectLst/>
        </p:spPr>
        <p:txBody>
          <a:bodyPr/>
          <a:lstStyle/>
          <a:p>
            <a:endParaRPr lang="en-US"/>
          </a:p>
        </p:txBody>
      </p:sp>
      <p:sp>
        <p:nvSpPr>
          <p:cNvPr id="91145" name="Line 9"/>
          <p:cNvSpPr>
            <a:spLocks noChangeShapeType="1"/>
          </p:cNvSpPr>
          <p:nvPr/>
        </p:nvSpPr>
        <p:spPr bwMode="auto">
          <a:xfrm flipH="1">
            <a:off x="7706387" y="2928939"/>
            <a:ext cx="146182" cy="415925"/>
          </a:xfrm>
          <a:prstGeom prst="line">
            <a:avLst/>
          </a:prstGeom>
          <a:noFill/>
          <a:ln w="9525">
            <a:solidFill>
              <a:srgbClr val="FF0000"/>
            </a:solidFill>
            <a:round/>
            <a:headEnd/>
            <a:tailEnd type="triangle" w="med" len="med"/>
          </a:ln>
          <a:effectLst/>
        </p:spPr>
        <p:txBody>
          <a:bodyPr/>
          <a:lstStyle/>
          <a:p>
            <a:endParaRPr lang="en-US"/>
          </a:p>
        </p:txBody>
      </p:sp>
      <p:sp>
        <p:nvSpPr>
          <p:cNvPr id="91146" name="Line 10"/>
          <p:cNvSpPr>
            <a:spLocks noChangeShapeType="1"/>
          </p:cNvSpPr>
          <p:nvPr/>
        </p:nvSpPr>
        <p:spPr bwMode="auto">
          <a:xfrm>
            <a:off x="7983273" y="2887663"/>
            <a:ext cx="364596" cy="336550"/>
          </a:xfrm>
          <a:prstGeom prst="line">
            <a:avLst/>
          </a:prstGeom>
          <a:noFill/>
          <a:ln w="9525">
            <a:solidFill>
              <a:srgbClr val="FF0000"/>
            </a:solidFill>
            <a:round/>
            <a:headEnd/>
            <a:tailEnd type="triangle" w="med" len="med"/>
          </a:ln>
          <a:effectLst/>
        </p:spPr>
        <p:txBody>
          <a:bodyPr/>
          <a:lstStyle/>
          <a:p>
            <a:endParaRPr lang="en-US"/>
          </a:p>
        </p:txBody>
      </p:sp>
      <p:sp>
        <p:nvSpPr>
          <p:cNvPr id="91147" name="Line 11"/>
          <p:cNvSpPr>
            <a:spLocks noChangeShapeType="1"/>
          </p:cNvSpPr>
          <p:nvPr/>
        </p:nvSpPr>
        <p:spPr bwMode="auto">
          <a:xfrm flipV="1">
            <a:off x="8143215" y="2565401"/>
            <a:ext cx="319881" cy="161925"/>
          </a:xfrm>
          <a:prstGeom prst="line">
            <a:avLst/>
          </a:prstGeom>
          <a:noFill/>
          <a:ln w="9525">
            <a:solidFill>
              <a:srgbClr val="FF0000"/>
            </a:solidFill>
            <a:round/>
            <a:headEnd/>
            <a:tailEnd type="triangle" w="med" len="med"/>
          </a:ln>
          <a:effectLst/>
        </p:spPr>
        <p:txBody>
          <a:bodyPr/>
          <a:lstStyle/>
          <a:p>
            <a:endParaRPr lang="en-US"/>
          </a:p>
        </p:txBody>
      </p:sp>
      <p:sp>
        <p:nvSpPr>
          <p:cNvPr id="91148" name="Text Box 12"/>
          <p:cNvSpPr txBox="1">
            <a:spLocks noChangeArrowheads="1"/>
          </p:cNvSpPr>
          <p:nvPr/>
        </p:nvSpPr>
        <p:spPr bwMode="auto">
          <a:xfrm>
            <a:off x="7463896" y="2554288"/>
            <a:ext cx="916650" cy="366712"/>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sz="1800">
                <a:solidFill>
                  <a:srgbClr val="FF0000"/>
                </a:solidFill>
              </a:rPr>
              <a:t>P(t)</a:t>
            </a:r>
          </a:p>
        </p:txBody>
      </p:sp>
      <p:sp>
        <p:nvSpPr>
          <p:cNvPr id="91149" name="Line 13"/>
          <p:cNvSpPr>
            <a:spLocks noChangeShapeType="1"/>
          </p:cNvSpPr>
          <p:nvPr/>
        </p:nvSpPr>
        <p:spPr bwMode="auto">
          <a:xfrm flipH="1">
            <a:off x="8344429" y="2028826"/>
            <a:ext cx="261408" cy="282575"/>
          </a:xfrm>
          <a:prstGeom prst="line">
            <a:avLst/>
          </a:prstGeom>
          <a:noFill/>
          <a:ln w="9525">
            <a:solidFill>
              <a:schemeClr val="tx1"/>
            </a:solidFill>
            <a:round/>
            <a:headEnd/>
            <a:tailEnd type="triangle" w="med" len="med"/>
          </a:ln>
          <a:effectLst/>
        </p:spPr>
        <p:txBody>
          <a:bodyPr/>
          <a:lstStyle/>
          <a:p>
            <a:endParaRPr lang="en-US"/>
          </a:p>
        </p:txBody>
      </p:sp>
      <p:sp>
        <p:nvSpPr>
          <p:cNvPr id="91150" name="Text Box 14"/>
          <p:cNvSpPr txBox="1">
            <a:spLocks noChangeArrowheads="1"/>
          </p:cNvSpPr>
          <p:nvPr/>
        </p:nvSpPr>
        <p:spPr bwMode="auto">
          <a:xfrm>
            <a:off x="6588523" y="2406651"/>
            <a:ext cx="916648" cy="366713"/>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sz="1800"/>
              <a:t>x</a:t>
            </a:r>
          </a:p>
        </p:txBody>
      </p:sp>
      <p:sp>
        <p:nvSpPr>
          <p:cNvPr id="91151" name="Rectangle 15"/>
          <p:cNvSpPr>
            <a:spLocks noChangeArrowheads="1"/>
          </p:cNvSpPr>
          <p:nvPr/>
        </p:nvSpPr>
        <p:spPr bwMode="auto">
          <a:xfrm>
            <a:off x="483262" y="4429126"/>
            <a:ext cx="3802459" cy="646331"/>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a:t>Results in harmonic oscillator equation (no damping)</a:t>
            </a:r>
          </a:p>
        </p:txBody>
      </p:sp>
      <p:sp>
        <p:nvSpPr>
          <p:cNvPr id="91152" name="Line 16"/>
          <p:cNvSpPr>
            <a:spLocks noChangeShapeType="1"/>
          </p:cNvSpPr>
          <p:nvPr/>
        </p:nvSpPr>
        <p:spPr bwMode="auto">
          <a:xfrm flipV="1">
            <a:off x="8163852" y="2322514"/>
            <a:ext cx="170259" cy="161925"/>
          </a:xfrm>
          <a:prstGeom prst="line">
            <a:avLst/>
          </a:prstGeom>
          <a:noFill/>
          <a:ln w="9525">
            <a:solidFill>
              <a:schemeClr val="tx1"/>
            </a:solidFill>
            <a:round/>
            <a:headEnd/>
            <a:tailEnd type="triangle" w="med" len="med"/>
          </a:ln>
          <a:effectLst/>
        </p:spPr>
        <p:txBody>
          <a:bodyPr/>
          <a:lstStyle/>
          <a:p>
            <a:endParaRPr lang="en-US"/>
          </a:p>
        </p:txBody>
      </p:sp>
      <p:sp>
        <p:nvSpPr>
          <p:cNvPr id="91153" name="Text Box 17"/>
          <p:cNvSpPr txBox="1">
            <a:spLocks noChangeArrowheads="1"/>
          </p:cNvSpPr>
          <p:nvPr/>
        </p:nvSpPr>
        <p:spPr bwMode="auto">
          <a:xfrm>
            <a:off x="7806136" y="1809751"/>
            <a:ext cx="916648" cy="366713"/>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sz="1800"/>
              <a:t>t</a:t>
            </a:r>
          </a:p>
        </p:txBody>
      </p:sp>
      <p:sp>
        <p:nvSpPr>
          <p:cNvPr id="91154" name="Line 18"/>
          <p:cNvSpPr>
            <a:spLocks noChangeShapeType="1"/>
          </p:cNvSpPr>
          <p:nvPr/>
        </p:nvSpPr>
        <p:spPr bwMode="auto">
          <a:xfrm flipH="1" flipV="1">
            <a:off x="6954838" y="2794001"/>
            <a:ext cx="378354" cy="3175"/>
          </a:xfrm>
          <a:prstGeom prst="line">
            <a:avLst/>
          </a:prstGeom>
          <a:noFill/>
          <a:ln w="9525">
            <a:solidFill>
              <a:schemeClr val="tx1"/>
            </a:solidFill>
            <a:round/>
            <a:headEnd/>
            <a:tailEnd type="triangle" w="med" len="med"/>
          </a:ln>
          <a:effectLst/>
        </p:spPr>
        <p:txBody>
          <a:bodyPr/>
          <a:lstStyle/>
          <a:p>
            <a:endParaRPr lang="en-US"/>
          </a:p>
        </p:txBody>
      </p:sp>
      <p:sp>
        <p:nvSpPr>
          <p:cNvPr id="91155" name="Line 19"/>
          <p:cNvSpPr>
            <a:spLocks noChangeShapeType="1"/>
          </p:cNvSpPr>
          <p:nvPr/>
        </p:nvSpPr>
        <p:spPr bwMode="auto">
          <a:xfrm>
            <a:off x="7230004" y="1800226"/>
            <a:ext cx="316442" cy="415925"/>
          </a:xfrm>
          <a:prstGeom prst="line">
            <a:avLst/>
          </a:prstGeom>
          <a:noFill/>
          <a:ln w="9525">
            <a:solidFill>
              <a:schemeClr val="tx1"/>
            </a:solidFill>
            <a:round/>
            <a:headEnd/>
            <a:tailEnd type="triangle" w="med" len="med"/>
          </a:ln>
          <a:effectLst/>
        </p:spPr>
        <p:txBody>
          <a:bodyPr/>
          <a:lstStyle/>
          <a:p>
            <a:endParaRPr lang="en-US"/>
          </a:p>
        </p:txBody>
      </p:sp>
      <p:sp>
        <p:nvSpPr>
          <p:cNvPr id="91156" name="Line 20"/>
          <p:cNvSpPr>
            <a:spLocks noChangeShapeType="1"/>
          </p:cNvSpPr>
          <p:nvPr/>
        </p:nvSpPr>
        <p:spPr bwMode="auto">
          <a:xfrm>
            <a:off x="7539567" y="2209800"/>
            <a:ext cx="330200" cy="444500"/>
          </a:xfrm>
          <a:prstGeom prst="line">
            <a:avLst/>
          </a:prstGeom>
          <a:noFill/>
          <a:ln w="9525">
            <a:solidFill>
              <a:schemeClr val="tx1"/>
            </a:solidFill>
            <a:round/>
            <a:headEnd/>
            <a:tailEnd/>
          </a:ln>
          <a:effectLst/>
        </p:spPr>
        <p:txBody>
          <a:bodyPr/>
          <a:lstStyle/>
          <a:p>
            <a:endParaRPr lang="en-US"/>
          </a:p>
        </p:txBody>
      </p:sp>
      <p:sp>
        <p:nvSpPr>
          <p:cNvPr id="91157" name="AutoShape 21"/>
          <p:cNvSpPr>
            <a:spLocks/>
          </p:cNvSpPr>
          <p:nvPr/>
        </p:nvSpPr>
        <p:spPr bwMode="auto">
          <a:xfrm rot="5400000">
            <a:off x="7356210" y="4860396"/>
            <a:ext cx="139700" cy="674158"/>
          </a:xfrm>
          <a:prstGeom prst="rightBrace">
            <a:avLst>
              <a:gd name="adj1" fmla="val 37121"/>
              <a:gd name="adj2" fmla="val 50000"/>
            </a:avLst>
          </a:prstGeom>
          <a:noFill/>
          <a:ln w="9525">
            <a:solidFill>
              <a:schemeClr val="tx1"/>
            </a:solidFill>
            <a:round/>
            <a:headEnd/>
            <a:tailEnd/>
          </a:ln>
          <a:effectLst/>
        </p:spPr>
        <p:txBody>
          <a:bodyPr wrap="none" anchor="ctr"/>
          <a:lstStyle/>
          <a:p>
            <a:endParaRPr lang="en-US"/>
          </a:p>
        </p:txBody>
      </p:sp>
      <p:sp>
        <p:nvSpPr>
          <p:cNvPr id="91158" name="AutoShape 22"/>
          <p:cNvSpPr>
            <a:spLocks/>
          </p:cNvSpPr>
          <p:nvPr/>
        </p:nvSpPr>
        <p:spPr bwMode="auto">
          <a:xfrm rot="5400000">
            <a:off x="8835231" y="4860396"/>
            <a:ext cx="139700" cy="674158"/>
          </a:xfrm>
          <a:prstGeom prst="rightBrace">
            <a:avLst>
              <a:gd name="adj1" fmla="val 37121"/>
              <a:gd name="adj2" fmla="val 50000"/>
            </a:avLst>
          </a:prstGeom>
          <a:noFill/>
          <a:ln w="9525">
            <a:solidFill>
              <a:schemeClr val="tx1"/>
            </a:solidFill>
            <a:round/>
            <a:headEnd/>
            <a:tailEnd/>
          </a:ln>
          <a:effectLst/>
        </p:spPr>
        <p:txBody>
          <a:bodyPr wrap="none" anchor="ctr"/>
          <a:lstStyle/>
          <a:p>
            <a:endParaRPr lang="en-US"/>
          </a:p>
        </p:txBody>
      </p:sp>
      <p:sp>
        <p:nvSpPr>
          <p:cNvPr id="91159" name="Text Box 23"/>
          <p:cNvSpPr txBox="1">
            <a:spLocks noChangeArrowheads="1"/>
          </p:cNvSpPr>
          <p:nvPr/>
        </p:nvSpPr>
        <p:spPr bwMode="auto">
          <a:xfrm>
            <a:off x="6646996" y="5264150"/>
            <a:ext cx="1453223" cy="630238"/>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sz="1600"/>
              <a:t>reduced</a:t>
            </a:r>
          </a:p>
          <a:p>
            <a:pPr marL="342900" indent="-342900" algn="ctr" eaLnBrk="0" hangingPunct="0">
              <a:spcBef>
                <a:spcPct val="20000"/>
              </a:spcBef>
            </a:pPr>
            <a:r>
              <a:rPr lang="en-US" sz="1600"/>
              <a:t>frequency</a:t>
            </a:r>
          </a:p>
        </p:txBody>
      </p:sp>
      <p:sp>
        <p:nvSpPr>
          <p:cNvPr id="91160" name="Text Box 24"/>
          <p:cNvSpPr txBox="1">
            <a:spLocks noChangeArrowheads="1"/>
          </p:cNvSpPr>
          <p:nvPr/>
        </p:nvSpPr>
        <p:spPr bwMode="auto">
          <a:xfrm>
            <a:off x="6884327" y="1949451"/>
            <a:ext cx="916648" cy="366713"/>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sz="1800"/>
              <a:t>R</a:t>
            </a:r>
          </a:p>
        </p:txBody>
      </p:sp>
      <p:sp>
        <p:nvSpPr>
          <p:cNvPr id="91161" name="Text Box 25"/>
          <p:cNvSpPr txBox="1">
            <a:spLocks noChangeArrowheads="1"/>
          </p:cNvSpPr>
          <p:nvPr/>
        </p:nvSpPr>
        <p:spPr bwMode="auto">
          <a:xfrm>
            <a:off x="8205127" y="5264150"/>
            <a:ext cx="1453223" cy="630238"/>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sz="1600"/>
              <a:t>reduced</a:t>
            </a:r>
          </a:p>
          <a:p>
            <a:pPr marL="342900" indent="-342900" algn="ctr" eaLnBrk="0" hangingPunct="0">
              <a:spcBef>
                <a:spcPct val="20000"/>
              </a:spcBef>
            </a:pPr>
            <a:r>
              <a:rPr lang="en-US" sz="1600"/>
              <a:t>driving force</a:t>
            </a:r>
          </a:p>
        </p:txBody>
      </p:sp>
      <p:sp>
        <p:nvSpPr>
          <p:cNvPr id="91162" name="AutoShape 26"/>
          <p:cNvSpPr>
            <a:spLocks noChangeArrowheads="1"/>
          </p:cNvSpPr>
          <p:nvPr/>
        </p:nvSpPr>
        <p:spPr bwMode="auto">
          <a:xfrm>
            <a:off x="4894528" y="4775201"/>
            <a:ext cx="1181497" cy="307975"/>
          </a:xfrm>
          <a:prstGeom prst="rightArrow">
            <a:avLst>
              <a:gd name="adj1" fmla="val 50000"/>
              <a:gd name="adj2" fmla="val 88531"/>
            </a:avLst>
          </a:prstGeom>
          <a:solidFill>
            <a:schemeClr val="accent2"/>
          </a:solidFill>
          <a:ln w="9525" algn="ctr">
            <a:solidFill>
              <a:schemeClr val="tx1"/>
            </a:solidFill>
            <a:miter lim="800000"/>
            <a:headEnd/>
            <a:tailEnd/>
          </a:ln>
          <a:effectLst/>
        </p:spPr>
        <p:txBody>
          <a:bodyPr wrap="none" anchor="ctr"/>
          <a:lstStyle/>
          <a:p>
            <a:endParaRPr lang="en-US"/>
          </a:p>
        </p:txBody>
      </p:sp>
      <p:sp>
        <p:nvSpPr>
          <p:cNvPr id="91163" name="Text Box 27"/>
          <p:cNvSpPr txBox="1">
            <a:spLocks noChangeArrowheads="1"/>
          </p:cNvSpPr>
          <p:nvPr/>
        </p:nvSpPr>
        <p:spPr bwMode="auto">
          <a:xfrm>
            <a:off x="4627961" y="4486275"/>
            <a:ext cx="1453223" cy="336550"/>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sz="1600"/>
              <a:t>for tube</a:t>
            </a:r>
          </a:p>
        </p:txBody>
      </p:sp>
      <p:pic>
        <p:nvPicPr>
          <p:cNvPr id="91164" name="Picture 28"/>
          <p:cNvPicPr>
            <a:picLocks noChangeAspect="1" noChangeArrowheads="1"/>
          </p:cNvPicPr>
          <p:nvPr/>
        </p:nvPicPr>
        <p:blipFill>
          <a:blip r:embed="rId4" cstate="print"/>
          <a:srcRect l="18050" t="21332" r="3125" b="45964"/>
          <a:stretch>
            <a:fillRect/>
          </a:stretch>
        </p:blipFill>
        <p:spPr bwMode="auto">
          <a:xfrm>
            <a:off x="6404504" y="4306889"/>
            <a:ext cx="2835937" cy="814387"/>
          </a:xfrm>
          <a:prstGeom prst="rect">
            <a:avLst/>
          </a:prstGeom>
          <a:noFill/>
          <a:ln w="9525" algn="ctr">
            <a:noFill/>
            <a:miter lim="800000"/>
            <a:headEnd/>
            <a:tailEnd/>
          </a:ln>
          <a:effectLst/>
        </p:spPr>
      </p:pic>
      <p:sp>
        <p:nvSpPr>
          <p:cNvPr id="91166" name="Freeform 30"/>
          <p:cNvSpPr>
            <a:spLocks/>
          </p:cNvSpPr>
          <p:nvPr/>
        </p:nvSpPr>
        <p:spPr bwMode="auto">
          <a:xfrm>
            <a:off x="8172450" y="3124200"/>
            <a:ext cx="577850" cy="457200"/>
          </a:xfrm>
          <a:custGeom>
            <a:avLst/>
            <a:gdLst/>
            <a:ahLst/>
            <a:cxnLst>
              <a:cxn ang="0">
                <a:pos x="0" y="250"/>
              </a:cxn>
              <a:cxn ang="0">
                <a:pos x="202" y="135"/>
              </a:cxn>
              <a:cxn ang="0">
                <a:pos x="336" y="0"/>
              </a:cxn>
            </a:cxnLst>
            <a:rect l="0" t="0" r="r" b="b"/>
            <a:pathLst>
              <a:path w="336" h="250">
                <a:moveTo>
                  <a:pt x="0" y="250"/>
                </a:moveTo>
                <a:cubicBezTo>
                  <a:pt x="34" y="231"/>
                  <a:pt x="146" y="177"/>
                  <a:pt x="202" y="135"/>
                </a:cubicBezTo>
                <a:cubicBezTo>
                  <a:pt x="258" y="93"/>
                  <a:pt x="308" y="28"/>
                  <a:pt x="336" y="0"/>
                </a:cubicBezTo>
              </a:path>
            </a:pathLst>
          </a:custGeom>
          <a:noFill/>
          <a:ln w="38100">
            <a:solidFill>
              <a:schemeClr val="tx1"/>
            </a:solidFill>
            <a:round/>
            <a:headEnd type="stealth" w="med" len="med"/>
            <a:tailEnd type="stealth" w="med" len="med"/>
          </a:ln>
          <a:effectLst/>
        </p:spPr>
        <p:txBody>
          <a:bodyPr/>
          <a:lstStyle/>
          <a:p>
            <a:endParaRPr lang="en-US"/>
          </a:p>
        </p:txBody>
      </p:sp>
      <p:graphicFrame>
        <p:nvGraphicFramePr>
          <p:cNvPr id="91168" name="Object 32"/>
          <p:cNvGraphicFramePr>
            <a:graphicFrameLocks noGrp="1" noChangeAspect="1"/>
          </p:cNvGraphicFramePr>
          <p:nvPr>
            <p:ph sz="quarter" idx="2"/>
          </p:nvPr>
        </p:nvGraphicFramePr>
        <p:xfrm>
          <a:off x="7594600" y="3505201"/>
          <a:ext cx="1981200" cy="511175"/>
        </p:xfrm>
        <a:graphic>
          <a:graphicData uri="http://schemas.openxmlformats.org/presentationml/2006/ole">
            <mc:AlternateContent xmlns:mc="http://schemas.openxmlformats.org/markup-compatibility/2006">
              <mc:Choice xmlns:v="urn:schemas-microsoft-com:vml" Requires="v">
                <p:oleObj spid="_x0000_s669710" name="Equation" r:id="rId5" imgW="863280" imgH="241200" progId="Equation.3">
                  <p:embed/>
                </p:oleObj>
              </mc:Choice>
              <mc:Fallback>
                <p:oleObj name="Equation" r:id="rId5" imgW="863280" imgH="2412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4600" y="3505201"/>
                        <a:ext cx="1981200"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D3441B5E-15B2-4D69-84D3-85FDF2DBF8EB}" type="slidenum">
              <a:rPr lang="en-US"/>
              <a:pPr/>
              <a:t>12</a:t>
            </a:fld>
            <a:endParaRPr lang="en-US"/>
          </a:p>
        </p:txBody>
      </p:sp>
      <p:sp>
        <p:nvSpPr>
          <p:cNvPr id="29698" name="Rectangle 2"/>
          <p:cNvSpPr>
            <a:spLocks noGrp="1" noChangeArrowheads="1"/>
          </p:cNvSpPr>
          <p:nvPr>
            <p:ph type="title"/>
          </p:nvPr>
        </p:nvSpPr>
        <p:spPr>
          <a:xfrm>
            <a:off x="495300" y="274638"/>
            <a:ext cx="8832850" cy="487362"/>
          </a:xfrm>
        </p:spPr>
        <p:txBody>
          <a:bodyPr/>
          <a:lstStyle/>
          <a:p>
            <a:r>
              <a:rPr lang="en-US" sz="2800" b="1"/>
              <a:t>Response of a Large Structure is Complex!</a:t>
            </a:r>
          </a:p>
        </p:txBody>
      </p:sp>
      <p:sp>
        <p:nvSpPr>
          <p:cNvPr id="29699" name="Rectangle 3"/>
          <p:cNvSpPr>
            <a:spLocks noGrp="1" noChangeArrowheads="1"/>
          </p:cNvSpPr>
          <p:nvPr>
            <p:ph type="body" idx="1"/>
          </p:nvPr>
        </p:nvSpPr>
        <p:spPr>
          <a:xfrm>
            <a:off x="495300" y="838200"/>
            <a:ext cx="8997950" cy="5334000"/>
          </a:xfrm>
        </p:spPr>
        <p:txBody>
          <a:bodyPr/>
          <a:lstStyle/>
          <a:p>
            <a:pPr marL="577850" indent="-577850">
              <a:lnSpc>
                <a:spcPct val="90000"/>
              </a:lnSpc>
            </a:pPr>
            <a:r>
              <a:rPr lang="en-US"/>
              <a:t>Blast effects cause a  small number of columns and slabs to directly fail</a:t>
            </a:r>
          </a:p>
          <a:p>
            <a:pPr marL="577850" indent="-577850">
              <a:lnSpc>
                <a:spcPct val="90000"/>
              </a:lnSpc>
            </a:pPr>
            <a:r>
              <a:rPr lang="en-US"/>
              <a:t>Increased load on other structural elements leads to </a:t>
            </a:r>
            <a:r>
              <a:rPr lang="en-US" i="1"/>
              <a:t>progressive collapse</a:t>
            </a:r>
          </a:p>
          <a:p>
            <a:pPr marL="577850" indent="-577850">
              <a:lnSpc>
                <a:spcPct val="90000"/>
              </a:lnSpc>
            </a:pPr>
            <a:r>
              <a:rPr lang="en-US"/>
              <a:t>In Murrah Building, 40% of floor area destroyed due to progressive collapse, only 4% due to direct blast.</a:t>
            </a:r>
          </a:p>
          <a:p>
            <a:pPr marL="577850" indent="-577850">
              <a:lnSpc>
                <a:spcPct val="90000"/>
              </a:lnSpc>
            </a:pPr>
            <a:r>
              <a:rPr lang="en-US"/>
              <a:t>Factors in progressive collapse</a:t>
            </a:r>
          </a:p>
          <a:p>
            <a:pPr marL="952500" lvl="1" indent="-495300">
              <a:lnSpc>
                <a:spcPct val="90000"/>
              </a:lnSpc>
            </a:pPr>
            <a:r>
              <a:rPr lang="en-US"/>
              <a:t>Building design (seismic resistance can help)</a:t>
            </a:r>
          </a:p>
          <a:p>
            <a:pPr marL="952500" lvl="1" indent="-495300">
              <a:lnSpc>
                <a:spcPct val="90000"/>
              </a:lnSpc>
            </a:pPr>
            <a:r>
              <a:rPr lang="en-US"/>
              <a:t>Fires can weaken structural elements (WTC)</a:t>
            </a:r>
          </a:p>
          <a:p>
            <a:pPr marL="577850" indent="-577850">
              <a:lnSpc>
                <a:spcPct val="90000"/>
              </a:lnSpc>
            </a:pPr>
            <a:r>
              <a:rPr lang="en-US"/>
              <a:t>Detailed analysis and testing is needed to understand or predict response</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fld id="{74F00094-0245-43B8-8376-EE3A9595D6EC}" type="datetime1">
              <a:rPr lang="en-US"/>
              <a:pPr/>
              <a:t>10/21/2018</a:t>
            </a:fld>
            <a:endParaRPr lang="en-US"/>
          </a:p>
        </p:txBody>
      </p:sp>
      <p:sp>
        <p:nvSpPr>
          <p:cNvPr id="12" name="Slide Number Placeholder 5"/>
          <p:cNvSpPr>
            <a:spLocks noGrp="1"/>
          </p:cNvSpPr>
          <p:nvPr>
            <p:ph type="sldNum" sz="quarter" idx="12"/>
          </p:nvPr>
        </p:nvSpPr>
        <p:spPr/>
        <p:txBody>
          <a:bodyPr/>
          <a:lstStyle/>
          <a:p>
            <a:fld id="{D8901B55-AAC7-4820-BEAC-C71CDCBF9EC5}" type="slidenum">
              <a:rPr lang="en-US"/>
              <a:pPr/>
              <a:t>120</a:t>
            </a:fld>
            <a:endParaRPr lang="en-US"/>
          </a:p>
        </p:txBody>
      </p:sp>
      <p:pic>
        <p:nvPicPr>
          <p:cNvPr id="85015" name="Picture 23"/>
          <p:cNvPicPr>
            <a:picLocks noChangeAspect="1" noChangeArrowheads="1"/>
          </p:cNvPicPr>
          <p:nvPr/>
        </p:nvPicPr>
        <p:blipFill>
          <a:blip r:embed="rId2" cstate="print"/>
          <a:srcRect/>
          <a:stretch>
            <a:fillRect/>
          </a:stretch>
        </p:blipFill>
        <p:spPr bwMode="auto">
          <a:xfrm>
            <a:off x="560652" y="1609725"/>
            <a:ext cx="6438900" cy="4619625"/>
          </a:xfrm>
          <a:prstGeom prst="rect">
            <a:avLst/>
          </a:prstGeom>
          <a:noFill/>
          <a:ln w="9525">
            <a:noFill/>
            <a:miter lim="800000"/>
            <a:headEnd/>
            <a:tailEnd/>
          </a:ln>
          <a:effectLst/>
        </p:spPr>
      </p:pic>
      <p:sp>
        <p:nvSpPr>
          <p:cNvPr id="84994" name="Rectangle 2"/>
          <p:cNvSpPr>
            <a:spLocks noGrp="1" noChangeArrowheads="1"/>
          </p:cNvSpPr>
          <p:nvPr>
            <p:ph type="title"/>
          </p:nvPr>
        </p:nvSpPr>
        <p:spPr/>
        <p:txBody>
          <a:bodyPr/>
          <a:lstStyle/>
          <a:p>
            <a:r>
              <a:rPr lang="en-US"/>
              <a:t>Dynamic Loading Factor</a:t>
            </a:r>
          </a:p>
        </p:txBody>
      </p:sp>
      <p:sp>
        <p:nvSpPr>
          <p:cNvPr id="85005" name="Text Box 13"/>
          <p:cNvSpPr txBox="1">
            <a:spLocks noChangeArrowheads="1"/>
          </p:cNvSpPr>
          <p:nvPr/>
        </p:nvSpPr>
        <p:spPr bwMode="auto">
          <a:xfrm>
            <a:off x="7477655" y="1752600"/>
            <a:ext cx="1339718" cy="457200"/>
          </a:xfrm>
          <a:prstGeom prst="rect">
            <a:avLst/>
          </a:prstGeom>
          <a:noFill/>
          <a:ln w="15875" algn="ctr">
            <a:noFill/>
            <a:miter lim="800000"/>
            <a:headEnd/>
            <a:tailEnd/>
          </a:ln>
          <a:effectLst/>
        </p:spPr>
        <p:txBody>
          <a:bodyPr wrap="none">
            <a:spAutoFit/>
          </a:bodyPr>
          <a:lstStyle/>
          <a:p>
            <a:pPr algn="ctr" eaLnBrk="0" hangingPunct="0">
              <a:spcBef>
                <a:spcPct val="20000"/>
              </a:spcBef>
            </a:pPr>
            <a:r>
              <a:rPr lang="en-US" sz="2400"/>
              <a:t>Sudden</a:t>
            </a:r>
          </a:p>
        </p:txBody>
      </p:sp>
      <p:sp>
        <p:nvSpPr>
          <p:cNvPr id="85006" name="Text Box 14"/>
          <p:cNvSpPr txBox="1">
            <a:spLocks noChangeArrowheads="1"/>
          </p:cNvSpPr>
          <p:nvPr/>
        </p:nvSpPr>
        <p:spPr bwMode="auto">
          <a:xfrm>
            <a:off x="7429500" y="3429000"/>
            <a:ext cx="1943365" cy="457200"/>
          </a:xfrm>
          <a:prstGeom prst="rect">
            <a:avLst/>
          </a:prstGeom>
          <a:noFill/>
          <a:ln w="15875" algn="ctr">
            <a:noFill/>
            <a:miter lim="800000"/>
            <a:headEnd/>
            <a:tailEnd/>
          </a:ln>
          <a:effectLst/>
        </p:spPr>
        <p:txBody>
          <a:bodyPr wrap="none">
            <a:spAutoFit/>
          </a:bodyPr>
          <a:lstStyle/>
          <a:p>
            <a:pPr algn="ctr" eaLnBrk="0" hangingPunct="0">
              <a:spcBef>
                <a:spcPct val="20000"/>
              </a:spcBef>
            </a:pPr>
            <a:r>
              <a:rPr lang="en-US" sz="2400"/>
              <a:t>Quasi-static</a:t>
            </a:r>
          </a:p>
        </p:txBody>
      </p:sp>
      <p:sp>
        <p:nvSpPr>
          <p:cNvPr id="85007" name="Text Box 15"/>
          <p:cNvSpPr txBox="1">
            <a:spLocks noChangeArrowheads="1"/>
          </p:cNvSpPr>
          <p:nvPr/>
        </p:nvSpPr>
        <p:spPr bwMode="auto">
          <a:xfrm>
            <a:off x="7649633" y="4495800"/>
            <a:ext cx="1595967" cy="457200"/>
          </a:xfrm>
          <a:prstGeom prst="rect">
            <a:avLst/>
          </a:prstGeom>
          <a:noFill/>
          <a:ln w="15875" algn="ctr">
            <a:noFill/>
            <a:miter lim="800000"/>
            <a:headEnd/>
            <a:tailEnd/>
          </a:ln>
          <a:effectLst/>
        </p:spPr>
        <p:txBody>
          <a:bodyPr wrap="none">
            <a:spAutoFit/>
          </a:bodyPr>
          <a:lstStyle/>
          <a:p>
            <a:pPr algn="ctr" eaLnBrk="0" hangingPunct="0">
              <a:spcBef>
                <a:spcPct val="20000"/>
              </a:spcBef>
            </a:pPr>
            <a:r>
              <a:rPr lang="en-US" sz="2400"/>
              <a:t>Impulsive</a:t>
            </a:r>
          </a:p>
        </p:txBody>
      </p:sp>
      <p:sp>
        <p:nvSpPr>
          <p:cNvPr id="85008" name="AutoShape 16"/>
          <p:cNvSpPr>
            <a:spLocks/>
          </p:cNvSpPr>
          <p:nvPr/>
        </p:nvSpPr>
        <p:spPr bwMode="auto">
          <a:xfrm>
            <a:off x="7161212" y="4029076"/>
            <a:ext cx="433388" cy="1457325"/>
          </a:xfrm>
          <a:prstGeom prst="rightBrace">
            <a:avLst>
              <a:gd name="adj1" fmla="val 30357"/>
              <a:gd name="adj2" fmla="val 50000"/>
            </a:avLst>
          </a:prstGeom>
          <a:noFill/>
          <a:ln w="15875">
            <a:solidFill>
              <a:schemeClr val="tx1"/>
            </a:solidFill>
            <a:round/>
            <a:headEnd/>
            <a:tailEnd/>
          </a:ln>
          <a:effectLst/>
        </p:spPr>
        <p:txBody>
          <a:bodyPr wrap="none" anchor="ctr"/>
          <a:lstStyle/>
          <a:p>
            <a:endParaRPr lang="en-US"/>
          </a:p>
        </p:txBody>
      </p:sp>
      <p:sp>
        <p:nvSpPr>
          <p:cNvPr id="85012" name="Line 20"/>
          <p:cNvSpPr>
            <a:spLocks noChangeShapeType="1"/>
          </p:cNvSpPr>
          <p:nvPr/>
        </p:nvSpPr>
        <p:spPr bwMode="auto">
          <a:xfrm>
            <a:off x="1403350" y="3733800"/>
            <a:ext cx="5613400" cy="0"/>
          </a:xfrm>
          <a:prstGeom prst="line">
            <a:avLst/>
          </a:prstGeom>
          <a:noFill/>
          <a:ln w="9525">
            <a:solidFill>
              <a:schemeClr val="tx1"/>
            </a:solidFill>
            <a:round/>
            <a:headEnd/>
            <a:tailEnd/>
          </a:ln>
          <a:effectLst/>
        </p:spPr>
        <p:txBody>
          <a:bodyPr/>
          <a:lstStyle/>
          <a:p>
            <a:endParaRPr lang="en-US"/>
          </a:p>
        </p:txBody>
      </p:sp>
      <p:sp>
        <p:nvSpPr>
          <p:cNvPr id="85016" name="Line 24"/>
          <p:cNvSpPr>
            <a:spLocks noChangeShapeType="1"/>
          </p:cNvSpPr>
          <p:nvPr/>
        </p:nvSpPr>
        <p:spPr bwMode="auto">
          <a:xfrm>
            <a:off x="1568450" y="1981200"/>
            <a:ext cx="5530850" cy="0"/>
          </a:xfrm>
          <a:prstGeom prst="line">
            <a:avLst/>
          </a:pr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4"/>
          <p:cNvSpPr>
            <a:spLocks noGrp="1"/>
          </p:cNvSpPr>
          <p:nvPr>
            <p:ph type="dt" sz="half" idx="10"/>
          </p:nvPr>
        </p:nvSpPr>
        <p:spPr/>
        <p:txBody>
          <a:bodyPr/>
          <a:lstStyle/>
          <a:p>
            <a:fld id="{4A35D163-B346-474F-8D93-FD818B8AE4C2}" type="datetime1">
              <a:rPr lang="en-US"/>
              <a:pPr/>
              <a:t>10/21/2018</a:t>
            </a:fld>
            <a:endParaRPr lang="en-US"/>
          </a:p>
        </p:txBody>
      </p:sp>
      <p:sp>
        <p:nvSpPr>
          <p:cNvPr id="24" name="Slide Number Placeholder 6"/>
          <p:cNvSpPr>
            <a:spLocks noGrp="1"/>
          </p:cNvSpPr>
          <p:nvPr>
            <p:ph type="sldNum" sz="quarter" idx="12"/>
          </p:nvPr>
        </p:nvSpPr>
        <p:spPr/>
        <p:txBody>
          <a:bodyPr/>
          <a:lstStyle/>
          <a:p>
            <a:fld id="{DA1F7BBA-B2DB-4D03-A81A-1782C5059425}" type="slidenum">
              <a:rPr lang="en-US"/>
              <a:pPr/>
              <a:t>121</a:t>
            </a:fld>
            <a:endParaRPr lang="en-US"/>
          </a:p>
        </p:txBody>
      </p:sp>
      <p:sp>
        <p:nvSpPr>
          <p:cNvPr id="101378" name="Rectangle 2"/>
          <p:cNvSpPr>
            <a:spLocks noGrp="1" noChangeArrowheads="1"/>
          </p:cNvSpPr>
          <p:nvPr>
            <p:ph type="title"/>
          </p:nvPr>
        </p:nvSpPr>
        <p:spPr>
          <a:xfrm>
            <a:off x="742950" y="184151"/>
            <a:ext cx="8420100" cy="1304925"/>
          </a:xfrm>
        </p:spPr>
        <p:txBody>
          <a:bodyPr/>
          <a:lstStyle/>
          <a:p>
            <a:r>
              <a:rPr lang="en-US"/>
              <a:t>Effect of load localization</a:t>
            </a:r>
          </a:p>
        </p:txBody>
      </p:sp>
      <p:pic>
        <p:nvPicPr>
          <p:cNvPr id="101379" name="Picture 3" descr="crop"/>
          <p:cNvPicPr>
            <a:picLocks noChangeAspect="1" noChangeArrowheads="1"/>
          </p:cNvPicPr>
          <p:nvPr/>
        </p:nvPicPr>
        <p:blipFill>
          <a:blip r:embed="rId2" cstate="print"/>
          <a:srcRect/>
          <a:stretch>
            <a:fillRect/>
          </a:stretch>
        </p:blipFill>
        <p:spPr bwMode="auto">
          <a:xfrm>
            <a:off x="2985559" y="1714500"/>
            <a:ext cx="6526610" cy="4332288"/>
          </a:xfrm>
          <a:prstGeom prst="rect">
            <a:avLst/>
          </a:prstGeom>
          <a:noFill/>
        </p:spPr>
      </p:pic>
      <p:sp>
        <p:nvSpPr>
          <p:cNvPr id="101380" name="Line 4"/>
          <p:cNvSpPr>
            <a:spLocks noChangeShapeType="1"/>
          </p:cNvSpPr>
          <p:nvPr/>
        </p:nvSpPr>
        <p:spPr bwMode="auto">
          <a:xfrm>
            <a:off x="440267" y="5257800"/>
            <a:ext cx="2448983" cy="0"/>
          </a:xfrm>
          <a:prstGeom prst="line">
            <a:avLst/>
          </a:prstGeom>
          <a:noFill/>
          <a:ln w="38100">
            <a:solidFill>
              <a:schemeClr val="tx1"/>
            </a:solidFill>
            <a:round/>
            <a:headEnd/>
            <a:tailEnd/>
          </a:ln>
          <a:effectLst/>
        </p:spPr>
        <p:txBody>
          <a:bodyPr/>
          <a:lstStyle/>
          <a:p>
            <a:endParaRPr lang="en-US"/>
          </a:p>
        </p:txBody>
      </p:sp>
      <p:sp>
        <p:nvSpPr>
          <p:cNvPr id="101381" name="Line 5"/>
          <p:cNvSpPr>
            <a:spLocks noChangeShapeType="1"/>
          </p:cNvSpPr>
          <p:nvPr/>
        </p:nvSpPr>
        <p:spPr bwMode="auto">
          <a:xfrm>
            <a:off x="426508" y="5664200"/>
            <a:ext cx="2435225" cy="0"/>
          </a:xfrm>
          <a:prstGeom prst="line">
            <a:avLst/>
          </a:prstGeom>
          <a:noFill/>
          <a:ln w="38100">
            <a:solidFill>
              <a:schemeClr val="tx1"/>
            </a:solidFill>
            <a:round/>
            <a:headEnd/>
            <a:tailEnd/>
          </a:ln>
          <a:effectLst/>
        </p:spPr>
        <p:txBody>
          <a:bodyPr/>
          <a:lstStyle/>
          <a:p>
            <a:endParaRPr lang="en-US"/>
          </a:p>
        </p:txBody>
      </p:sp>
      <p:sp>
        <p:nvSpPr>
          <p:cNvPr id="101382" name="Line 6"/>
          <p:cNvSpPr>
            <a:spLocks noChangeShapeType="1"/>
          </p:cNvSpPr>
          <p:nvPr/>
        </p:nvSpPr>
        <p:spPr bwMode="auto">
          <a:xfrm>
            <a:off x="1527175" y="5295900"/>
            <a:ext cx="0" cy="33020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101383" name="Line 7"/>
          <p:cNvSpPr>
            <a:spLocks noChangeShapeType="1"/>
          </p:cNvSpPr>
          <p:nvPr/>
        </p:nvSpPr>
        <p:spPr bwMode="auto">
          <a:xfrm>
            <a:off x="1637242" y="5295900"/>
            <a:ext cx="0" cy="33020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101384" name="Line 8"/>
          <p:cNvSpPr>
            <a:spLocks noChangeShapeType="1"/>
          </p:cNvSpPr>
          <p:nvPr/>
        </p:nvSpPr>
        <p:spPr bwMode="auto">
          <a:xfrm>
            <a:off x="1843617" y="5295900"/>
            <a:ext cx="0" cy="33020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101385" name="Line 9"/>
          <p:cNvSpPr>
            <a:spLocks noChangeShapeType="1"/>
          </p:cNvSpPr>
          <p:nvPr/>
        </p:nvSpPr>
        <p:spPr bwMode="auto">
          <a:xfrm>
            <a:off x="1939925" y="5295900"/>
            <a:ext cx="0" cy="33020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101386" name="Line 10"/>
          <p:cNvSpPr>
            <a:spLocks noChangeShapeType="1"/>
          </p:cNvSpPr>
          <p:nvPr/>
        </p:nvSpPr>
        <p:spPr bwMode="auto">
          <a:xfrm>
            <a:off x="2077508" y="5295900"/>
            <a:ext cx="0" cy="33020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101387" name="Text Box 11"/>
          <p:cNvSpPr txBox="1">
            <a:spLocks noChangeArrowheads="1"/>
          </p:cNvSpPr>
          <p:nvPr/>
        </p:nvSpPr>
        <p:spPr bwMode="auto">
          <a:xfrm>
            <a:off x="1578769" y="5256213"/>
            <a:ext cx="337079" cy="366712"/>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sz="1800">
                <a:solidFill>
                  <a:srgbClr val="FF0000"/>
                </a:solidFill>
              </a:rPr>
              <a:t>p</a:t>
            </a:r>
          </a:p>
        </p:txBody>
      </p:sp>
      <p:sp>
        <p:nvSpPr>
          <p:cNvPr id="101388" name="Line 12"/>
          <p:cNvSpPr>
            <a:spLocks noChangeShapeType="1"/>
          </p:cNvSpPr>
          <p:nvPr/>
        </p:nvSpPr>
        <p:spPr bwMode="auto">
          <a:xfrm rot="16200000" flipH="1">
            <a:off x="496888" y="5447771"/>
            <a:ext cx="368300" cy="13758"/>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01389" name="Text Box 13"/>
          <p:cNvSpPr txBox="1">
            <a:spLocks noChangeArrowheads="1"/>
          </p:cNvSpPr>
          <p:nvPr/>
        </p:nvSpPr>
        <p:spPr bwMode="auto">
          <a:xfrm>
            <a:off x="1626923" y="4811713"/>
            <a:ext cx="378354" cy="366712"/>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sz="1800"/>
              <a:t>w</a:t>
            </a:r>
          </a:p>
        </p:txBody>
      </p:sp>
      <p:sp>
        <p:nvSpPr>
          <p:cNvPr id="101390" name="Freeform 14"/>
          <p:cNvSpPr>
            <a:spLocks/>
          </p:cNvSpPr>
          <p:nvPr/>
        </p:nvSpPr>
        <p:spPr bwMode="auto">
          <a:xfrm>
            <a:off x="371475" y="5067300"/>
            <a:ext cx="123825" cy="711200"/>
          </a:xfrm>
          <a:custGeom>
            <a:avLst/>
            <a:gdLst/>
            <a:ahLst/>
            <a:cxnLst>
              <a:cxn ang="0">
                <a:pos x="72" y="0"/>
              </a:cxn>
              <a:cxn ang="0">
                <a:pos x="8" y="208"/>
              </a:cxn>
              <a:cxn ang="0">
                <a:pos x="40" y="264"/>
              </a:cxn>
              <a:cxn ang="0">
                <a:pos x="0" y="448"/>
              </a:cxn>
            </a:cxnLst>
            <a:rect l="0" t="0" r="r" b="b"/>
            <a:pathLst>
              <a:path w="72" h="448">
                <a:moveTo>
                  <a:pt x="72" y="0"/>
                </a:moveTo>
                <a:cubicBezTo>
                  <a:pt x="42" y="82"/>
                  <a:pt x="13" y="164"/>
                  <a:pt x="8" y="208"/>
                </a:cubicBezTo>
                <a:cubicBezTo>
                  <a:pt x="3" y="252"/>
                  <a:pt x="41" y="224"/>
                  <a:pt x="40" y="264"/>
                </a:cubicBezTo>
                <a:cubicBezTo>
                  <a:pt x="39" y="304"/>
                  <a:pt x="7" y="417"/>
                  <a:pt x="0" y="448"/>
                </a:cubicBezTo>
              </a:path>
            </a:pathLst>
          </a:custGeom>
          <a:noFill/>
          <a:ln w="9525" cap="flat" cmpd="sng">
            <a:solidFill>
              <a:schemeClr val="tx1"/>
            </a:solidFill>
            <a:prstDash val="solid"/>
            <a:round/>
            <a:headEnd type="none" w="med" len="med"/>
            <a:tailEnd type="none" w="med" len="med"/>
          </a:ln>
          <a:effectLst/>
        </p:spPr>
        <p:txBody>
          <a:bodyPr/>
          <a:lstStyle/>
          <a:p>
            <a:endParaRPr lang="en-US"/>
          </a:p>
        </p:txBody>
      </p:sp>
      <p:sp>
        <p:nvSpPr>
          <p:cNvPr id="101391" name="Freeform 15"/>
          <p:cNvSpPr>
            <a:spLocks/>
          </p:cNvSpPr>
          <p:nvPr/>
        </p:nvSpPr>
        <p:spPr bwMode="auto">
          <a:xfrm>
            <a:off x="2834217" y="5067300"/>
            <a:ext cx="123825" cy="711200"/>
          </a:xfrm>
          <a:custGeom>
            <a:avLst/>
            <a:gdLst/>
            <a:ahLst/>
            <a:cxnLst>
              <a:cxn ang="0">
                <a:pos x="72" y="0"/>
              </a:cxn>
              <a:cxn ang="0">
                <a:pos x="8" y="208"/>
              </a:cxn>
              <a:cxn ang="0">
                <a:pos x="40" y="264"/>
              </a:cxn>
              <a:cxn ang="0">
                <a:pos x="0" y="448"/>
              </a:cxn>
            </a:cxnLst>
            <a:rect l="0" t="0" r="r" b="b"/>
            <a:pathLst>
              <a:path w="72" h="448">
                <a:moveTo>
                  <a:pt x="72" y="0"/>
                </a:moveTo>
                <a:cubicBezTo>
                  <a:pt x="42" y="82"/>
                  <a:pt x="13" y="164"/>
                  <a:pt x="8" y="208"/>
                </a:cubicBezTo>
                <a:cubicBezTo>
                  <a:pt x="3" y="252"/>
                  <a:pt x="41" y="224"/>
                  <a:pt x="40" y="264"/>
                </a:cubicBezTo>
                <a:cubicBezTo>
                  <a:pt x="39" y="304"/>
                  <a:pt x="7" y="417"/>
                  <a:pt x="0" y="448"/>
                </a:cubicBezTo>
              </a:path>
            </a:pathLst>
          </a:custGeom>
          <a:noFill/>
          <a:ln w="9525" cap="flat" cmpd="sng">
            <a:solidFill>
              <a:schemeClr val="tx1"/>
            </a:solidFill>
            <a:prstDash val="solid"/>
            <a:round/>
            <a:headEnd type="none" w="med" len="med"/>
            <a:tailEnd type="none" w="med" len="med"/>
          </a:ln>
          <a:effectLst/>
        </p:spPr>
        <p:txBody>
          <a:bodyPr/>
          <a:lstStyle/>
          <a:p>
            <a:endParaRPr lang="en-US"/>
          </a:p>
        </p:txBody>
      </p:sp>
      <p:sp>
        <p:nvSpPr>
          <p:cNvPr id="101392" name="Rectangle 16"/>
          <p:cNvSpPr>
            <a:spLocks noGrp="1" noChangeArrowheads="1"/>
          </p:cNvSpPr>
          <p:nvPr>
            <p:ph type="body" sz="half" idx="1"/>
          </p:nvPr>
        </p:nvSpPr>
        <p:spPr>
          <a:xfrm>
            <a:off x="376635" y="2220914"/>
            <a:ext cx="2510896" cy="2206625"/>
          </a:xfrm>
          <a:noFill/>
          <a:ln/>
        </p:spPr>
        <p:txBody>
          <a:bodyPr/>
          <a:lstStyle/>
          <a:p>
            <a:pPr marL="0" indent="0">
              <a:buFontTx/>
              <a:buNone/>
            </a:pPr>
            <a:r>
              <a:rPr lang="en-US" sz="2000"/>
              <a:t>Infinite thin-walled (R/t&gt;10) cylinder of radius R under uniform radial pressure p over length w.</a:t>
            </a:r>
          </a:p>
          <a:p>
            <a:pPr marL="0" indent="0">
              <a:buFontTx/>
              <a:buNone/>
            </a:pPr>
            <a:endParaRPr lang="en-US" sz="2000" baseline="30000"/>
          </a:p>
          <a:p>
            <a:pPr marL="0" indent="0">
              <a:buFontTx/>
              <a:buNone/>
            </a:pPr>
            <a:endParaRPr lang="en-US" sz="2000" baseline="30000"/>
          </a:p>
          <a:p>
            <a:pPr marL="0" indent="0">
              <a:buFontTx/>
              <a:buNone/>
            </a:pPr>
            <a:endParaRPr lang="en-US" sz="2000" baseline="30000"/>
          </a:p>
          <a:p>
            <a:pPr marL="0" indent="0">
              <a:buFontTx/>
              <a:buNone/>
            </a:pPr>
            <a:endParaRPr lang="en-US" sz="2000"/>
          </a:p>
          <a:p>
            <a:pPr marL="0" indent="0">
              <a:buFontTx/>
              <a:buNone/>
            </a:pPr>
            <a:endParaRPr lang="en-US" sz="2000"/>
          </a:p>
        </p:txBody>
      </p:sp>
      <p:sp>
        <p:nvSpPr>
          <p:cNvPr id="101393" name="Line 17"/>
          <p:cNvSpPr>
            <a:spLocks noChangeShapeType="1"/>
          </p:cNvSpPr>
          <p:nvPr/>
        </p:nvSpPr>
        <p:spPr bwMode="auto">
          <a:xfrm>
            <a:off x="1499658" y="5130800"/>
            <a:ext cx="605367"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01394" name="Text Box 18"/>
          <p:cNvSpPr txBox="1">
            <a:spLocks noChangeArrowheads="1"/>
          </p:cNvSpPr>
          <p:nvPr/>
        </p:nvSpPr>
        <p:spPr bwMode="auto">
          <a:xfrm>
            <a:off x="668241" y="5268913"/>
            <a:ext cx="479618" cy="369332"/>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sz="1800"/>
              <a:t>2R</a:t>
            </a:r>
          </a:p>
        </p:txBody>
      </p:sp>
      <p:sp>
        <p:nvSpPr>
          <p:cNvPr id="101395" name="Line 19"/>
          <p:cNvSpPr>
            <a:spLocks noChangeShapeType="1"/>
          </p:cNvSpPr>
          <p:nvPr/>
        </p:nvSpPr>
        <p:spPr bwMode="auto">
          <a:xfrm>
            <a:off x="2614083" y="4787900"/>
            <a:ext cx="0" cy="431800"/>
          </a:xfrm>
          <a:prstGeom prst="line">
            <a:avLst/>
          </a:prstGeom>
          <a:noFill/>
          <a:ln w="9525">
            <a:solidFill>
              <a:schemeClr val="tx1"/>
            </a:solidFill>
            <a:round/>
            <a:headEnd/>
            <a:tailEnd type="triangle" w="med" len="med"/>
          </a:ln>
          <a:effectLst/>
        </p:spPr>
        <p:txBody>
          <a:bodyPr/>
          <a:lstStyle/>
          <a:p>
            <a:endParaRPr lang="en-US"/>
          </a:p>
        </p:txBody>
      </p:sp>
      <p:sp>
        <p:nvSpPr>
          <p:cNvPr id="101396" name="Line 20"/>
          <p:cNvSpPr>
            <a:spLocks noChangeShapeType="1"/>
          </p:cNvSpPr>
          <p:nvPr/>
        </p:nvSpPr>
        <p:spPr bwMode="auto">
          <a:xfrm flipV="1">
            <a:off x="2614083" y="5283200"/>
            <a:ext cx="0" cy="114300"/>
          </a:xfrm>
          <a:prstGeom prst="line">
            <a:avLst/>
          </a:prstGeom>
          <a:noFill/>
          <a:ln w="9525">
            <a:solidFill>
              <a:schemeClr val="tx1"/>
            </a:solidFill>
            <a:round/>
            <a:headEnd/>
            <a:tailEnd type="triangle" w="med" len="med"/>
          </a:ln>
          <a:effectLst/>
        </p:spPr>
        <p:txBody>
          <a:bodyPr/>
          <a:lstStyle/>
          <a:p>
            <a:endParaRPr lang="en-US"/>
          </a:p>
        </p:txBody>
      </p:sp>
      <p:sp>
        <p:nvSpPr>
          <p:cNvPr id="101397" name="Text Box 21"/>
          <p:cNvSpPr txBox="1">
            <a:spLocks noChangeArrowheads="1"/>
          </p:cNvSpPr>
          <p:nvPr/>
        </p:nvSpPr>
        <p:spPr bwMode="auto">
          <a:xfrm>
            <a:off x="2397389" y="4710113"/>
            <a:ext cx="268288" cy="366712"/>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sz="1800"/>
              <a:t>t</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AD02999F-2024-43B0-A25E-08381F3D95EC}" type="datetime1">
              <a:rPr lang="en-US"/>
              <a:pPr/>
              <a:t>10/21/2018</a:t>
            </a:fld>
            <a:endParaRPr lang="en-US"/>
          </a:p>
        </p:txBody>
      </p:sp>
      <p:sp>
        <p:nvSpPr>
          <p:cNvPr id="7" name="Slide Number Placeholder 5"/>
          <p:cNvSpPr>
            <a:spLocks noGrp="1"/>
          </p:cNvSpPr>
          <p:nvPr>
            <p:ph type="sldNum" sz="quarter" idx="12"/>
          </p:nvPr>
        </p:nvSpPr>
        <p:spPr/>
        <p:txBody>
          <a:bodyPr/>
          <a:lstStyle/>
          <a:p>
            <a:fld id="{4C13A8AE-21E6-470A-ADFF-56DE856E1648}" type="slidenum">
              <a:rPr lang="en-US"/>
              <a:pPr/>
              <a:t>122</a:t>
            </a:fld>
            <a:endParaRPr lang="en-US"/>
          </a:p>
        </p:txBody>
      </p:sp>
      <p:sp>
        <p:nvSpPr>
          <p:cNvPr id="104457" name="Rectangle 9"/>
          <p:cNvSpPr>
            <a:spLocks noGrp="1" noChangeArrowheads="1"/>
          </p:cNvSpPr>
          <p:nvPr>
            <p:ph type="title"/>
          </p:nvPr>
        </p:nvSpPr>
        <p:spPr/>
        <p:txBody>
          <a:bodyPr/>
          <a:lstStyle/>
          <a:p>
            <a:r>
              <a:rPr lang="en-US"/>
              <a:t>Load Length Factor</a:t>
            </a:r>
          </a:p>
        </p:txBody>
      </p:sp>
      <p:pic>
        <p:nvPicPr>
          <p:cNvPr id="104458" name="Picture 10"/>
          <p:cNvPicPr>
            <a:picLocks noChangeAspect="1" noChangeArrowheads="1"/>
          </p:cNvPicPr>
          <p:nvPr/>
        </p:nvPicPr>
        <p:blipFill>
          <a:blip r:embed="rId3" cstate="print"/>
          <a:srcRect/>
          <a:stretch>
            <a:fillRect/>
          </a:stretch>
        </p:blipFill>
        <p:spPr bwMode="auto">
          <a:xfrm>
            <a:off x="1155700" y="1447800"/>
            <a:ext cx="7197329" cy="4502150"/>
          </a:xfrm>
          <a:prstGeom prst="rect">
            <a:avLst/>
          </a:prstGeom>
          <a:noFill/>
          <a:ln w="9525">
            <a:noFill/>
            <a:miter lim="800000"/>
            <a:headEnd/>
            <a:tailEnd/>
          </a:ln>
          <a:effectLst/>
        </p:spPr>
      </p:pic>
      <p:graphicFrame>
        <p:nvGraphicFramePr>
          <p:cNvPr id="104459" name="Object 11"/>
          <p:cNvGraphicFramePr>
            <a:graphicFrameLocks noGrp="1" noChangeAspect="1"/>
          </p:cNvGraphicFramePr>
          <p:nvPr>
            <p:ph idx="1"/>
          </p:nvPr>
        </p:nvGraphicFramePr>
        <p:xfrm>
          <a:off x="5200650" y="3124200"/>
          <a:ext cx="2808420" cy="1206500"/>
        </p:xfrm>
        <a:graphic>
          <a:graphicData uri="http://schemas.openxmlformats.org/presentationml/2006/ole">
            <mc:AlternateContent xmlns:mc="http://schemas.openxmlformats.org/markup-compatibility/2006">
              <mc:Choice xmlns:v="urn:schemas-microsoft-com:vml" Requires="v">
                <p:oleObj spid="_x0000_s670734" name="Equation" r:id="rId4" imgW="1091880" imgH="507960" progId="Equation.3">
                  <p:embed/>
                </p:oleObj>
              </mc:Choice>
              <mc:Fallback>
                <p:oleObj name="Equation" r:id="rId4" imgW="1091880" imgH="5079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650" y="3124200"/>
                        <a:ext cx="2808420" cy="120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4"/>
          <p:cNvSpPr>
            <a:spLocks noGrp="1"/>
          </p:cNvSpPr>
          <p:nvPr>
            <p:ph type="dt" sz="half" idx="10"/>
          </p:nvPr>
        </p:nvSpPr>
        <p:spPr/>
        <p:txBody>
          <a:bodyPr/>
          <a:lstStyle/>
          <a:p>
            <a:fld id="{92771D31-9328-4B00-984E-EA56E217C6E9}" type="datetime1">
              <a:rPr lang="en-US"/>
              <a:pPr/>
              <a:t>10/21/2018</a:t>
            </a:fld>
            <a:endParaRPr lang="en-US"/>
          </a:p>
        </p:txBody>
      </p:sp>
      <p:sp>
        <p:nvSpPr>
          <p:cNvPr id="17" name="Slide Number Placeholder 6"/>
          <p:cNvSpPr>
            <a:spLocks noGrp="1"/>
          </p:cNvSpPr>
          <p:nvPr>
            <p:ph type="sldNum" sz="quarter" idx="12"/>
          </p:nvPr>
        </p:nvSpPr>
        <p:spPr/>
        <p:txBody>
          <a:bodyPr/>
          <a:lstStyle/>
          <a:p>
            <a:fld id="{5E033667-776E-438A-94A0-6E86B0BA6668}" type="slidenum">
              <a:rPr lang="en-US"/>
              <a:pPr/>
              <a:t>123</a:t>
            </a:fld>
            <a:endParaRPr lang="en-US"/>
          </a:p>
        </p:txBody>
      </p:sp>
      <p:sp>
        <p:nvSpPr>
          <p:cNvPr id="97282" name="Rectangle 2"/>
          <p:cNvSpPr>
            <a:spLocks noGrp="1" noChangeArrowheads="1"/>
          </p:cNvSpPr>
          <p:nvPr>
            <p:ph type="title"/>
          </p:nvPr>
        </p:nvSpPr>
        <p:spPr/>
        <p:txBody>
          <a:bodyPr/>
          <a:lstStyle/>
          <a:p>
            <a:r>
              <a:rPr lang="en-US"/>
              <a:t>BOC Methodology</a:t>
            </a:r>
          </a:p>
        </p:txBody>
      </p:sp>
      <p:sp>
        <p:nvSpPr>
          <p:cNvPr id="97283" name="Rectangle 3"/>
          <p:cNvSpPr>
            <a:spLocks noGrp="1" noChangeArrowheads="1"/>
          </p:cNvSpPr>
          <p:nvPr>
            <p:ph type="body" sz="half" idx="1"/>
          </p:nvPr>
        </p:nvSpPr>
        <p:spPr>
          <a:xfrm>
            <a:off x="495300" y="1524000"/>
            <a:ext cx="8585200" cy="1219200"/>
          </a:xfrm>
        </p:spPr>
        <p:txBody>
          <a:bodyPr/>
          <a:lstStyle/>
          <a:p>
            <a:r>
              <a:rPr lang="en-US" sz="2800"/>
              <a:t>Estimate loading using SDOF model and account for finite length of load.</a:t>
            </a:r>
          </a:p>
        </p:txBody>
      </p:sp>
      <p:graphicFrame>
        <p:nvGraphicFramePr>
          <p:cNvPr id="97284" name="Object 4"/>
          <p:cNvGraphicFramePr>
            <a:graphicFrameLocks noGrp="1" noChangeAspect="1"/>
          </p:cNvGraphicFramePr>
          <p:nvPr>
            <p:ph sz="half" idx="2"/>
          </p:nvPr>
        </p:nvGraphicFramePr>
        <p:xfrm>
          <a:off x="412750" y="2898775"/>
          <a:ext cx="8832850" cy="1339850"/>
        </p:xfrm>
        <a:graphic>
          <a:graphicData uri="http://schemas.openxmlformats.org/presentationml/2006/ole">
            <mc:AlternateContent xmlns:mc="http://schemas.openxmlformats.org/markup-compatibility/2006">
              <mc:Choice xmlns:v="urn:schemas-microsoft-com:vml" Requires="v">
                <p:oleObj spid="_x0000_s671758" name="Equation" r:id="rId3" imgW="2705040" imgH="444240" progId="Equation.3">
                  <p:embed/>
                </p:oleObj>
              </mc:Choice>
              <mc:Fallback>
                <p:oleObj name="Equation" r:id="rId3" imgW="2705040" imgH="4442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2898775"/>
                        <a:ext cx="8832850" cy="1339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286" name="Line 6"/>
          <p:cNvSpPr>
            <a:spLocks noChangeShapeType="1"/>
          </p:cNvSpPr>
          <p:nvPr/>
        </p:nvSpPr>
        <p:spPr bwMode="auto">
          <a:xfrm flipV="1">
            <a:off x="1816100" y="4114800"/>
            <a:ext cx="1568450" cy="914400"/>
          </a:xfrm>
          <a:prstGeom prst="line">
            <a:avLst/>
          </a:prstGeom>
          <a:noFill/>
          <a:ln w="9525">
            <a:solidFill>
              <a:schemeClr val="tx1"/>
            </a:solidFill>
            <a:round/>
            <a:headEnd/>
            <a:tailEnd type="triangle" w="med" len="med"/>
          </a:ln>
          <a:effectLst/>
        </p:spPr>
        <p:txBody>
          <a:bodyPr/>
          <a:lstStyle/>
          <a:p>
            <a:endParaRPr lang="en-US"/>
          </a:p>
        </p:txBody>
      </p:sp>
      <p:sp>
        <p:nvSpPr>
          <p:cNvPr id="97287" name="Text Box 7"/>
          <p:cNvSpPr txBox="1">
            <a:spLocks noChangeArrowheads="1"/>
          </p:cNvSpPr>
          <p:nvPr/>
        </p:nvSpPr>
        <p:spPr bwMode="auto">
          <a:xfrm>
            <a:off x="395553" y="5040314"/>
            <a:ext cx="2080948" cy="923330"/>
          </a:xfrm>
          <a:prstGeom prst="rect">
            <a:avLst/>
          </a:prstGeom>
          <a:solidFill>
            <a:srgbClr val="FF9933"/>
          </a:solidFill>
          <a:ln w="9525">
            <a:noFill/>
            <a:miter lim="800000"/>
            <a:headEnd/>
            <a:tailEnd/>
          </a:ln>
          <a:effectLst/>
        </p:spPr>
        <p:txBody>
          <a:bodyPr>
            <a:spAutoFit/>
          </a:bodyPr>
          <a:lstStyle/>
          <a:p>
            <a:r>
              <a:rPr lang="en-US"/>
              <a:t>From explosion pressure</a:t>
            </a:r>
          </a:p>
          <a:p>
            <a:r>
              <a:rPr lang="en-US"/>
              <a:t>estimate</a:t>
            </a:r>
          </a:p>
        </p:txBody>
      </p:sp>
      <p:sp>
        <p:nvSpPr>
          <p:cNvPr id="97288" name="Line 8"/>
          <p:cNvSpPr>
            <a:spLocks noChangeShapeType="1"/>
          </p:cNvSpPr>
          <p:nvPr/>
        </p:nvSpPr>
        <p:spPr bwMode="auto">
          <a:xfrm flipV="1">
            <a:off x="4044950" y="4114800"/>
            <a:ext cx="742950" cy="838200"/>
          </a:xfrm>
          <a:prstGeom prst="line">
            <a:avLst/>
          </a:prstGeom>
          <a:noFill/>
          <a:ln w="9525">
            <a:solidFill>
              <a:schemeClr val="tx1"/>
            </a:solidFill>
            <a:round/>
            <a:headEnd/>
            <a:tailEnd type="triangle" w="med" len="med"/>
          </a:ln>
          <a:effectLst/>
        </p:spPr>
        <p:txBody>
          <a:bodyPr/>
          <a:lstStyle/>
          <a:p>
            <a:endParaRPr lang="en-US"/>
          </a:p>
        </p:txBody>
      </p:sp>
      <p:sp>
        <p:nvSpPr>
          <p:cNvPr id="97289" name="Text Box 9"/>
          <p:cNvSpPr txBox="1">
            <a:spLocks noChangeArrowheads="1"/>
          </p:cNvSpPr>
          <p:nvPr/>
        </p:nvSpPr>
        <p:spPr bwMode="auto">
          <a:xfrm>
            <a:off x="2971800" y="5105401"/>
            <a:ext cx="1981200" cy="923330"/>
          </a:xfrm>
          <a:prstGeom prst="rect">
            <a:avLst/>
          </a:prstGeom>
          <a:solidFill>
            <a:srgbClr val="FF0000"/>
          </a:solidFill>
          <a:ln w="9525">
            <a:noFill/>
            <a:miter lim="800000"/>
            <a:headEnd/>
            <a:tailEnd/>
          </a:ln>
          <a:effectLst/>
        </p:spPr>
        <p:txBody>
          <a:bodyPr>
            <a:spAutoFit/>
          </a:bodyPr>
          <a:lstStyle/>
          <a:p>
            <a:r>
              <a:rPr lang="en-US"/>
              <a:t>Diameter and Schedule of pipe</a:t>
            </a:r>
          </a:p>
        </p:txBody>
      </p:sp>
      <p:sp>
        <p:nvSpPr>
          <p:cNvPr id="97290" name="Text Box 10"/>
          <p:cNvSpPr txBox="1">
            <a:spLocks noChangeArrowheads="1"/>
          </p:cNvSpPr>
          <p:nvPr/>
        </p:nvSpPr>
        <p:spPr bwMode="auto">
          <a:xfrm>
            <a:off x="5200650" y="5105401"/>
            <a:ext cx="1733550" cy="646331"/>
          </a:xfrm>
          <a:prstGeom prst="rect">
            <a:avLst/>
          </a:prstGeom>
          <a:solidFill>
            <a:srgbClr val="99FF33"/>
          </a:solidFill>
          <a:ln w="9525">
            <a:noFill/>
            <a:miter lim="800000"/>
            <a:headEnd/>
            <a:tailEnd/>
          </a:ln>
          <a:effectLst/>
        </p:spPr>
        <p:txBody>
          <a:bodyPr>
            <a:spAutoFit/>
          </a:bodyPr>
          <a:lstStyle/>
          <a:p>
            <a:r>
              <a:rPr lang="en-US"/>
              <a:t>Dynamic Load Factor</a:t>
            </a:r>
          </a:p>
        </p:txBody>
      </p:sp>
      <p:sp>
        <p:nvSpPr>
          <p:cNvPr id="97291" name="Text Box 11"/>
          <p:cNvSpPr txBox="1">
            <a:spLocks noChangeArrowheads="1"/>
          </p:cNvSpPr>
          <p:nvPr/>
        </p:nvSpPr>
        <p:spPr bwMode="auto">
          <a:xfrm>
            <a:off x="7099301" y="5257801"/>
            <a:ext cx="2198038" cy="369332"/>
          </a:xfrm>
          <a:prstGeom prst="rect">
            <a:avLst/>
          </a:prstGeom>
          <a:solidFill>
            <a:srgbClr val="FF00FF"/>
          </a:solidFill>
          <a:ln w="9525">
            <a:noFill/>
            <a:miter lim="800000"/>
            <a:headEnd/>
            <a:tailEnd/>
          </a:ln>
          <a:effectLst/>
        </p:spPr>
        <p:txBody>
          <a:bodyPr wrap="none">
            <a:spAutoFit/>
          </a:bodyPr>
          <a:lstStyle/>
          <a:p>
            <a:r>
              <a:rPr lang="en-US"/>
              <a:t>Load length factor</a:t>
            </a:r>
          </a:p>
        </p:txBody>
      </p:sp>
      <p:sp>
        <p:nvSpPr>
          <p:cNvPr id="97292" name="Line 12"/>
          <p:cNvSpPr>
            <a:spLocks noChangeShapeType="1"/>
          </p:cNvSpPr>
          <p:nvPr/>
        </p:nvSpPr>
        <p:spPr bwMode="auto">
          <a:xfrm flipV="1">
            <a:off x="5861050" y="4191000"/>
            <a:ext cx="247650" cy="914400"/>
          </a:xfrm>
          <a:prstGeom prst="line">
            <a:avLst/>
          </a:prstGeom>
          <a:noFill/>
          <a:ln w="9525">
            <a:solidFill>
              <a:schemeClr val="tx1"/>
            </a:solidFill>
            <a:round/>
            <a:headEnd/>
            <a:tailEnd type="triangle" w="med" len="med"/>
          </a:ln>
          <a:effectLst/>
        </p:spPr>
        <p:txBody>
          <a:bodyPr/>
          <a:lstStyle/>
          <a:p>
            <a:endParaRPr lang="en-US"/>
          </a:p>
        </p:txBody>
      </p:sp>
      <p:sp>
        <p:nvSpPr>
          <p:cNvPr id="97293" name="Line 13"/>
          <p:cNvSpPr>
            <a:spLocks noChangeShapeType="1"/>
          </p:cNvSpPr>
          <p:nvPr/>
        </p:nvSpPr>
        <p:spPr bwMode="auto">
          <a:xfrm flipH="1" flipV="1">
            <a:off x="7677150" y="3962400"/>
            <a:ext cx="660400" cy="1143000"/>
          </a:xfrm>
          <a:prstGeom prst="line">
            <a:avLst/>
          </a:prstGeom>
          <a:noFill/>
          <a:ln w="9525">
            <a:solidFill>
              <a:schemeClr val="tx1"/>
            </a:solidFill>
            <a:round/>
            <a:headEnd/>
            <a:tailEnd type="triangle" w="med" len="med"/>
          </a:ln>
          <a:effectLst/>
        </p:spPr>
        <p:txBody>
          <a:bodyPr/>
          <a:lstStyle/>
          <a:p>
            <a:endParaRPr lang="en-US"/>
          </a:p>
        </p:txBody>
      </p:sp>
      <p:sp>
        <p:nvSpPr>
          <p:cNvPr id="97294" name="Line 14"/>
          <p:cNvSpPr>
            <a:spLocks noChangeShapeType="1"/>
          </p:cNvSpPr>
          <p:nvPr/>
        </p:nvSpPr>
        <p:spPr bwMode="auto">
          <a:xfrm flipH="1">
            <a:off x="8750300" y="2286000"/>
            <a:ext cx="82550" cy="990600"/>
          </a:xfrm>
          <a:prstGeom prst="line">
            <a:avLst/>
          </a:prstGeom>
          <a:noFill/>
          <a:ln w="9525">
            <a:solidFill>
              <a:schemeClr val="tx1"/>
            </a:solidFill>
            <a:round/>
            <a:headEnd/>
            <a:tailEnd type="triangle" w="med" len="med"/>
          </a:ln>
          <a:effectLst/>
        </p:spPr>
        <p:txBody>
          <a:bodyPr/>
          <a:lstStyle/>
          <a:p>
            <a:endParaRPr lang="en-US"/>
          </a:p>
        </p:txBody>
      </p:sp>
      <p:sp>
        <p:nvSpPr>
          <p:cNvPr id="97295" name="Text Box 15"/>
          <p:cNvSpPr txBox="1">
            <a:spLocks noChangeArrowheads="1"/>
          </p:cNvSpPr>
          <p:nvPr/>
        </p:nvSpPr>
        <p:spPr bwMode="auto">
          <a:xfrm>
            <a:off x="8089901" y="1687514"/>
            <a:ext cx="1471300" cy="369332"/>
          </a:xfrm>
          <a:prstGeom prst="rect">
            <a:avLst/>
          </a:prstGeom>
          <a:solidFill>
            <a:schemeClr val="hlink"/>
          </a:solidFill>
          <a:ln w="9525">
            <a:noFill/>
            <a:miter lim="800000"/>
            <a:headEnd/>
            <a:tailEnd/>
          </a:ln>
          <a:effectLst/>
        </p:spPr>
        <p:txBody>
          <a:bodyPr wrap="none">
            <a:spAutoFit/>
          </a:bodyPr>
          <a:lstStyle/>
          <a:p>
            <a:r>
              <a:rPr lang="en-US"/>
              <a:t>Yield stress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Date Placeholder 2"/>
          <p:cNvSpPr>
            <a:spLocks noGrp="1"/>
          </p:cNvSpPr>
          <p:nvPr>
            <p:ph type="dt" sz="half" idx="10"/>
          </p:nvPr>
        </p:nvSpPr>
        <p:spPr/>
        <p:txBody>
          <a:bodyPr/>
          <a:lstStyle/>
          <a:p>
            <a:fld id="{6109BD44-3A64-4E0C-B30B-941454238688}" type="datetime1">
              <a:rPr lang="en-US"/>
              <a:pPr/>
              <a:t>10/21/2018</a:t>
            </a:fld>
            <a:endParaRPr lang="en-US"/>
          </a:p>
        </p:txBody>
      </p:sp>
      <p:sp>
        <p:nvSpPr>
          <p:cNvPr id="128" name="Slide Number Placeholder 4"/>
          <p:cNvSpPr>
            <a:spLocks noGrp="1"/>
          </p:cNvSpPr>
          <p:nvPr>
            <p:ph type="sldNum" sz="quarter" idx="12"/>
          </p:nvPr>
        </p:nvSpPr>
        <p:spPr/>
        <p:txBody>
          <a:bodyPr/>
          <a:lstStyle/>
          <a:p>
            <a:fld id="{F0D98EAF-4F6B-4CD1-A7D5-1D8B69ADECE9}" type="slidenum">
              <a:rPr lang="en-US"/>
              <a:pPr/>
              <a:t>124</a:t>
            </a:fld>
            <a:endParaRPr lang="en-US"/>
          </a:p>
        </p:txBody>
      </p:sp>
      <p:sp>
        <p:nvSpPr>
          <p:cNvPr id="114694" name="AutoShape 6"/>
          <p:cNvSpPr>
            <a:spLocks noChangeAspect="1" noChangeArrowheads="1" noTextEdit="1"/>
          </p:cNvSpPr>
          <p:nvPr/>
        </p:nvSpPr>
        <p:spPr bwMode="auto">
          <a:xfrm>
            <a:off x="254529" y="463550"/>
            <a:ext cx="9396942" cy="5930900"/>
          </a:xfrm>
          <a:prstGeom prst="rect">
            <a:avLst/>
          </a:prstGeom>
          <a:noFill/>
          <a:ln w="9525">
            <a:noFill/>
            <a:miter lim="800000"/>
            <a:headEnd/>
            <a:tailEnd/>
          </a:ln>
        </p:spPr>
        <p:txBody>
          <a:bodyPr/>
          <a:lstStyle/>
          <a:p>
            <a:endParaRPr lang="en-US"/>
          </a:p>
        </p:txBody>
      </p:sp>
      <p:sp>
        <p:nvSpPr>
          <p:cNvPr id="114696" name="Rectangle 8"/>
          <p:cNvSpPr>
            <a:spLocks noChangeArrowheads="1"/>
          </p:cNvSpPr>
          <p:nvPr/>
        </p:nvSpPr>
        <p:spPr bwMode="auto">
          <a:xfrm>
            <a:off x="825501" y="1219201"/>
            <a:ext cx="8416660" cy="4468813"/>
          </a:xfrm>
          <a:prstGeom prst="rect">
            <a:avLst/>
          </a:prstGeom>
          <a:solidFill>
            <a:srgbClr val="FFFFFF"/>
          </a:solidFill>
          <a:ln w="9525">
            <a:noFill/>
            <a:miter lim="800000"/>
            <a:headEnd/>
            <a:tailEnd/>
          </a:ln>
        </p:spPr>
        <p:txBody>
          <a:bodyPr/>
          <a:lstStyle/>
          <a:p>
            <a:endParaRPr lang="en-US"/>
          </a:p>
        </p:txBody>
      </p:sp>
      <p:sp>
        <p:nvSpPr>
          <p:cNvPr id="114697" name="Line 9"/>
          <p:cNvSpPr>
            <a:spLocks noChangeShapeType="1"/>
          </p:cNvSpPr>
          <p:nvPr/>
        </p:nvSpPr>
        <p:spPr bwMode="auto">
          <a:xfrm>
            <a:off x="918369" y="1220788"/>
            <a:ext cx="0" cy="4468812"/>
          </a:xfrm>
          <a:prstGeom prst="line">
            <a:avLst/>
          </a:prstGeom>
          <a:noFill/>
          <a:ln w="0">
            <a:solidFill>
              <a:srgbClr val="000000"/>
            </a:solidFill>
            <a:round/>
            <a:headEnd/>
            <a:tailEnd/>
          </a:ln>
        </p:spPr>
        <p:txBody>
          <a:bodyPr/>
          <a:lstStyle/>
          <a:p>
            <a:endParaRPr lang="en-US"/>
          </a:p>
        </p:txBody>
      </p:sp>
      <p:sp>
        <p:nvSpPr>
          <p:cNvPr id="114698" name="Line 10"/>
          <p:cNvSpPr>
            <a:spLocks noChangeShapeType="1"/>
          </p:cNvSpPr>
          <p:nvPr/>
        </p:nvSpPr>
        <p:spPr bwMode="auto">
          <a:xfrm>
            <a:off x="918369" y="5689600"/>
            <a:ext cx="41275" cy="0"/>
          </a:xfrm>
          <a:prstGeom prst="line">
            <a:avLst/>
          </a:prstGeom>
          <a:noFill/>
          <a:ln w="0">
            <a:solidFill>
              <a:srgbClr val="000000"/>
            </a:solidFill>
            <a:round/>
            <a:headEnd/>
            <a:tailEnd/>
          </a:ln>
        </p:spPr>
        <p:txBody>
          <a:bodyPr/>
          <a:lstStyle/>
          <a:p>
            <a:endParaRPr lang="en-US"/>
          </a:p>
        </p:txBody>
      </p:sp>
      <p:sp>
        <p:nvSpPr>
          <p:cNvPr id="114699" name="Line 11"/>
          <p:cNvSpPr>
            <a:spLocks noChangeShapeType="1"/>
          </p:cNvSpPr>
          <p:nvPr/>
        </p:nvSpPr>
        <p:spPr bwMode="auto">
          <a:xfrm>
            <a:off x="918369" y="5316538"/>
            <a:ext cx="41275" cy="0"/>
          </a:xfrm>
          <a:prstGeom prst="line">
            <a:avLst/>
          </a:prstGeom>
          <a:noFill/>
          <a:ln w="0">
            <a:solidFill>
              <a:srgbClr val="000000"/>
            </a:solidFill>
            <a:round/>
            <a:headEnd/>
            <a:tailEnd/>
          </a:ln>
        </p:spPr>
        <p:txBody>
          <a:bodyPr/>
          <a:lstStyle/>
          <a:p>
            <a:endParaRPr lang="en-US"/>
          </a:p>
        </p:txBody>
      </p:sp>
      <p:sp>
        <p:nvSpPr>
          <p:cNvPr id="114700" name="Line 12"/>
          <p:cNvSpPr>
            <a:spLocks noChangeShapeType="1"/>
          </p:cNvSpPr>
          <p:nvPr/>
        </p:nvSpPr>
        <p:spPr bwMode="auto">
          <a:xfrm>
            <a:off x="918369" y="4943475"/>
            <a:ext cx="41275" cy="0"/>
          </a:xfrm>
          <a:prstGeom prst="line">
            <a:avLst/>
          </a:prstGeom>
          <a:noFill/>
          <a:ln w="0">
            <a:solidFill>
              <a:srgbClr val="000000"/>
            </a:solidFill>
            <a:round/>
            <a:headEnd/>
            <a:tailEnd/>
          </a:ln>
        </p:spPr>
        <p:txBody>
          <a:bodyPr/>
          <a:lstStyle/>
          <a:p>
            <a:endParaRPr lang="en-US"/>
          </a:p>
        </p:txBody>
      </p:sp>
      <p:sp>
        <p:nvSpPr>
          <p:cNvPr id="114701" name="Line 13"/>
          <p:cNvSpPr>
            <a:spLocks noChangeShapeType="1"/>
          </p:cNvSpPr>
          <p:nvPr/>
        </p:nvSpPr>
        <p:spPr bwMode="auto">
          <a:xfrm>
            <a:off x="918369" y="4572000"/>
            <a:ext cx="41275" cy="0"/>
          </a:xfrm>
          <a:prstGeom prst="line">
            <a:avLst/>
          </a:prstGeom>
          <a:noFill/>
          <a:ln w="0">
            <a:solidFill>
              <a:srgbClr val="000000"/>
            </a:solidFill>
            <a:round/>
            <a:headEnd/>
            <a:tailEnd/>
          </a:ln>
        </p:spPr>
        <p:txBody>
          <a:bodyPr/>
          <a:lstStyle/>
          <a:p>
            <a:endParaRPr lang="en-US"/>
          </a:p>
        </p:txBody>
      </p:sp>
      <p:sp>
        <p:nvSpPr>
          <p:cNvPr id="114702" name="Line 14"/>
          <p:cNvSpPr>
            <a:spLocks noChangeShapeType="1"/>
          </p:cNvSpPr>
          <p:nvPr/>
        </p:nvSpPr>
        <p:spPr bwMode="auto">
          <a:xfrm>
            <a:off x="918369" y="4200525"/>
            <a:ext cx="41275" cy="0"/>
          </a:xfrm>
          <a:prstGeom prst="line">
            <a:avLst/>
          </a:prstGeom>
          <a:noFill/>
          <a:ln w="0">
            <a:solidFill>
              <a:srgbClr val="000000"/>
            </a:solidFill>
            <a:round/>
            <a:headEnd/>
            <a:tailEnd/>
          </a:ln>
        </p:spPr>
        <p:txBody>
          <a:bodyPr/>
          <a:lstStyle/>
          <a:p>
            <a:endParaRPr lang="en-US"/>
          </a:p>
        </p:txBody>
      </p:sp>
      <p:sp>
        <p:nvSpPr>
          <p:cNvPr id="114703" name="Line 15"/>
          <p:cNvSpPr>
            <a:spLocks noChangeShapeType="1"/>
          </p:cNvSpPr>
          <p:nvPr/>
        </p:nvSpPr>
        <p:spPr bwMode="auto">
          <a:xfrm>
            <a:off x="918369" y="3827463"/>
            <a:ext cx="41275" cy="0"/>
          </a:xfrm>
          <a:prstGeom prst="line">
            <a:avLst/>
          </a:prstGeom>
          <a:noFill/>
          <a:ln w="0">
            <a:solidFill>
              <a:srgbClr val="000000"/>
            </a:solidFill>
            <a:round/>
            <a:headEnd/>
            <a:tailEnd/>
          </a:ln>
        </p:spPr>
        <p:txBody>
          <a:bodyPr/>
          <a:lstStyle/>
          <a:p>
            <a:endParaRPr lang="en-US"/>
          </a:p>
        </p:txBody>
      </p:sp>
      <p:sp>
        <p:nvSpPr>
          <p:cNvPr id="114704" name="Line 16"/>
          <p:cNvSpPr>
            <a:spLocks noChangeShapeType="1"/>
          </p:cNvSpPr>
          <p:nvPr/>
        </p:nvSpPr>
        <p:spPr bwMode="auto">
          <a:xfrm>
            <a:off x="918369" y="3454400"/>
            <a:ext cx="41275" cy="0"/>
          </a:xfrm>
          <a:prstGeom prst="line">
            <a:avLst/>
          </a:prstGeom>
          <a:noFill/>
          <a:ln w="0">
            <a:solidFill>
              <a:srgbClr val="000000"/>
            </a:solidFill>
            <a:round/>
            <a:headEnd/>
            <a:tailEnd/>
          </a:ln>
        </p:spPr>
        <p:txBody>
          <a:bodyPr/>
          <a:lstStyle/>
          <a:p>
            <a:endParaRPr lang="en-US"/>
          </a:p>
        </p:txBody>
      </p:sp>
      <p:sp>
        <p:nvSpPr>
          <p:cNvPr id="114705" name="Line 17"/>
          <p:cNvSpPr>
            <a:spLocks noChangeShapeType="1"/>
          </p:cNvSpPr>
          <p:nvPr/>
        </p:nvSpPr>
        <p:spPr bwMode="auto">
          <a:xfrm>
            <a:off x="918369" y="3082925"/>
            <a:ext cx="41275" cy="0"/>
          </a:xfrm>
          <a:prstGeom prst="line">
            <a:avLst/>
          </a:prstGeom>
          <a:noFill/>
          <a:ln w="0">
            <a:solidFill>
              <a:srgbClr val="000000"/>
            </a:solidFill>
            <a:round/>
            <a:headEnd/>
            <a:tailEnd/>
          </a:ln>
        </p:spPr>
        <p:txBody>
          <a:bodyPr/>
          <a:lstStyle/>
          <a:p>
            <a:endParaRPr lang="en-US"/>
          </a:p>
        </p:txBody>
      </p:sp>
      <p:sp>
        <p:nvSpPr>
          <p:cNvPr id="114706" name="Line 18"/>
          <p:cNvSpPr>
            <a:spLocks noChangeShapeType="1"/>
          </p:cNvSpPr>
          <p:nvPr/>
        </p:nvSpPr>
        <p:spPr bwMode="auto">
          <a:xfrm>
            <a:off x="918369" y="2709863"/>
            <a:ext cx="41275" cy="0"/>
          </a:xfrm>
          <a:prstGeom prst="line">
            <a:avLst/>
          </a:prstGeom>
          <a:noFill/>
          <a:ln w="0">
            <a:solidFill>
              <a:srgbClr val="000000"/>
            </a:solidFill>
            <a:round/>
            <a:headEnd/>
            <a:tailEnd/>
          </a:ln>
        </p:spPr>
        <p:txBody>
          <a:bodyPr/>
          <a:lstStyle/>
          <a:p>
            <a:endParaRPr lang="en-US"/>
          </a:p>
        </p:txBody>
      </p:sp>
      <p:sp>
        <p:nvSpPr>
          <p:cNvPr id="114707" name="Line 19"/>
          <p:cNvSpPr>
            <a:spLocks noChangeShapeType="1"/>
          </p:cNvSpPr>
          <p:nvPr/>
        </p:nvSpPr>
        <p:spPr bwMode="auto">
          <a:xfrm>
            <a:off x="918369" y="2338388"/>
            <a:ext cx="41275" cy="0"/>
          </a:xfrm>
          <a:prstGeom prst="line">
            <a:avLst/>
          </a:prstGeom>
          <a:noFill/>
          <a:ln w="0">
            <a:solidFill>
              <a:srgbClr val="000000"/>
            </a:solidFill>
            <a:round/>
            <a:headEnd/>
            <a:tailEnd/>
          </a:ln>
        </p:spPr>
        <p:txBody>
          <a:bodyPr/>
          <a:lstStyle/>
          <a:p>
            <a:endParaRPr lang="en-US"/>
          </a:p>
        </p:txBody>
      </p:sp>
      <p:sp>
        <p:nvSpPr>
          <p:cNvPr id="114708" name="Line 20"/>
          <p:cNvSpPr>
            <a:spLocks noChangeShapeType="1"/>
          </p:cNvSpPr>
          <p:nvPr/>
        </p:nvSpPr>
        <p:spPr bwMode="auto">
          <a:xfrm>
            <a:off x="918369" y="1965325"/>
            <a:ext cx="41275" cy="0"/>
          </a:xfrm>
          <a:prstGeom prst="line">
            <a:avLst/>
          </a:prstGeom>
          <a:noFill/>
          <a:ln w="0">
            <a:solidFill>
              <a:srgbClr val="000000"/>
            </a:solidFill>
            <a:round/>
            <a:headEnd/>
            <a:tailEnd/>
          </a:ln>
        </p:spPr>
        <p:txBody>
          <a:bodyPr/>
          <a:lstStyle/>
          <a:p>
            <a:endParaRPr lang="en-US"/>
          </a:p>
        </p:txBody>
      </p:sp>
      <p:sp>
        <p:nvSpPr>
          <p:cNvPr id="114709" name="Line 21"/>
          <p:cNvSpPr>
            <a:spLocks noChangeShapeType="1"/>
          </p:cNvSpPr>
          <p:nvPr/>
        </p:nvSpPr>
        <p:spPr bwMode="auto">
          <a:xfrm>
            <a:off x="918369" y="1592263"/>
            <a:ext cx="41275" cy="0"/>
          </a:xfrm>
          <a:prstGeom prst="line">
            <a:avLst/>
          </a:prstGeom>
          <a:noFill/>
          <a:ln w="0">
            <a:solidFill>
              <a:srgbClr val="000000"/>
            </a:solidFill>
            <a:round/>
            <a:headEnd/>
            <a:tailEnd/>
          </a:ln>
        </p:spPr>
        <p:txBody>
          <a:bodyPr/>
          <a:lstStyle/>
          <a:p>
            <a:endParaRPr lang="en-US"/>
          </a:p>
        </p:txBody>
      </p:sp>
      <p:sp>
        <p:nvSpPr>
          <p:cNvPr id="114710" name="Line 22"/>
          <p:cNvSpPr>
            <a:spLocks noChangeShapeType="1"/>
          </p:cNvSpPr>
          <p:nvPr/>
        </p:nvSpPr>
        <p:spPr bwMode="auto">
          <a:xfrm>
            <a:off x="918369" y="1220788"/>
            <a:ext cx="41275" cy="0"/>
          </a:xfrm>
          <a:prstGeom prst="line">
            <a:avLst/>
          </a:prstGeom>
          <a:noFill/>
          <a:ln w="0">
            <a:solidFill>
              <a:srgbClr val="000000"/>
            </a:solidFill>
            <a:round/>
            <a:headEnd/>
            <a:tailEnd/>
          </a:ln>
        </p:spPr>
        <p:txBody>
          <a:bodyPr/>
          <a:lstStyle/>
          <a:p>
            <a:endParaRPr lang="en-US"/>
          </a:p>
        </p:txBody>
      </p:sp>
      <p:sp>
        <p:nvSpPr>
          <p:cNvPr id="114711" name="Line 23"/>
          <p:cNvSpPr>
            <a:spLocks noChangeShapeType="1"/>
          </p:cNvSpPr>
          <p:nvPr/>
        </p:nvSpPr>
        <p:spPr bwMode="auto">
          <a:xfrm>
            <a:off x="918369" y="5689600"/>
            <a:ext cx="55033" cy="0"/>
          </a:xfrm>
          <a:prstGeom prst="line">
            <a:avLst/>
          </a:prstGeom>
          <a:noFill/>
          <a:ln w="0">
            <a:solidFill>
              <a:srgbClr val="000000"/>
            </a:solidFill>
            <a:round/>
            <a:headEnd/>
            <a:tailEnd/>
          </a:ln>
        </p:spPr>
        <p:txBody>
          <a:bodyPr/>
          <a:lstStyle/>
          <a:p>
            <a:endParaRPr lang="en-US"/>
          </a:p>
        </p:txBody>
      </p:sp>
      <p:sp>
        <p:nvSpPr>
          <p:cNvPr id="114712" name="Line 24"/>
          <p:cNvSpPr>
            <a:spLocks noChangeShapeType="1"/>
          </p:cNvSpPr>
          <p:nvPr/>
        </p:nvSpPr>
        <p:spPr bwMode="auto">
          <a:xfrm>
            <a:off x="918369" y="4943475"/>
            <a:ext cx="55033" cy="0"/>
          </a:xfrm>
          <a:prstGeom prst="line">
            <a:avLst/>
          </a:prstGeom>
          <a:noFill/>
          <a:ln w="0">
            <a:solidFill>
              <a:srgbClr val="000000"/>
            </a:solidFill>
            <a:round/>
            <a:headEnd/>
            <a:tailEnd/>
          </a:ln>
        </p:spPr>
        <p:txBody>
          <a:bodyPr/>
          <a:lstStyle/>
          <a:p>
            <a:endParaRPr lang="en-US"/>
          </a:p>
        </p:txBody>
      </p:sp>
      <p:sp>
        <p:nvSpPr>
          <p:cNvPr id="114713" name="Line 25"/>
          <p:cNvSpPr>
            <a:spLocks noChangeShapeType="1"/>
          </p:cNvSpPr>
          <p:nvPr/>
        </p:nvSpPr>
        <p:spPr bwMode="auto">
          <a:xfrm>
            <a:off x="918369" y="4200525"/>
            <a:ext cx="55033" cy="0"/>
          </a:xfrm>
          <a:prstGeom prst="line">
            <a:avLst/>
          </a:prstGeom>
          <a:noFill/>
          <a:ln w="0">
            <a:solidFill>
              <a:srgbClr val="000000"/>
            </a:solidFill>
            <a:round/>
            <a:headEnd/>
            <a:tailEnd/>
          </a:ln>
        </p:spPr>
        <p:txBody>
          <a:bodyPr/>
          <a:lstStyle/>
          <a:p>
            <a:endParaRPr lang="en-US"/>
          </a:p>
        </p:txBody>
      </p:sp>
      <p:sp>
        <p:nvSpPr>
          <p:cNvPr id="114714" name="Line 26"/>
          <p:cNvSpPr>
            <a:spLocks noChangeShapeType="1"/>
          </p:cNvSpPr>
          <p:nvPr/>
        </p:nvSpPr>
        <p:spPr bwMode="auto">
          <a:xfrm>
            <a:off x="918369" y="3454400"/>
            <a:ext cx="55033" cy="0"/>
          </a:xfrm>
          <a:prstGeom prst="line">
            <a:avLst/>
          </a:prstGeom>
          <a:noFill/>
          <a:ln w="0">
            <a:solidFill>
              <a:srgbClr val="000000"/>
            </a:solidFill>
            <a:round/>
            <a:headEnd/>
            <a:tailEnd/>
          </a:ln>
        </p:spPr>
        <p:txBody>
          <a:bodyPr/>
          <a:lstStyle/>
          <a:p>
            <a:endParaRPr lang="en-US"/>
          </a:p>
        </p:txBody>
      </p:sp>
      <p:sp>
        <p:nvSpPr>
          <p:cNvPr id="114715" name="Line 27"/>
          <p:cNvSpPr>
            <a:spLocks noChangeShapeType="1"/>
          </p:cNvSpPr>
          <p:nvPr/>
        </p:nvSpPr>
        <p:spPr bwMode="auto">
          <a:xfrm>
            <a:off x="918369" y="2709863"/>
            <a:ext cx="55033" cy="0"/>
          </a:xfrm>
          <a:prstGeom prst="line">
            <a:avLst/>
          </a:prstGeom>
          <a:noFill/>
          <a:ln w="0">
            <a:solidFill>
              <a:srgbClr val="000000"/>
            </a:solidFill>
            <a:round/>
            <a:headEnd/>
            <a:tailEnd/>
          </a:ln>
        </p:spPr>
        <p:txBody>
          <a:bodyPr/>
          <a:lstStyle/>
          <a:p>
            <a:endParaRPr lang="en-US"/>
          </a:p>
        </p:txBody>
      </p:sp>
      <p:sp>
        <p:nvSpPr>
          <p:cNvPr id="114716" name="Line 28"/>
          <p:cNvSpPr>
            <a:spLocks noChangeShapeType="1"/>
          </p:cNvSpPr>
          <p:nvPr/>
        </p:nvSpPr>
        <p:spPr bwMode="auto">
          <a:xfrm>
            <a:off x="918369" y="1965325"/>
            <a:ext cx="55033" cy="0"/>
          </a:xfrm>
          <a:prstGeom prst="line">
            <a:avLst/>
          </a:prstGeom>
          <a:noFill/>
          <a:ln w="0">
            <a:solidFill>
              <a:srgbClr val="000000"/>
            </a:solidFill>
            <a:round/>
            <a:headEnd/>
            <a:tailEnd/>
          </a:ln>
        </p:spPr>
        <p:txBody>
          <a:bodyPr/>
          <a:lstStyle/>
          <a:p>
            <a:endParaRPr lang="en-US"/>
          </a:p>
        </p:txBody>
      </p:sp>
      <p:sp>
        <p:nvSpPr>
          <p:cNvPr id="114717" name="Line 29"/>
          <p:cNvSpPr>
            <a:spLocks noChangeShapeType="1"/>
          </p:cNvSpPr>
          <p:nvPr/>
        </p:nvSpPr>
        <p:spPr bwMode="auto">
          <a:xfrm>
            <a:off x="918369" y="1220788"/>
            <a:ext cx="55033" cy="0"/>
          </a:xfrm>
          <a:prstGeom prst="line">
            <a:avLst/>
          </a:prstGeom>
          <a:noFill/>
          <a:ln w="0">
            <a:solidFill>
              <a:srgbClr val="000000"/>
            </a:solidFill>
            <a:round/>
            <a:headEnd/>
            <a:tailEnd/>
          </a:ln>
        </p:spPr>
        <p:txBody>
          <a:bodyPr/>
          <a:lstStyle/>
          <a:p>
            <a:endParaRPr lang="en-US"/>
          </a:p>
        </p:txBody>
      </p:sp>
      <p:sp>
        <p:nvSpPr>
          <p:cNvPr id="114718" name="Line 30"/>
          <p:cNvSpPr>
            <a:spLocks noChangeShapeType="1"/>
          </p:cNvSpPr>
          <p:nvPr/>
        </p:nvSpPr>
        <p:spPr bwMode="auto">
          <a:xfrm>
            <a:off x="918370" y="5689600"/>
            <a:ext cx="8416660" cy="0"/>
          </a:xfrm>
          <a:prstGeom prst="line">
            <a:avLst/>
          </a:prstGeom>
          <a:noFill/>
          <a:ln w="0">
            <a:solidFill>
              <a:srgbClr val="000000"/>
            </a:solidFill>
            <a:round/>
            <a:headEnd/>
            <a:tailEnd/>
          </a:ln>
        </p:spPr>
        <p:txBody>
          <a:bodyPr/>
          <a:lstStyle/>
          <a:p>
            <a:endParaRPr lang="en-US"/>
          </a:p>
        </p:txBody>
      </p:sp>
      <p:sp>
        <p:nvSpPr>
          <p:cNvPr id="114719" name="Line 31"/>
          <p:cNvSpPr>
            <a:spLocks noChangeShapeType="1"/>
          </p:cNvSpPr>
          <p:nvPr/>
        </p:nvSpPr>
        <p:spPr bwMode="auto">
          <a:xfrm flipV="1">
            <a:off x="918369" y="5651500"/>
            <a:ext cx="0" cy="38100"/>
          </a:xfrm>
          <a:prstGeom prst="line">
            <a:avLst/>
          </a:prstGeom>
          <a:noFill/>
          <a:ln w="0">
            <a:solidFill>
              <a:srgbClr val="000000"/>
            </a:solidFill>
            <a:round/>
            <a:headEnd/>
            <a:tailEnd/>
          </a:ln>
        </p:spPr>
        <p:txBody>
          <a:bodyPr/>
          <a:lstStyle/>
          <a:p>
            <a:endParaRPr lang="en-US"/>
          </a:p>
        </p:txBody>
      </p:sp>
      <p:sp>
        <p:nvSpPr>
          <p:cNvPr id="114720" name="Line 32"/>
          <p:cNvSpPr>
            <a:spLocks noChangeShapeType="1"/>
          </p:cNvSpPr>
          <p:nvPr/>
        </p:nvSpPr>
        <p:spPr bwMode="auto">
          <a:xfrm flipV="1">
            <a:off x="1759347" y="5651500"/>
            <a:ext cx="0" cy="38100"/>
          </a:xfrm>
          <a:prstGeom prst="line">
            <a:avLst/>
          </a:prstGeom>
          <a:noFill/>
          <a:ln w="0">
            <a:solidFill>
              <a:srgbClr val="000000"/>
            </a:solidFill>
            <a:round/>
            <a:headEnd/>
            <a:tailEnd/>
          </a:ln>
        </p:spPr>
        <p:txBody>
          <a:bodyPr/>
          <a:lstStyle/>
          <a:p>
            <a:endParaRPr lang="en-US"/>
          </a:p>
        </p:txBody>
      </p:sp>
      <p:sp>
        <p:nvSpPr>
          <p:cNvPr id="114721" name="Line 33"/>
          <p:cNvSpPr>
            <a:spLocks noChangeShapeType="1"/>
          </p:cNvSpPr>
          <p:nvPr/>
        </p:nvSpPr>
        <p:spPr bwMode="auto">
          <a:xfrm flipV="1">
            <a:off x="2602045" y="5651500"/>
            <a:ext cx="0" cy="38100"/>
          </a:xfrm>
          <a:prstGeom prst="line">
            <a:avLst/>
          </a:prstGeom>
          <a:noFill/>
          <a:ln w="0">
            <a:solidFill>
              <a:srgbClr val="000000"/>
            </a:solidFill>
            <a:round/>
            <a:headEnd/>
            <a:tailEnd/>
          </a:ln>
        </p:spPr>
        <p:txBody>
          <a:bodyPr/>
          <a:lstStyle/>
          <a:p>
            <a:endParaRPr lang="en-US"/>
          </a:p>
        </p:txBody>
      </p:sp>
      <p:sp>
        <p:nvSpPr>
          <p:cNvPr id="114722" name="Line 34"/>
          <p:cNvSpPr>
            <a:spLocks noChangeShapeType="1"/>
          </p:cNvSpPr>
          <p:nvPr/>
        </p:nvSpPr>
        <p:spPr bwMode="auto">
          <a:xfrm flipV="1">
            <a:off x="3443023" y="5651500"/>
            <a:ext cx="0" cy="38100"/>
          </a:xfrm>
          <a:prstGeom prst="line">
            <a:avLst/>
          </a:prstGeom>
          <a:noFill/>
          <a:ln w="0">
            <a:solidFill>
              <a:srgbClr val="000000"/>
            </a:solidFill>
            <a:round/>
            <a:headEnd/>
            <a:tailEnd/>
          </a:ln>
        </p:spPr>
        <p:txBody>
          <a:bodyPr/>
          <a:lstStyle/>
          <a:p>
            <a:endParaRPr lang="en-US"/>
          </a:p>
        </p:txBody>
      </p:sp>
      <p:sp>
        <p:nvSpPr>
          <p:cNvPr id="114723" name="Line 35"/>
          <p:cNvSpPr>
            <a:spLocks noChangeShapeType="1"/>
          </p:cNvSpPr>
          <p:nvPr/>
        </p:nvSpPr>
        <p:spPr bwMode="auto">
          <a:xfrm flipV="1">
            <a:off x="4284002" y="5651500"/>
            <a:ext cx="0" cy="38100"/>
          </a:xfrm>
          <a:prstGeom prst="line">
            <a:avLst/>
          </a:prstGeom>
          <a:noFill/>
          <a:ln w="0">
            <a:solidFill>
              <a:srgbClr val="000000"/>
            </a:solidFill>
            <a:round/>
            <a:headEnd/>
            <a:tailEnd/>
          </a:ln>
        </p:spPr>
        <p:txBody>
          <a:bodyPr/>
          <a:lstStyle/>
          <a:p>
            <a:endParaRPr lang="en-US"/>
          </a:p>
        </p:txBody>
      </p:sp>
      <p:sp>
        <p:nvSpPr>
          <p:cNvPr id="114724" name="Line 36"/>
          <p:cNvSpPr>
            <a:spLocks noChangeShapeType="1"/>
          </p:cNvSpPr>
          <p:nvPr/>
        </p:nvSpPr>
        <p:spPr bwMode="auto">
          <a:xfrm flipV="1">
            <a:off x="5126700" y="5651500"/>
            <a:ext cx="0" cy="38100"/>
          </a:xfrm>
          <a:prstGeom prst="line">
            <a:avLst/>
          </a:prstGeom>
          <a:noFill/>
          <a:ln w="0">
            <a:solidFill>
              <a:srgbClr val="000000"/>
            </a:solidFill>
            <a:round/>
            <a:headEnd/>
            <a:tailEnd/>
          </a:ln>
        </p:spPr>
        <p:txBody>
          <a:bodyPr/>
          <a:lstStyle/>
          <a:p>
            <a:endParaRPr lang="en-US"/>
          </a:p>
        </p:txBody>
      </p:sp>
      <p:sp>
        <p:nvSpPr>
          <p:cNvPr id="114725" name="Line 37"/>
          <p:cNvSpPr>
            <a:spLocks noChangeShapeType="1"/>
          </p:cNvSpPr>
          <p:nvPr/>
        </p:nvSpPr>
        <p:spPr bwMode="auto">
          <a:xfrm flipV="1">
            <a:off x="5967677" y="5651500"/>
            <a:ext cx="0" cy="38100"/>
          </a:xfrm>
          <a:prstGeom prst="line">
            <a:avLst/>
          </a:prstGeom>
          <a:noFill/>
          <a:ln w="0">
            <a:solidFill>
              <a:srgbClr val="000000"/>
            </a:solidFill>
            <a:round/>
            <a:headEnd/>
            <a:tailEnd/>
          </a:ln>
        </p:spPr>
        <p:txBody>
          <a:bodyPr/>
          <a:lstStyle/>
          <a:p>
            <a:endParaRPr lang="en-US"/>
          </a:p>
        </p:txBody>
      </p:sp>
      <p:sp>
        <p:nvSpPr>
          <p:cNvPr id="114726" name="Line 38"/>
          <p:cNvSpPr>
            <a:spLocks noChangeShapeType="1"/>
          </p:cNvSpPr>
          <p:nvPr/>
        </p:nvSpPr>
        <p:spPr bwMode="auto">
          <a:xfrm flipV="1">
            <a:off x="6810375" y="5651500"/>
            <a:ext cx="0" cy="38100"/>
          </a:xfrm>
          <a:prstGeom prst="line">
            <a:avLst/>
          </a:prstGeom>
          <a:noFill/>
          <a:ln w="0">
            <a:solidFill>
              <a:srgbClr val="000000"/>
            </a:solidFill>
            <a:round/>
            <a:headEnd/>
            <a:tailEnd/>
          </a:ln>
        </p:spPr>
        <p:txBody>
          <a:bodyPr/>
          <a:lstStyle/>
          <a:p>
            <a:endParaRPr lang="en-US"/>
          </a:p>
        </p:txBody>
      </p:sp>
      <p:sp>
        <p:nvSpPr>
          <p:cNvPr id="114727" name="Line 39"/>
          <p:cNvSpPr>
            <a:spLocks noChangeShapeType="1"/>
          </p:cNvSpPr>
          <p:nvPr/>
        </p:nvSpPr>
        <p:spPr bwMode="auto">
          <a:xfrm flipV="1">
            <a:off x="7649633" y="5651500"/>
            <a:ext cx="0" cy="38100"/>
          </a:xfrm>
          <a:prstGeom prst="line">
            <a:avLst/>
          </a:prstGeom>
          <a:noFill/>
          <a:ln w="0">
            <a:solidFill>
              <a:srgbClr val="000000"/>
            </a:solidFill>
            <a:round/>
            <a:headEnd/>
            <a:tailEnd/>
          </a:ln>
        </p:spPr>
        <p:txBody>
          <a:bodyPr/>
          <a:lstStyle/>
          <a:p>
            <a:endParaRPr lang="en-US"/>
          </a:p>
        </p:txBody>
      </p:sp>
      <p:sp>
        <p:nvSpPr>
          <p:cNvPr id="114728" name="Line 40"/>
          <p:cNvSpPr>
            <a:spLocks noChangeShapeType="1"/>
          </p:cNvSpPr>
          <p:nvPr/>
        </p:nvSpPr>
        <p:spPr bwMode="auto">
          <a:xfrm flipV="1">
            <a:off x="8492331" y="5651500"/>
            <a:ext cx="0" cy="38100"/>
          </a:xfrm>
          <a:prstGeom prst="line">
            <a:avLst/>
          </a:prstGeom>
          <a:noFill/>
          <a:ln w="0">
            <a:solidFill>
              <a:srgbClr val="000000"/>
            </a:solidFill>
            <a:round/>
            <a:headEnd/>
            <a:tailEnd/>
          </a:ln>
        </p:spPr>
        <p:txBody>
          <a:bodyPr/>
          <a:lstStyle/>
          <a:p>
            <a:endParaRPr lang="en-US"/>
          </a:p>
        </p:txBody>
      </p:sp>
      <p:sp>
        <p:nvSpPr>
          <p:cNvPr id="114729" name="Line 41"/>
          <p:cNvSpPr>
            <a:spLocks noChangeShapeType="1"/>
          </p:cNvSpPr>
          <p:nvPr/>
        </p:nvSpPr>
        <p:spPr bwMode="auto">
          <a:xfrm flipV="1">
            <a:off x="9335029" y="5651500"/>
            <a:ext cx="0" cy="38100"/>
          </a:xfrm>
          <a:prstGeom prst="line">
            <a:avLst/>
          </a:prstGeom>
          <a:noFill/>
          <a:ln w="0">
            <a:solidFill>
              <a:srgbClr val="000000"/>
            </a:solidFill>
            <a:round/>
            <a:headEnd/>
            <a:tailEnd/>
          </a:ln>
        </p:spPr>
        <p:txBody>
          <a:bodyPr/>
          <a:lstStyle/>
          <a:p>
            <a:endParaRPr lang="en-US"/>
          </a:p>
        </p:txBody>
      </p:sp>
      <p:sp>
        <p:nvSpPr>
          <p:cNvPr id="114730" name="Line 42"/>
          <p:cNvSpPr>
            <a:spLocks noChangeShapeType="1"/>
          </p:cNvSpPr>
          <p:nvPr/>
        </p:nvSpPr>
        <p:spPr bwMode="auto">
          <a:xfrm flipV="1">
            <a:off x="918369" y="5638800"/>
            <a:ext cx="0" cy="50800"/>
          </a:xfrm>
          <a:prstGeom prst="line">
            <a:avLst/>
          </a:prstGeom>
          <a:noFill/>
          <a:ln w="0">
            <a:solidFill>
              <a:srgbClr val="000000"/>
            </a:solidFill>
            <a:round/>
            <a:headEnd/>
            <a:tailEnd/>
          </a:ln>
        </p:spPr>
        <p:txBody>
          <a:bodyPr/>
          <a:lstStyle/>
          <a:p>
            <a:endParaRPr lang="en-US"/>
          </a:p>
        </p:txBody>
      </p:sp>
      <p:sp>
        <p:nvSpPr>
          <p:cNvPr id="114731" name="Line 43"/>
          <p:cNvSpPr>
            <a:spLocks noChangeShapeType="1"/>
          </p:cNvSpPr>
          <p:nvPr/>
        </p:nvSpPr>
        <p:spPr bwMode="auto">
          <a:xfrm flipV="1">
            <a:off x="2602045" y="5638800"/>
            <a:ext cx="0" cy="50800"/>
          </a:xfrm>
          <a:prstGeom prst="line">
            <a:avLst/>
          </a:prstGeom>
          <a:noFill/>
          <a:ln w="0">
            <a:solidFill>
              <a:srgbClr val="000000"/>
            </a:solidFill>
            <a:round/>
            <a:headEnd/>
            <a:tailEnd/>
          </a:ln>
        </p:spPr>
        <p:txBody>
          <a:bodyPr/>
          <a:lstStyle/>
          <a:p>
            <a:endParaRPr lang="en-US"/>
          </a:p>
        </p:txBody>
      </p:sp>
      <p:sp>
        <p:nvSpPr>
          <p:cNvPr id="114732" name="Line 44"/>
          <p:cNvSpPr>
            <a:spLocks noChangeShapeType="1"/>
          </p:cNvSpPr>
          <p:nvPr/>
        </p:nvSpPr>
        <p:spPr bwMode="auto">
          <a:xfrm flipV="1">
            <a:off x="4284002" y="5638800"/>
            <a:ext cx="0" cy="50800"/>
          </a:xfrm>
          <a:prstGeom prst="line">
            <a:avLst/>
          </a:prstGeom>
          <a:noFill/>
          <a:ln w="0">
            <a:solidFill>
              <a:srgbClr val="000000"/>
            </a:solidFill>
            <a:round/>
            <a:headEnd/>
            <a:tailEnd/>
          </a:ln>
        </p:spPr>
        <p:txBody>
          <a:bodyPr/>
          <a:lstStyle/>
          <a:p>
            <a:endParaRPr lang="en-US"/>
          </a:p>
        </p:txBody>
      </p:sp>
      <p:sp>
        <p:nvSpPr>
          <p:cNvPr id="114733" name="Line 45"/>
          <p:cNvSpPr>
            <a:spLocks noChangeShapeType="1"/>
          </p:cNvSpPr>
          <p:nvPr/>
        </p:nvSpPr>
        <p:spPr bwMode="auto">
          <a:xfrm flipV="1">
            <a:off x="5967677" y="5638800"/>
            <a:ext cx="0" cy="50800"/>
          </a:xfrm>
          <a:prstGeom prst="line">
            <a:avLst/>
          </a:prstGeom>
          <a:noFill/>
          <a:ln w="0">
            <a:solidFill>
              <a:srgbClr val="000000"/>
            </a:solidFill>
            <a:round/>
            <a:headEnd/>
            <a:tailEnd/>
          </a:ln>
        </p:spPr>
        <p:txBody>
          <a:bodyPr/>
          <a:lstStyle/>
          <a:p>
            <a:endParaRPr lang="en-US"/>
          </a:p>
        </p:txBody>
      </p:sp>
      <p:sp>
        <p:nvSpPr>
          <p:cNvPr id="114734" name="Line 46"/>
          <p:cNvSpPr>
            <a:spLocks noChangeShapeType="1"/>
          </p:cNvSpPr>
          <p:nvPr/>
        </p:nvSpPr>
        <p:spPr bwMode="auto">
          <a:xfrm flipV="1">
            <a:off x="7649633" y="5638800"/>
            <a:ext cx="0" cy="50800"/>
          </a:xfrm>
          <a:prstGeom prst="line">
            <a:avLst/>
          </a:prstGeom>
          <a:noFill/>
          <a:ln w="0">
            <a:solidFill>
              <a:srgbClr val="000000"/>
            </a:solidFill>
            <a:round/>
            <a:headEnd/>
            <a:tailEnd/>
          </a:ln>
        </p:spPr>
        <p:txBody>
          <a:bodyPr/>
          <a:lstStyle/>
          <a:p>
            <a:endParaRPr lang="en-US"/>
          </a:p>
        </p:txBody>
      </p:sp>
      <p:sp>
        <p:nvSpPr>
          <p:cNvPr id="114735" name="Line 47"/>
          <p:cNvSpPr>
            <a:spLocks noChangeShapeType="1"/>
          </p:cNvSpPr>
          <p:nvPr/>
        </p:nvSpPr>
        <p:spPr bwMode="auto">
          <a:xfrm flipV="1">
            <a:off x="9335029" y="5638800"/>
            <a:ext cx="0" cy="50800"/>
          </a:xfrm>
          <a:prstGeom prst="line">
            <a:avLst/>
          </a:prstGeom>
          <a:noFill/>
          <a:ln w="0">
            <a:solidFill>
              <a:srgbClr val="000000"/>
            </a:solidFill>
            <a:round/>
            <a:headEnd/>
            <a:tailEnd/>
          </a:ln>
        </p:spPr>
        <p:txBody>
          <a:bodyPr/>
          <a:lstStyle/>
          <a:p>
            <a:endParaRPr lang="en-US"/>
          </a:p>
        </p:txBody>
      </p:sp>
      <p:sp>
        <p:nvSpPr>
          <p:cNvPr id="114736" name="Rectangle 48"/>
          <p:cNvSpPr>
            <a:spLocks noChangeArrowheads="1"/>
          </p:cNvSpPr>
          <p:nvPr/>
        </p:nvSpPr>
        <p:spPr bwMode="auto">
          <a:xfrm>
            <a:off x="6731265" y="5149851"/>
            <a:ext cx="67072" cy="61913"/>
          </a:xfrm>
          <a:prstGeom prst="rect">
            <a:avLst/>
          </a:prstGeom>
          <a:solidFill>
            <a:srgbClr val="FF00FF"/>
          </a:solidFill>
          <a:ln w="12700">
            <a:solidFill>
              <a:srgbClr val="FF00FF"/>
            </a:solidFill>
            <a:miter lim="800000"/>
            <a:headEnd/>
            <a:tailEnd/>
          </a:ln>
        </p:spPr>
        <p:txBody>
          <a:bodyPr/>
          <a:lstStyle/>
          <a:p>
            <a:endParaRPr lang="en-US"/>
          </a:p>
        </p:txBody>
      </p:sp>
      <p:sp>
        <p:nvSpPr>
          <p:cNvPr id="114737" name="Rectangle 49"/>
          <p:cNvSpPr>
            <a:spLocks noChangeArrowheads="1"/>
          </p:cNvSpPr>
          <p:nvPr/>
        </p:nvSpPr>
        <p:spPr bwMode="auto">
          <a:xfrm>
            <a:off x="7520650" y="5208588"/>
            <a:ext cx="67071" cy="61912"/>
          </a:xfrm>
          <a:prstGeom prst="rect">
            <a:avLst/>
          </a:prstGeom>
          <a:solidFill>
            <a:srgbClr val="FF00FF"/>
          </a:solidFill>
          <a:ln w="12700">
            <a:solidFill>
              <a:srgbClr val="FF00FF"/>
            </a:solidFill>
            <a:miter lim="800000"/>
            <a:headEnd/>
            <a:tailEnd/>
          </a:ln>
        </p:spPr>
        <p:txBody>
          <a:bodyPr/>
          <a:lstStyle/>
          <a:p>
            <a:endParaRPr lang="en-US"/>
          </a:p>
        </p:txBody>
      </p:sp>
      <p:sp>
        <p:nvSpPr>
          <p:cNvPr id="114738" name="Rectangle 50"/>
          <p:cNvSpPr>
            <a:spLocks noChangeArrowheads="1"/>
          </p:cNvSpPr>
          <p:nvPr/>
        </p:nvSpPr>
        <p:spPr bwMode="auto">
          <a:xfrm>
            <a:off x="8036587" y="5221288"/>
            <a:ext cx="67071" cy="61912"/>
          </a:xfrm>
          <a:prstGeom prst="rect">
            <a:avLst/>
          </a:prstGeom>
          <a:solidFill>
            <a:srgbClr val="FF00FF"/>
          </a:solidFill>
          <a:ln w="12700">
            <a:solidFill>
              <a:srgbClr val="FF00FF"/>
            </a:solidFill>
            <a:miter lim="800000"/>
            <a:headEnd/>
            <a:tailEnd/>
          </a:ln>
        </p:spPr>
        <p:txBody>
          <a:bodyPr/>
          <a:lstStyle/>
          <a:p>
            <a:endParaRPr lang="en-US"/>
          </a:p>
        </p:txBody>
      </p:sp>
      <p:sp>
        <p:nvSpPr>
          <p:cNvPr id="114739" name="Rectangle 51"/>
          <p:cNvSpPr>
            <a:spLocks noChangeArrowheads="1"/>
          </p:cNvSpPr>
          <p:nvPr/>
        </p:nvSpPr>
        <p:spPr bwMode="auto">
          <a:xfrm>
            <a:off x="8464815" y="5180013"/>
            <a:ext cx="67072" cy="61912"/>
          </a:xfrm>
          <a:prstGeom prst="rect">
            <a:avLst/>
          </a:prstGeom>
          <a:solidFill>
            <a:srgbClr val="FF00FF"/>
          </a:solidFill>
          <a:ln w="12700">
            <a:solidFill>
              <a:srgbClr val="FF00FF"/>
            </a:solidFill>
            <a:miter lim="800000"/>
            <a:headEnd/>
            <a:tailEnd/>
          </a:ln>
        </p:spPr>
        <p:txBody>
          <a:bodyPr/>
          <a:lstStyle/>
          <a:p>
            <a:endParaRPr lang="en-US"/>
          </a:p>
        </p:txBody>
      </p:sp>
      <p:sp>
        <p:nvSpPr>
          <p:cNvPr id="114740" name="Rectangle 52"/>
          <p:cNvSpPr>
            <a:spLocks noChangeArrowheads="1"/>
          </p:cNvSpPr>
          <p:nvPr/>
        </p:nvSpPr>
        <p:spPr bwMode="auto">
          <a:xfrm>
            <a:off x="8760620" y="5197475"/>
            <a:ext cx="67072" cy="63500"/>
          </a:xfrm>
          <a:prstGeom prst="rect">
            <a:avLst/>
          </a:prstGeom>
          <a:solidFill>
            <a:srgbClr val="FF00FF"/>
          </a:solidFill>
          <a:ln w="12700">
            <a:solidFill>
              <a:srgbClr val="FF00FF"/>
            </a:solidFill>
            <a:miter lim="800000"/>
            <a:headEnd/>
            <a:tailEnd/>
          </a:ln>
        </p:spPr>
        <p:txBody>
          <a:bodyPr/>
          <a:lstStyle/>
          <a:p>
            <a:endParaRPr lang="en-US"/>
          </a:p>
        </p:txBody>
      </p:sp>
      <p:sp>
        <p:nvSpPr>
          <p:cNvPr id="114741" name="Freeform 53"/>
          <p:cNvSpPr>
            <a:spLocks/>
          </p:cNvSpPr>
          <p:nvPr/>
        </p:nvSpPr>
        <p:spPr bwMode="auto">
          <a:xfrm>
            <a:off x="1824699" y="2500314"/>
            <a:ext cx="68792" cy="65087"/>
          </a:xfrm>
          <a:custGeom>
            <a:avLst/>
            <a:gdLst/>
            <a:ahLst/>
            <a:cxnLst>
              <a:cxn ang="0">
                <a:pos x="20" y="0"/>
              </a:cxn>
              <a:cxn ang="0">
                <a:pos x="40" y="41"/>
              </a:cxn>
              <a:cxn ang="0">
                <a:pos x="0" y="41"/>
              </a:cxn>
              <a:cxn ang="0">
                <a:pos x="20" y="0"/>
              </a:cxn>
            </a:cxnLst>
            <a:rect l="0" t="0" r="r" b="b"/>
            <a:pathLst>
              <a:path w="40" h="41">
                <a:moveTo>
                  <a:pt x="20" y="0"/>
                </a:moveTo>
                <a:lnTo>
                  <a:pt x="40" y="41"/>
                </a:lnTo>
                <a:lnTo>
                  <a:pt x="0" y="41"/>
                </a:lnTo>
                <a:lnTo>
                  <a:pt x="20" y="0"/>
                </a:lnTo>
                <a:close/>
              </a:path>
            </a:pathLst>
          </a:custGeom>
          <a:solidFill>
            <a:srgbClr val="FFCC99"/>
          </a:solidFill>
          <a:ln w="12700">
            <a:solidFill>
              <a:srgbClr val="FFCC99"/>
            </a:solidFill>
            <a:prstDash val="solid"/>
            <a:round/>
            <a:headEnd/>
            <a:tailEnd/>
          </a:ln>
        </p:spPr>
        <p:txBody>
          <a:bodyPr/>
          <a:lstStyle/>
          <a:p>
            <a:endParaRPr lang="en-US"/>
          </a:p>
        </p:txBody>
      </p:sp>
      <p:sp>
        <p:nvSpPr>
          <p:cNvPr id="114742" name="Freeform 54"/>
          <p:cNvSpPr>
            <a:spLocks/>
          </p:cNvSpPr>
          <p:nvPr/>
        </p:nvSpPr>
        <p:spPr bwMode="auto">
          <a:xfrm>
            <a:off x="2008717" y="3022600"/>
            <a:ext cx="70512" cy="63500"/>
          </a:xfrm>
          <a:custGeom>
            <a:avLst/>
            <a:gdLst/>
            <a:ahLst/>
            <a:cxnLst>
              <a:cxn ang="0">
                <a:pos x="21" y="0"/>
              </a:cxn>
              <a:cxn ang="0">
                <a:pos x="41" y="40"/>
              </a:cxn>
              <a:cxn ang="0">
                <a:pos x="0" y="40"/>
              </a:cxn>
              <a:cxn ang="0">
                <a:pos x="21" y="0"/>
              </a:cxn>
            </a:cxnLst>
            <a:rect l="0" t="0" r="r" b="b"/>
            <a:pathLst>
              <a:path w="41" h="40">
                <a:moveTo>
                  <a:pt x="21" y="0"/>
                </a:moveTo>
                <a:lnTo>
                  <a:pt x="41" y="40"/>
                </a:lnTo>
                <a:lnTo>
                  <a:pt x="0" y="40"/>
                </a:lnTo>
                <a:lnTo>
                  <a:pt x="21" y="0"/>
                </a:lnTo>
                <a:close/>
              </a:path>
            </a:pathLst>
          </a:custGeom>
          <a:solidFill>
            <a:srgbClr val="FFCC99"/>
          </a:solidFill>
          <a:ln w="12700">
            <a:solidFill>
              <a:srgbClr val="FFCC99"/>
            </a:solidFill>
            <a:prstDash val="solid"/>
            <a:round/>
            <a:headEnd/>
            <a:tailEnd/>
          </a:ln>
        </p:spPr>
        <p:txBody>
          <a:bodyPr/>
          <a:lstStyle/>
          <a:p>
            <a:endParaRPr lang="en-US"/>
          </a:p>
        </p:txBody>
      </p:sp>
      <p:sp>
        <p:nvSpPr>
          <p:cNvPr id="114743" name="Freeform 55"/>
          <p:cNvSpPr>
            <a:spLocks/>
          </p:cNvSpPr>
          <p:nvPr/>
        </p:nvSpPr>
        <p:spPr bwMode="auto">
          <a:xfrm>
            <a:off x="1989799" y="2973388"/>
            <a:ext cx="68792" cy="6350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FFCC99"/>
          </a:solidFill>
          <a:ln w="12700">
            <a:solidFill>
              <a:srgbClr val="FFCC99"/>
            </a:solidFill>
            <a:prstDash val="solid"/>
            <a:round/>
            <a:headEnd/>
            <a:tailEnd/>
          </a:ln>
        </p:spPr>
        <p:txBody>
          <a:bodyPr/>
          <a:lstStyle/>
          <a:p>
            <a:endParaRPr lang="en-US"/>
          </a:p>
        </p:txBody>
      </p:sp>
      <p:sp>
        <p:nvSpPr>
          <p:cNvPr id="114744" name="Freeform 56"/>
          <p:cNvSpPr>
            <a:spLocks/>
          </p:cNvSpPr>
          <p:nvPr/>
        </p:nvSpPr>
        <p:spPr bwMode="auto">
          <a:xfrm>
            <a:off x="2552171" y="3878263"/>
            <a:ext cx="70512" cy="63500"/>
          </a:xfrm>
          <a:custGeom>
            <a:avLst/>
            <a:gdLst/>
            <a:ahLst/>
            <a:cxnLst>
              <a:cxn ang="0">
                <a:pos x="20" y="0"/>
              </a:cxn>
              <a:cxn ang="0">
                <a:pos x="41" y="40"/>
              </a:cxn>
              <a:cxn ang="0">
                <a:pos x="0" y="40"/>
              </a:cxn>
              <a:cxn ang="0">
                <a:pos x="20" y="0"/>
              </a:cxn>
            </a:cxnLst>
            <a:rect l="0" t="0" r="r" b="b"/>
            <a:pathLst>
              <a:path w="41" h="40">
                <a:moveTo>
                  <a:pt x="20" y="0"/>
                </a:moveTo>
                <a:lnTo>
                  <a:pt x="41" y="40"/>
                </a:lnTo>
                <a:lnTo>
                  <a:pt x="0" y="40"/>
                </a:lnTo>
                <a:lnTo>
                  <a:pt x="20" y="0"/>
                </a:lnTo>
                <a:close/>
              </a:path>
            </a:pathLst>
          </a:custGeom>
          <a:solidFill>
            <a:srgbClr val="FFCC99"/>
          </a:solidFill>
          <a:ln w="12700">
            <a:solidFill>
              <a:srgbClr val="FFCC99"/>
            </a:solidFill>
            <a:prstDash val="solid"/>
            <a:round/>
            <a:headEnd/>
            <a:tailEnd/>
          </a:ln>
        </p:spPr>
        <p:txBody>
          <a:bodyPr/>
          <a:lstStyle/>
          <a:p>
            <a:endParaRPr lang="en-US"/>
          </a:p>
        </p:txBody>
      </p:sp>
      <p:sp>
        <p:nvSpPr>
          <p:cNvPr id="114745" name="Freeform 57"/>
          <p:cNvSpPr>
            <a:spLocks/>
          </p:cNvSpPr>
          <p:nvPr/>
        </p:nvSpPr>
        <p:spPr bwMode="auto">
          <a:xfrm>
            <a:off x="2473060" y="3789364"/>
            <a:ext cx="68792" cy="65087"/>
          </a:xfrm>
          <a:custGeom>
            <a:avLst/>
            <a:gdLst/>
            <a:ahLst/>
            <a:cxnLst>
              <a:cxn ang="0">
                <a:pos x="20" y="0"/>
              </a:cxn>
              <a:cxn ang="0">
                <a:pos x="40" y="41"/>
              </a:cxn>
              <a:cxn ang="0">
                <a:pos x="0" y="41"/>
              </a:cxn>
              <a:cxn ang="0">
                <a:pos x="20" y="0"/>
              </a:cxn>
            </a:cxnLst>
            <a:rect l="0" t="0" r="r" b="b"/>
            <a:pathLst>
              <a:path w="40" h="41">
                <a:moveTo>
                  <a:pt x="20" y="0"/>
                </a:moveTo>
                <a:lnTo>
                  <a:pt x="40" y="41"/>
                </a:lnTo>
                <a:lnTo>
                  <a:pt x="0" y="41"/>
                </a:lnTo>
                <a:lnTo>
                  <a:pt x="20" y="0"/>
                </a:lnTo>
                <a:close/>
              </a:path>
            </a:pathLst>
          </a:custGeom>
          <a:solidFill>
            <a:srgbClr val="FFCC99"/>
          </a:solidFill>
          <a:ln w="12700">
            <a:solidFill>
              <a:srgbClr val="FFCC99"/>
            </a:solidFill>
            <a:prstDash val="solid"/>
            <a:round/>
            <a:headEnd/>
            <a:tailEnd/>
          </a:ln>
        </p:spPr>
        <p:txBody>
          <a:bodyPr/>
          <a:lstStyle/>
          <a:p>
            <a:endParaRPr lang="en-US"/>
          </a:p>
        </p:txBody>
      </p:sp>
      <p:sp>
        <p:nvSpPr>
          <p:cNvPr id="114746" name="Freeform 58"/>
          <p:cNvSpPr>
            <a:spLocks/>
          </p:cNvSpPr>
          <p:nvPr/>
        </p:nvSpPr>
        <p:spPr bwMode="auto">
          <a:xfrm>
            <a:off x="2722431" y="4041775"/>
            <a:ext cx="68792" cy="6350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FFCC99"/>
          </a:solidFill>
          <a:ln w="12700">
            <a:solidFill>
              <a:srgbClr val="FFCC99"/>
            </a:solidFill>
            <a:prstDash val="solid"/>
            <a:round/>
            <a:headEnd/>
            <a:tailEnd/>
          </a:ln>
        </p:spPr>
        <p:txBody>
          <a:bodyPr/>
          <a:lstStyle/>
          <a:p>
            <a:endParaRPr lang="en-US"/>
          </a:p>
        </p:txBody>
      </p:sp>
      <p:sp>
        <p:nvSpPr>
          <p:cNvPr id="114747" name="Freeform 59"/>
          <p:cNvSpPr>
            <a:spLocks/>
          </p:cNvSpPr>
          <p:nvPr/>
        </p:nvSpPr>
        <p:spPr bwMode="auto">
          <a:xfrm>
            <a:off x="3121423" y="4330700"/>
            <a:ext cx="70511" cy="65088"/>
          </a:xfrm>
          <a:custGeom>
            <a:avLst/>
            <a:gdLst/>
            <a:ahLst/>
            <a:cxnLst>
              <a:cxn ang="0">
                <a:pos x="21" y="0"/>
              </a:cxn>
              <a:cxn ang="0">
                <a:pos x="41" y="41"/>
              </a:cxn>
              <a:cxn ang="0">
                <a:pos x="0" y="41"/>
              </a:cxn>
              <a:cxn ang="0">
                <a:pos x="21" y="0"/>
              </a:cxn>
            </a:cxnLst>
            <a:rect l="0" t="0" r="r" b="b"/>
            <a:pathLst>
              <a:path w="41" h="41">
                <a:moveTo>
                  <a:pt x="21" y="0"/>
                </a:moveTo>
                <a:lnTo>
                  <a:pt x="41" y="41"/>
                </a:lnTo>
                <a:lnTo>
                  <a:pt x="0" y="41"/>
                </a:lnTo>
                <a:lnTo>
                  <a:pt x="21" y="0"/>
                </a:lnTo>
                <a:close/>
              </a:path>
            </a:pathLst>
          </a:custGeom>
          <a:solidFill>
            <a:srgbClr val="FFCC99"/>
          </a:solidFill>
          <a:ln w="12700">
            <a:solidFill>
              <a:srgbClr val="FFCC99"/>
            </a:solidFill>
            <a:prstDash val="solid"/>
            <a:round/>
            <a:headEnd/>
            <a:tailEnd/>
          </a:ln>
        </p:spPr>
        <p:txBody>
          <a:bodyPr/>
          <a:lstStyle/>
          <a:p>
            <a:endParaRPr lang="en-US"/>
          </a:p>
        </p:txBody>
      </p:sp>
      <p:sp>
        <p:nvSpPr>
          <p:cNvPr id="114748" name="Freeform 60"/>
          <p:cNvSpPr>
            <a:spLocks/>
          </p:cNvSpPr>
          <p:nvPr/>
        </p:nvSpPr>
        <p:spPr bwMode="auto">
          <a:xfrm>
            <a:off x="3284802" y="4418013"/>
            <a:ext cx="70512" cy="63500"/>
          </a:xfrm>
          <a:custGeom>
            <a:avLst/>
            <a:gdLst/>
            <a:ahLst/>
            <a:cxnLst>
              <a:cxn ang="0">
                <a:pos x="21" y="0"/>
              </a:cxn>
              <a:cxn ang="0">
                <a:pos x="41" y="40"/>
              </a:cxn>
              <a:cxn ang="0">
                <a:pos x="0" y="40"/>
              </a:cxn>
              <a:cxn ang="0">
                <a:pos x="21" y="0"/>
              </a:cxn>
            </a:cxnLst>
            <a:rect l="0" t="0" r="r" b="b"/>
            <a:pathLst>
              <a:path w="41" h="40">
                <a:moveTo>
                  <a:pt x="21" y="0"/>
                </a:moveTo>
                <a:lnTo>
                  <a:pt x="41" y="40"/>
                </a:lnTo>
                <a:lnTo>
                  <a:pt x="0" y="40"/>
                </a:lnTo>
                <a:lnTo>
                  <a:pt x="21" y="0"/>
                </a:lnTo>
                <a:close/>
              </a:path>
            </a:pathLst>
          </a:custGeom>
          <a:solidFill>
            <a:srgbClr val="FFCC99"/>
          </a:solidFill>
          <a:ln w="12700">
            <a:solidFill>
              <a:srgbClr val="FFCC99"/>
            </a:solidFill>
            <a:prstDash val="solid"/>
            <a:round/>
            <a:headEnd/>
            <a:tailEnd/>
          </a:ln>
        </p:spPr>
        <p:txBody>
          <a:bodyPr/>
          <a:lstStyle/>
          <a:p>
            <a:endParaRPr lang="en-US"/>
          </a:p>
        </p:txBody>
      </p:sp>
      <p:sp>
        <p:nvSpPr>
          <p:cNvPr id="114749" name="Freeform 61"/>
          <p:cNvSpPr>
            <a:spLocks/>
          </p:cNvSpPr>
          <p:nvPr/>
        </p:nvSpPr>
        <p:spPr bwMode="auto">
          <a:xfrm>
            <a:off x="3582327" y="4502150"/>
            <a:ext cx="70511" cy="63500"/>
          </a:xfrm>
          <a:custGeom>
            <a:avLst/>
            <a:gdLst/>
            <a:ahLst/>
            <a:cxnLst>
              <a:cxn ang="0">
                <a:pos x="20" y="0"/>
              </a:cxn>
              <a:cxn ang="0">
                <a:pos x="41" y="40"/>
              </a:cxn>
              <a:cxn ang="0">
                <a:pos x="0" y="40"/>
              </a:cxn>
              <a:cxn ang="0">
                <a:pos x="20" y="0"/>
              </a:cxn>
            </a:cxnLst>
            <a:rect l="0" t="0" r="r" b="b"/>
            <a:pathLst>
              <a:path w="41" h="40">
                <a:moveTo>
                  <a:pt x="20" y="0"/>
                </a:moveTo>
                <a:lnTo>
                  <a:pt x="41" y="40"/>
                </a:lnTo>
                <a:lnTo>
                  <a:pt x="0" y="40"/>
                </a:lnTo>
                <a:lnTo>
                  <a:pt x="20" y="0"/>
                </a:lnTo>
                <a:close/>
              </a:path>
            </a:pathLst>
          </a:custGeom>
          <a:solidFill>
            <a:srgbClr val="FFCC99"/>
          </a:solidFill>
          <a:ln w="12700">
            <a:solidFill>
              <a:srgbClr val="FFCC99"/>
            </a:solidFill>
            <a:prstDash val="solid"/>
            <a:round/>
            <a:headEnd/>
            <a:tailEnd/>
          </a:ln>
        </p:spPr>
        <p:txBody>
          <a:bodyPr/>
          <a:lstStyle/>
          <a:p>
            <a:endParaRPr lang="en-US"/>
          </a:p>
        </p:txBody>
      </p:sp>
      <p:sp>
        <p:nvSpPr>
          <p:cNvPr id="114750" name="Freeform 62"/>
          <p:cNvSpPr>
            <a:spLocks/>
          </p:cNvSpPr>
          <p:nvPr/>
        </p:nvSpPr>
        <p:spPr bwMode="auto">
          <a:xfrm>
            <a:off x="4001956" y="4584700"/>
            <a:ext cx="68792" cy="6350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FFCC99"/>
          </a:solidFill>
          <a:ln w="12700">
            <a:solidFill>
              <a:srgbClr val="FFCC99"/>
            </a:solidFill>
            <a:prstDash val="solid"/>
            <a:round/>
            <a:headEnd/>
            <a:tailEnd/>
          </a:ln>
        </p:spPr>
        <p:txBody>
          <a:bodyPr/>
          <a:lstStyle/>
          <a:p>
            <a:endParaRPr lang="en-US"/>
          </a:p>
        </p:txBody>
      </p:sp>
      <p:sp>
        <p:nvSpPr>
          <p:cNvPr id="114751" name="Freeform 63"/>
          <p:cNvSpPr>
            <a:spLocks/>
          </p:cNvSpPr>
          <p:nvPr/>
        </p:nvSpPr>
        <p:spPr bwMode="auto">
          <a:xfrm>
            <a:off x="1594248" y="1487488"/>
            <a:ext cx="70511" cy="63500"/>
          </a:xfrm>
          <a:custGeom>
            <a:avLst/>
            <a:gdLst/>
            <a:ahLst/>
            <a:cxnLst>
              <a:cxn ang="0">
                <a:pos x="21" y="0"/>
              </a:cxn>
              <a:cxn ang="0">
                <a:pos x="41" y="20"/>
              </a:cxn>
              <a:cxn ang="0">
                <a:pos x="21" y="40"/>
              </a:cxn>
              <a:cxn ang="0">
                <a:pos x="0" y="20"/>
              </a:cxn>
              <a:cxn ang="0">
                <a:pos x="21" y="0"/>
              </a:cxn>
            </a:cxnLst>
            <a:rect l="0" t="0" r="r" b="b"/>
            <a:pathLst>
              <a:path w="41" h="40">
                <a:moveTo>
                  <a:pt x="21" y="0"/>
                </a:moveTo>
                <a:lnTo>
                  <a:pt x="41" y="20"/>
                </a:lnTo>
                <a:lnTo>
                  <a:pt x="21" y="40"/>
                </a:lnTo>
                <a:lnTo>
                  <a:pt x="0" y="20"/>
                </a:lnTo>
                <a:lnTo>
                  <a:pt x="21" y="0"/>
                </a:lnTo>
                <a:close/>
              </a:path>
            </a:pathLst>
          </a:custGeom>
          <a:solidFill>
            <a:srgbClr val="FFFF99"/>
          </a:solidFill>
          <a:ln w="12700">
            <a:solidFill>
              <a:srgbClr val="333333"/>
            </a:solidFill>
            <a:prstDash val="solid"/>
            <a:round/>
            <a:headEnd/>
            <a:tailEnd/>
          </a:ln>
        </p:spPr>
        <p:txBody>
          <a:bodyPr/>
          <a:lstStyle/>
          <a:p>
            <a:endParaRPr lang="en-US"/>
          </a:p>
        </p:txBody>
      </p:sp>
      <p:sp>
        <p:nvSpPr>
          <p:cNvPr id="114752" name="Freeform 64"/>
          <p:cNvSpPr>
            <a:spLocks/>
          </p:cNvSpPr>
          <p:nvPr/>
        </p:nvSpPr>
        <p:spPr bwMode="auto">
          <a:xfrm>
            <a:off x="1922727" y="2800350"/>
            <a:ext cx="68792" cy="6350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FFFF99"/>
          </a:solidFill>
          <a:ln w="12700">
            <a:solidFill>
              <a:srgbClr val="333333"/>
            </a:solidFill>
            <a:prstDash val="solid"/>
            <a:round/>
            <a:headEnd/>
            <a:tailEnd/>
          </a:ln>
        </p:spPr>
        <p:txBody>
          <a:bodyPr/>
          <a:lstStyle/>
          <a:p>
            <a:endParaRPr lang="en-US"/>
          </a:p>
        </p:txBody>
      </p:sp>
      <p:sp>
        <p:nvSpPr>
          <p:cNvPr id="114753" name="Freeform 65"/>
          <p:cNvSpPr>
            <a:spLocks/>
          </p:cNvSpPr>
          <p:nvPr/>
        </p:nvSpPr>
        <p:spPr bwMode="auto">
          <a:xfrm>
            <a:off x="1931327" y="2827338"/>
            <a:ext cx="70511" cy="63500"/>
          </a:xfrm>
          <a:custGeom>
            <a:avLst/>
            <a:gdLst/>
            <a:ahLst/>
            <a:cxnLst>
              <a:cxn ang="0">
                <a:pos x="20" y="0"/>
              </a:cxn>
              <a:cxn ang="0">
                <a:pos x="41" y="20"/>
              </a:cxn>
              <a:cxn ang="0">
                <a:pos x="20" y="40"/>
              </a:cxn>
              <a:cxn ang="0">
                <a:pos x="0" y="20"/>
              </a:cxn>
              <a:cxn ang="0">
                <a:pos x="20" y="0"/>
              </a:cxn>
            </a:cxnLst>
            <a:rect l="0" t="0" r="r" b="b"/>
            <a:pathLst>
              <a:path w="41" h="40">
                <a:moveTo>
                  <a:pt x="20" y="0"/>
                </a:moveTo>
                <a:lnTo>
                  <a:pt x="41" y="20"/>
                </a:lnTo>
                <a:lnTo>
                  <a:pt x="20" y="40"/>
                </a:lnTo>
                <a:lnTo>
                  <a:pt x="0" y="20"/>
                </a:lnTo>
                <a:lnTo>
                  <a:pt x="20" y="0"/>
                </a:lnTo>
                <a:close/>
              </a:path>
            </a:pathLst>
          </a:custGeom>
          <a:solidFill>
            <a:srgbClr val="FFFF99"/>
          </a:solidFill>
          <a:ln w="12700">
            <a:solidFill>
              <a:srgbClr val="333333"/>
            </a:solidFill>
            <a:prstDash val="solid"/>
            <a:round/>
            <a:headEnd/>
            <a:tailEnd/>
          </a:ln>
        </p:spPr>
        <p:txBody>
          <a:bodyPr/>
          <a:lstStyle/>
          <a:p>
            <a:endParaRPr lang="en-US"/>
          </a:p>
        </p:txBody>
      </p:sp>
      <p:sp>
        <p:nvSpPr>
          <p:cNvPr id="114754" name="Freeform 66"/>
          <p:cNvSpPr>
            <a:spLocks/>
          </p:cNvSpPr>
          <p:nvPr/>
        </p:nvSpPr>
        <p:spPr bwMode="auto">
          <a:xfrm>
            <a:off x="2074069" y="3165475"/>
            <a:ext cx="68792" cy="6350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FFFF99"/>
          </a:solidFill>
          <a:ln w="12700">
            <a:solidFill>
              <a:srgbClr val="333333"/>
            </a:solidFill>
            <a:prstDash val="solid"/>
            <a:round/>
            <a:headEnd/>
            <a:tailEnd/>
          </a:ln>
        </p:spPr>
        <p:txBody>
          <a:bodyPr/>
          <a:lstStyle/>
          <a:p>
            <a:endParaRPr lang="en-US"/>
          </a:p>
        </p:txBody>
      </p:sp>
      <p:sp>
        <p:nvSpPr>
          <p:cNvPr id="114755" name="Freeform 67"/>
          <p:cNvSpPr>
            <a:spLocks/>
          </p:cNvSpPr>
          <p:nvPr/>
        </p:nvSpPr>
        <p:spPr bwMode="auto">
          <a:xfrm>
            <a:off x="2221971" y="3438525"/>
            <a:ext cx="70512" cy="63500"/>
          </a:xfrm>
          <a:custGeom>
            <a:avLst/>
            <a:gdLst/>
            <a:ahLst/>
            <a:cxnLst>
              <a:cxn ang="0">
                <a:pos x="20" y="0"/>
              </a:cxn>
              <a:cxn ang="0">
                <a:pos x="41" y="20"/>
              </a:cxn>
              <a:cxn ang="0">
                <a:pos x="20" y="40"/>
              </a:cxn>
              <a:cxn ang="0">
                <a:pos x="0" y="20"/>
              </a:cxn>
              <a:cxn ang="0">
                <a:pos x="20" y="0"/>
              </a:cxn>
            </a:cxnLst>
            <a:rect l="0" t="0" r="r" b="b"/>
            <a:pathLst>
              <a:path w="41" h="40">
                <a:moveTo>
                  <a:pt x="20" y="0"/>
                </a:moveTo>
                <a:lnTo>
                  <a:pt x="41" y="20"/>
                </a:lnTo>
                <a:lnTo>
                  <a:pt x="20" y="40"/>
                </a:lnTo>
                <a:lnTo>
                  <a:pt x="0" y="20"/>
                </a:lnTo>
                <a:lnTo>
                  <a:pt x="20" y="0"/>
                </a:lnTo>
                <a:close/>
              </a:path>
            </a:pathLst>
          </a:custGeom>
          <a:solidFill>
            <a:srgbClr val="FFFF99"/>
          </a:solidFill>
          <a:ln w="12700">
            <a:solidFill>
              <a:srgbClr val="333333"/>
            </a:solidFill>
            <a:prstDash val="solid"/>
            <a:round/>
            <a:headEnd/>
            <a:tailEnd/>
          </a:ln>
        </p:spPr>
        <p:txBody>
          <a:bodyPr/>
          <a:lstStyle/>
          <a:p>
            <a:endParaRPr lang="en-US"/>
          </a:p>
        </p:txBody>
      </p:sp>
      <p:sp>
        <p:nvSpPr>
          <p:cNvPr id="114756" name="Freeform 68"/>
          <p:cNvSpPr>
            <a:spLocks/>
          </p:cNvSpPr>
          <p:nvPr/>
        </p:nvSpPr>
        <p:spPr bwMode="auto">
          <a:xfrm>
            <a:off x="2376752" y="3665538"/>
            <a:ext cx="70512" cy="63500"/>
          </a:xfrm>
          <a:custGeom>
            <a:avLst/>
            <a:gdLst/>
            <a:ahLst/>
            <a:cxnLst>
              <a:cxn ang="0">
                <a:pos x="21" y="0"/>
              </a:cxn>
              <a:cxn ang="0">
                <a:pos x="41" y="20"/>
              </a:cxn>
              <a:cxn ang="0">
                <a:pos x="21" y="40"/>
              </a:cxn>
              <a:cxn ang="0">
                <a:pos x="0" y="20"/>
              </a:cxn>
              <a:cxn ang="0">
                <a:pos x="21" y="0"/>
              </a:cxn>
            </a:cxnLst>
            <a:rect l="0" t="0" r="r" b="b"/>
            <a:pathLst>
              <a:path w="41" h="40">
                <a:moveTo>
                  <a:pt x="21" y="0"/>
                </a:moveTo>
                <a:lnTo>
                  <a:pt x="41" y="20"/>
                </a:lnTo>
                <a:lnTo>
                  <a:pt x="21" y="40"/>
                </a:lnTo>
                <a:lnTo>
                  <a:pt x="0" y="20"/>
                </a:lnTo>
                <a:lnTo>
                  <a:pt x="21" y="0"/>
                </a:lnTo>
                <a:close/>
              </a:path>
            </a:pathLst>
          </a:custGeom>
          <a:solidFill>
            <a:srgbClr val="FFFF99"/>
          </a:solidFill>
          <a:ln w="12700">
            <a:solidFill>
              <a:srgbClr val="333333"/>
            </a:solidFill>
            <a:prstDash val="solid"/>
            <a:round/>
            <a:headEnd/>
            <a:tailEnd/>
          </a:ln>
        </p:spPr>
        <p:txBody>
          <a:bodyPr/>
          <a:lstStyle/>
          <a:p>
            <a:endParaRPr lang="en-US"/>
          </a:p>
        </p:txBody>
      </p:sp>
      <p:sp>
        <p:nvSpPr>
          <p:cNvPr id="114757" name="Freeform 69"/>
          <p:cNvSpPr>
            <a:spLocks/>
          </p:cNvSpPr>
          <p:nvPr/>
        </p:nvSpPr>
        <p:spPr bwMode="auto">
          <a:xfrm>
            <a:off x="2765425" y="4000500"/>
            <a:ext cx="68792" cy="6350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FFFF99"/>
          </a:solidFill>
          <a:ln w="12700">
            <a:solidFill>
              <a:srgbClr val="333333"/>
            </a:solidFill>
            <a:prstDash val="solid"/>
            <a:round/>
            <a:headEnd/>
            <a:tailEnd/>
          </a:ln>
        </p:spPr>
        <p:txBody>
          <a:bodyPr/>
          <a:lstStyle/>
          <a:p>
            <a:endParaRPr lang="en-US"/>
          </a:p>
        </p:txBody>
      </p:sp>
      <p:sp>
        <p:nvSpPr>
          <p:cNvPr id="114758" name="Freeform 70"/>
          <p:cNvSpPr>
            <a:spLocks/>
          </p:cNvSpPr>
          <p:nvPr/>
        </p:nvSpPr>
        <p:spPr bwMode="auto">
          <a:xfrm>
            <a:off x="3131741" y="4168775"/>
            <a:ext cx="68792" cy="6350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FFFF99"/>
          </a:solidFill>
          <a:ln w="12700">
            <a:solidFill>
              <a:srgbClr val="333333"/>
            </a:solidFill>
            <a:prstDash val="solid"/>
            <a:round/>
            <a:headEnd/>
            <a:tailEnd/>
          </a:ln>
        </p:spPr>
        <p:txBody>
          <a:bodyPr/>
          <a:lstStyle/>
          <a:p>
            <a:endParaRPr lang="en-US"/>
          </a:p>
        </p:txBody>
      </p:sp>
      <p:sp>
        <p:nvSpPr>
          <p:cNvPr id="114759" name="Rectangle 71"/>
          <p:cNvSpPr>
            <a:spLocks noChangeArrowheads="1"/>
          </p:cNvSpPr>
          <p:nvPr/>
        </p:nvSpPr>
        <p:spPr bwMode="auto">
          <a:xfrm>
            <a:off x="2156620" y="3324226"/>
            <a:ext cx="67072" cy="61913"/>
          </a:xfrm>
          <a:prstGeom prst="rect">
            <a:avLst/>
          </a:prstGeom>
          <a:solidFill>
            <a:srgbClr val="CCFFCC"/>
          </a:solidFill>
          <a:ln w="12700">
            <a:solidFill>
              <a:srgbClr val="800080"/>
            </a:solidFill>
            <a:miter lim="800000"/>
            <a:headEnd/>
            <a:tailEnd/>
          </a:ln>
        </p:spPr>
        <p:txBody>
          <a:bodyPr/>
          <a:lstStyle/>
          <a:p>
            <a:endParaRPr lang="en-US"/>
          </a:p>
        </p:txBody>
      </p:sp>
      <p:sp>
        <p:nvSpPr>
          <p:cNvPr id="114760" name="Rectangle 72"/>
          <p:cNvSpPr>
            <a:spLocks noChangeArrowheads="1"/>
          </p:cNvSpPr>
          <p:nvPr/>
        </p:nvSpPr>
        <p:spPr bwMode="auto">
          <a:xfrm>
            <a:off x="2053431" y="3119438"/>
            <a:ext cx="68792" cy="61912"/>
          </a:xfrm>
          <a:prstGeom prst="rect">
            <a:avLst/>
          </a:prstGeom>
          <a:solidFill>
            <a:srgbClr val="CCFFCC"/>
          </a:solidFill>
          <a:ln w="12700">
            <a:solidFill>
              <a:srgbClr val="800080"/>
            </a:solidFill>
            <a:miter lim="800000"/>
            <a:headEnd/>
            <a:tailEnd/>
          </a:ln>
        </p:spPr>
        <p:txBody>
          <a:bodyPr/>
          <a:lstStyle/>
          <a:p>
            <a:endParaRPr lang="en-US"/>
          </a:p>
        </p:txBody>
      </p:sp>
      <p:sp>
        <p:nvSpPr>
          <p:cNvPr id="114761" name="Oval 73"/>
          <p:cNvSpPr>
            <a:spLocks noChangeArrowheads="1"/>
          </p:cNvSpPr>
          <p:nvPr/>
        </p:nvSpPr>
        <p:spPr bwMode="auto">
          <a:xfrm>
            <a:off x="5107781" y="4919663"/>
            <a:ext cx="68792" cy="61912"/>
          </a:xfrm>
          <a:prstGeom prst="ellipse">
            <a:avLst/>
          </a:prstGeom>
          <a:solidFill>
            <a:srgbClr val="99CCFF"/>
          </a:solidFill>
          <a:ln w="12700">
            <a:solidFill>
              <a:srgbClr val="99CCFF"/>
            </a:solidFill>
            <a:round/>
            <a:headEnd/>
            <a:tailEnd/>
          </a:ln>
        </p:spPr>
        <p:txBody>
          <a:bodyPr/>
          <a:lstStyle/>
          <a:p>
            <a:endParaRPr lang="en-US"/>
          </a:p>
        </p:txBody>
      </p:sp>
      <p:sp>
        <p:nvSpPr>
          <p:cNvPr id="114762" name="Oval 74"/>
          <p:cNvSpPr>
            <a:spLocks noChangeArrowheads="1"/>
          </p:cNvSpPr>
          <p:nvPr/>
        </p:nvSpPr>
        <p:spPr bwMode="auto">
          <a:xfrm>
            <a:off x="5909205" y="4937125"/>
            <a:ext cx="67072" cy="63500"/>
          </a:xfrm>
          <a:prstGeom prst="ellipse">
            <a:avLst/>
          </a:prstGeom>
          <a:solidFill>
            <a:srgbClr val="99CCFF"/>
          </a:solidFill>
          <a:ln w="12700">
            <a:solidFill>
              <a:srgbClr val="99CCFF"/>
            </a:solidFill>
            <a:round/>
            <a:headEnd/>
            <a:tailEnd/>
          </a:ln>
        </p:spPr>
        <p:txBody>
          <a:bodyPr/>
          <a:lstStyle/>
          <a:p>
            <a:endParaRPr lang="en-US"/>
          </a:p>
        </p:txBody>
      </p:sp>
      <p:sp>
        <p:nvSpPr>
          <p:cNvPr id="114763" name="Oval 75"/>
          <p:cNvSpPr>
            <a:spLocks noChangeArrowheads="1"/>
          </p:cNvSpPr>
          <p:nvPr/>
        </p:nvSpPr>
        <p:spPr bwMode="auto">
          <a:xfrm>
            <a:off x="6411384" y="5003801"/>
            <a:ext cx="67072" cy="61913"/>
          </a:xfrm>
          <a:prstGeom prst="ellipse">
            <a:avLst/>
          </a:prstGeom>
          <a:solidFill>
            <a:srgbClr val="99CCFF"/>
          </a:solidFill>
          <a:ln w="12700">
            <a:solidFill>
              <a:srgbClr val="99CCFF"/>
            </a:solidFill>
            <a:round/>
            <a:headEnd/>
            <a:tailEnd/>
          </a:ln>
        </p:spPr>
        <p:txBody>
          <a:bodyPr/>
          <a:lstStyle/>
          <a:p>
            <a:endParaRPr lang="en-US"/>
          </a:p>
        </p:txBody>
      </p:sp>
      <p:sp>
        <p:nvSpPr>
          <p:cNvPr id="114764" name="Oval 76"/>
          <p:cNvSpPr>
            <a:spLocks noChangeArrowheads="1"/>
          </p:cNvSpPr>
          <p:nvPr/>
        </p:nvSpPr>
        <p:spPr bwMode="auto">
          <a:xfrm>
            <a:off x="7211087" y="5021263"/>
            <a:ext cx="67071" cy="61912"/>
          </a:xfrm>
          <a:prstGeom prst="ellipse">
            <a:avLst/>
          </a:prstGeom>
          <a:solidFill>
            <a:srgbClr val="99CCFF"/>
          </a:solidFill>
          <a:ln w="12700">
            <a:solidFill>
              <a:srgbClr val="99CCFF"/>
            </a:solidFill>
            <a:round/>
            <a:headEnd/>
            <a:tailEnd/>
          </a:ln>
        </p:spPr>
        <p:txBody>
          <a:bodyPr/>
          <a:lstStyle/>
          <a:p>
            <a:endParaRPr lang="en-US"/>
          </a:p>
        </p:txBody>
      </p:sp>
      <p:sp>
        <p:nvSpPr>
          <p:cNvPr id="114765" name="Oval 77"/>
          <p:cNvSpPr>
            <a:spLocks noChangeArrowheads="1"/>
          </p:cNvSpPr>
          <p:nvPr/>
        </p:nvSpPr>
        <p:spPr bwMode="auto">
          <a:xfrm>
            <a:off x="8014230" y="5030788"/>
            <a:ext cx="67072" cy="61912"/>
          </a:xfrm>
          <a:prstGeom prst="ellipse">
            <a:avLst/>
          </a:prstGeom>
          <a:solidFill>
            <a:srgbClr val="99CCFF"/>
          </a:solidFill>
          <a:ln w="12700">
            <a:solidFill>
              <a:srgbClr val="99CCFF"/>
            </a:solidFill>
            <a:round/>
            <a:headEnd/>
            <a:tailEnd/>
          </a:ln>
        </p:spPr>
        <p:txBody>
          <a:bodyPr/>
          <a:lstStyle/>
          <a:p>
            <a:endParaRPr lang="en-US"/>
          </a:p>
        </p:txBody>
      </p:sp>
      <p:sp>
        <p:nvSpPr>
          <p:cNvPr id="114766" name="Oval 78"/>
          <p:cNvSpPr>
            <a:spLocks noChangeArrowheads="1"/>
          </p:cNvSpPr>
          <p:nvPr/>
        </p:nvSpPr>
        <p:spPr bwMode="auto">
          <a:xfrm>
            <a:off x="8813933" y="5027613"/>
            <a:ext cx="68792" cy="61912"/>
          </a:xfrm>
          <a:prstGeom prst="ellipse">
            <a:avLst/>
          </a:prstGeom>
          <a:solidFill>
            <a:srgbClr val="99CCFF"/>
          </a:solidFill>
          <a:ln w="12700">
            <a:solidFill>
              <a:srgbClr val="99CCFF"/>
            </a:solidFill>
            <a:round/>
            <a:headEnd/>
            <a:tailEnd/>
          </a:ln>
        </p:spPr>
        <p:txBody>
          <a:bodyPr/>
          <a:lstStyle/>
          <a:p>
            <a:endParaRPr lang="en-US"/>
          </a:p>
        </p:txBody>
      </p:sp>
      <p:sp>
        <p:nvSpPr>
          <p:cNvPr id="114767" name="Oval 79"/>
          <p:cNvSpPr>
            <a:spLocks noChangeArrowheads="1"/>
          </p:cNvSpPr>
          <p:nvPr/>
        </p:nvSpPr>
        <p:spPr bwMode="auto">
          <a:xfrm>
            <a:off x="8225764" y="4841876"/>
            <a:ext cx="67071" cy="61913"/>
          </a:xfrm>
          <a:prstGeom prst="ellipse">
            <a:avLst/>
          </a:prstGeom>
          <a:solidFill>
            <a:srgbClr val="99CCFF"/>
          </a:solidFill>
          <a:ln w="12700">
            <a:solidFill>
              <a:srgbClr val="99CCFF"/>
            </a:solidFill>
            <a:round/>
            <a:headEnd/>
            <a:tailEnd/>
          </a:ln>
        </p:spPr>
        <p:txBody>
          <a:bodyPr/>
          <a:lstStyle/>
          <a:p>
            <a:endParaRPr lang="en-US"/>
          </a:p>
        </p:txBody>
      </p:sp>
      <p:sp>
        <p:nvSpPr>
          <p:cNvPr id="114768" name="Freeform 80"/>
          <p:cNvSpPr>
            <a:spLocks/>
          </p:cNvSpPr>
          <p:nvPr/>
        </p:nvSpPr>
        <p:spPr bwMode="auto">
          <a:xfrm>
            <a:off x="4316677" y="4603750"/>
            <a:ext cx="70512" cy="63500"/>
          </a:xfrm>
          <a:custGeom>
            <a:avLst/>
            <a:gdLst/>
            <a:ahLst/>
            <a:cxnLst>
              <a:cxn ang="0">
                <a:pos x="21" y="0"/>
              </a:cxn>
              <a:cxn ang="0">
                <a:pos x="41" y="40"/>
              </a:cxn>
              <a:cxn ang="0">
                <a:pos x="0" y="40"/>
              </a:cxn>
              <a:cxn ang="0">
                <a:pos x="21" y="0"/>
              </a:cxn>
            </a:cxnLst>
            <a:rect l="0" t="0" r="r" b="b"/>
            <a:pathLst>
              <a:path w="41" h="40">
                <a:moveTo>
                  <a:pt x="21" y="0"/>
                </a:moveTo>
                <a:lnTo>
                  <a:pt x="41" y="40"/>
                </a:lnTo>
                <a:lnTo>
                  <a:pt x="0" y="40"/>
                </a:lnTo>
                <a:lnTo>
                  <a:pt x="21" y="0"/>
                </a:lnTo>
                <a:close/>
              </a:path>
            </a:pathLst>
          </a:custGeom>
          <a:solidFill>
            <a:srgbClr val="CCFFFF"/>
          </a:solidFill>
          <a:ln w="12700">
            <a:solidFill>
              <a:srgbClr val="008080"/>
            </a:solidFill>
            <a:prstDash val="solid"/>
            <a:round/>
            <a:headEnd/>
            <a:tailEnd/>
          </a:ln>
        </p:spPr>
        <p:txBody>
          <a:bodyPr/>
          <a:lstStyle/>
          <a:p>
            <a:endParaRPr lang="en-US"/>
          </a:p>
        </p:txBody>
      </p:sp>
      <p:sp>
        <p:nvSpPr>
          <p:cNvPr id="114769" name="Freeform 81"/>
          <p:cNvSpPr>
            <a:spLocks/>
          </p:cNvSpPr>
          <p:nvPr/>
        </p:nvSpPr>
        <p:spPr bwMode="auto">
          <a:xfrm>
            <a:off x="4818856" y="4633914"/>
            <a:ext cx="70512" cy="65087"/>
          </a:xfrm>
          <a:custGeom>
            <a:avLst/>
            <a:gdLst/>
            <a:ahLst/>
            <a:cxnLst>
              <a:cxn ang="0">
                <a:pos x="20" y="0"/>
              </a:cxn>
              <a:cxn ang="0">
                <a:pos x="41" y="41"/>
              </a:cxn>
              <a:cxn ang="0">
                <a:pos x="0" y="41"/>
              </a:cxn>
              <a:cxn ang="0">
                <a:pos x="20" y="0"/>
              </a:cxn>
            </a:cxnLst>
            <a:rect l="0" t="0" r="r" b="b"/>
            <a:pathLst>
              <a:path w="41" h="41">
                <a:moveTo>
                  <a:pt x="20" y="0"/>
                </a:moveTo>
                <a:lnTo>
                  <a:pt x="41" y="41"/>
                </a:lnTo>
                <a:lnTo>
                  <a:pt x="0" y="41"/>
                </a:lnTo>
                <a:lnTo>
                  <a:pt x="20" y="0"/>
                </a:lnTo>
                <a:close/>
              </a:path>
            </a:pathLst>
          </a:custGeom>
          <a:solidFill>
            <a:srgbClr val="CCFFFF"/>
          </a:solidFill>
          <a:ln w="12700">
            <a:solidFill>
              <a:srgbClr val="008080"/>
            </a:solidFill>
            <a:prstDash val="solid"/>
            <a:round/>
            <a:headEnd/>
            <a:tailEnd/>
          </a:ln>
        </p:spPr>
        <p:txBody>
          <a:bodyPr/>
          <a:lstStyle/>
          <a:p>
            <a:endParaRPr lang="en-US"/>
          </a:p>
        </p:txBody>
      </p:sp>
      <p:sp>
        <p:nvSpPr>
          <p:cNvPr id="114770" name="Freeform 82"/>
          <p:cNvSpPr>
            <a:spLocks/>
          </p:cNvSpPr>
          <p:nvPr/>
        </p:nvSpPr>
        <p:spPr bwMode="auto">
          <a:xfrm>
            <a:off x="5321035" y="4649788"/>
            <a:ext cx="68792" cy="6350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CCFFFF"/>
          </a:solidFill>
          <a:ln w="12700">
            <a:solidFill>
              <a:srgbClr val="008080"/>
            </a:solidFill>
            <a:prstDash val="solid"/>
            <a:round/>
            <a:headEnd/>
            <a:tailEnd/>
          </a:ln>
        </p:spPr>
        <p:txBody>
          <a:bodyPr/>
          <a:lstStyle/>
          <a:p>
            <a:endParaRPr lang="en-US"/>
          </a:p>
        </p:txBody>
      </p:sp>
      <p:sp>
        <p:nvSpPr>
          <p:cNvPr id="114771" name="Freeform 83"/>
          <p:cNvSpPr>
            <a:spLocks/>
          </p:cNvSpPr>
          <p:nvPr/>
        </p:nvSpPr>
        <p:spPr bwMode="auto">
          <a:xfrm>
            <a:off x="5824935" y="4646613"/>
            <a:ext cx="68792" cy="6350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CCFFFF"/>
          </a:solidFill>
          <a:ln w="12700">
            <a:solidFill>
              <a:srgbClr val="008080"/>
            </a:solidFill>
            <a:prstDash val="solid"/>
            <a:round/>
            <a:headEnd/>
            <a:tailEnd/>
          </a:ln>
        </p:spPr>
        <p:txBody>
          <a:bodyPr/>
          <a:lstStyle/>
          <a:p>
            <a:endParaRPr lang="en-US"/>
          </a:p>
        </p:txBody>
      </p:sp>
      <p:sp>
        <p:nvSpPr>
          <p:cNvPr id="114772" name="Freeform 84"/>
          <p:cNvSpPr>
            <a:spLocks/>
          </p:cNvSpPr>
          <p:nvPr/>
        </p:nvSpPr>
        <p:spPr bwMode="auto">
          <a:xfrm>
            <a:off x="6327114" y="4738689"/>
            <a:ext cx="68792" cy="65087"/>
          </a:xfrm>
          <a:custGeom>
            <a:avLst/>
            <a:gdLst/>
            <a:ahLst/>
            <a:cxnLst>
              <a:cxn ang="0">
                <a:pos x="20" y="0"/>
              </a:cxn>
              <a:cxn ang="0">
                <a:pos x="40" y="41"/>
              </a:cxn>
              <a:cxn ang="0">
                <a:pos x="0" y="41"/>
              </a:cxn>
              <a:cxn ang="0">
                <a:pos x="20" y="0"/>
              </a:cxn>
            </a:cxnLst>
            <a:rect l="0" t="0" r="r" b="b"/>
            <a:pathLst>
              <a:path w="40" h="41">
                <a:moveTo>
                  <a:pt x="20" y="0"/>
                </a:moveTo>
                <a:lnTo>
                  <a:pt x="40" y="41"/>
                </a:lnTo>
                <a:lnTo>
                  <a:pt x="0" y="41"/>
                </a:lnTo>
                <a:lnTo>
                  <a:pt x="20" y="0"/>
                </a:lnTo>
                <a:close/>
              </a:path>
            </a:pathLst>
          </a:custGeom>
          <a:solidFill>
            <a:srgbClr val="CCFFFF"/>
          </a:solidFill>
          <a:ln w="12700">
            <a:solidFill>
              <a:srgbClr val="008080"/>
            </a:solidFill>
            <a:prstDash val="solid"/>
            <a:round/>
            <a:headEnd/>
            <a:tailEnd/>
          </a:ln>
        </p:spPr>
        <p:txBody>
          <a:bodyPr/>
          <a:lstStyle/>
          <a:p>
            <a:endParaRPr lang="en-US"/>
          </a:p>
        </p:txBody>
      </p:sp>
      <p:sp>
        <p:nvSpPr>
          <p:cNvPr id="114773" name="Freeform 85"/>
          <p:cNvSpPr>
            <a:spLocks/>
          </p:cNvSpPr>
          <p:nvPr/>
        </p:nvSpPr>
        <p:spPr bwMode="auto">
          <a:xfrm>
            <a:off x="6827573" y="4649788"/>
            <a:ext cx="70512" cy="63500"/>
          </a:xfrm>
          <a:custGeom>
            <a:avLst/>
            <a:gdLst/>
            <a:ahLst/>
            <a:cxnLst>
              <a:cxn ang="0">
                <a:pos x="21" y="0"/>
              </a:cxn>
              <a:cxn ang="0">
                <a:pos x="41" y="40"/>
              </a:cxn>
              <a:cxn ang="0">
                <a:pos x="0" y="40"/>
              </a:cxn>
              <a:cxn ang="0">
                <a:pos x="21" y="0"/>
              </a:cxn>
            </a:cxnLst>
            <a:rect l="0" t="0" r="r" b="b"/>
            <a:pathLst>
              <a:path w="41" h="40">
                <a:moveTo>
                  <a:pt x="21" y="0"/>
                </a:moveTo>
                <a:lnTo>
                  <a:pt x="41" y="40"/>
                </a:lnTo>
                <a:lnTo>
                  <a:pt x="0" y="40"/>
                </a:lnTo>
                <a:lnTo>
                  <a:pt x="21" y="0"/>
                </a:lnTo>
                <a:close/>
              </a:path>
            </a:pathLst>
          </a:custGeom>
          <a:solidFill>
            <a:srgbClr val="CCFFFF"/>
          </a:solidFill>
          <a:ln w="12700">
            <a:solidFill>
              <a:srgbClr val="008080"/>
            </a:solidFill>
            <a:prstDash val="solid"/>
            <a:round/>
            <a:headEnd/>
            <a:tailEnd/>
          </a:ln>
        </p:spPr>
        <p:txBody>
          <a:bodyPr/>
          <a:lstStyle/>
          <a:p>
            <a:endParaRPr lang="en-US"/>
          </a:p>
        </p:txBody>
      </p:sp>
      <p:sp>
        <p:nvSpPr>
          <p:cNvPr id="114774" name="Freeform 86"/>
          <p:cNvSpPr>
            <a:spLocks/>
          </p:cNvSpPr>
          <p:nvPr/>
        </p:nvSpPr>
        <p:spPr bwMode="auto">
          <a:xfrm>
            <a:off x="4019154" y="4503738"/>
            <a:ext cx="68792" cy="6350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C0C0C0"/>
          </a:solidFill>
          <a:ln w="12700">
            <a:solidFill>
              <a:srgbClr val="0000FF"/>
            </a:solidFill>
            <a:prstDash val="solid"/>
            <a:round/>
            <a:headEnd/>
            <a:tailEnd/>
          </a:ln>
        </p:spPr>
        <p:txBody>
          <a:bodyPr/>
          <a:lstStyle/>
          <a:p>
            <a:endParaRPr lang="en-US"/>
          </a:p>
        </p:txBody>
      </p:sp>
      <p:sp>
        <p:nvSpPr>
          <p:cNvPr id="114775" name="Freeform 87"/>
          <p:cNvSpPr>
            <a:spLocks/>
          </p:cNvSpPr>
          <p:nvPr/>
        </p:nvSpPr>
        <p:spPr bwMode="auto">
          <a:xfrm>
            <a:off x="4182533" y="4437064"/>
            <a:ext cx="68792" cy="65087"/>
          </a:xfrm>
          <a:custGeom>
            <a:avLst/>
            <a:gdLst/>
            <a:ahLst/>
            <a:cxnLst>
              <a:cxn ang="0">
                <a:pos x="20" y="0"/>
              </a:cxn>
              <a:cxn ang="0">
                <a:pos x="40" y="21"/>
              </a:cxn>
              <a:cxn ang="0">
                <a:pos x="20" y="41"/>
              </a:cxn>
              <a:cxn ang="0">
                <a:pos x="0" y="21"/>
              </a:cxn>
              <a:cxn ang="0">
                <a:pos x="20" y="0"/>
              </a:cxn>
            </a:cxnLst>
            <a:rect l="0" t="0" r="r" b="b"/>
            <a:pathLst>
              <a:path w="40" h="41">
                <a:moveTo>
                  <a:pt x="20" y="0"/>
                </a:moveTo>
                <a:lnTo>
                  <a:pt x="40" y="21"/>
                </a:lnTo>
                <a:lnTo>
                  <a:pt x="20" y="41"/>
                </a:lnTo>
                <a:lnTo>
                  <a:pt x="0" y="21"/>
                </a:lnTo>
                <a:lnTo>
                  <a:pt x="20" y="0"/>
                </a:lnTo>
                <a:close/>
              </a:path>
            </a:pathLst>
          </a:custGeom>
          <a:solidFill>
            <a:srgbClr val="C0C0C0"/>
          </a:solidFill>
          <a:ln w="12700">
            <a:solidFill>
              <a:srgbClr val="0000FF"/>
            </a:solidFill>
            <a:prstDash val="solid"/>
            <a:round/>
            <a:headEnd/>
            <a:tailEnd/>
          </a:ln>
        </p:spPr>
        <p:txBody>
          <a:bodyPr/>
          <a:lstStyle/>
          <a:p>
            <a:endParaRPr lang="en-US"/>
          </a:p>
        </p:txBody>
      </p:sp>
      <p:sp>
        <p:nvSpPr>
          <p:cNvPr id="114776" name="Freeform 88"/>
          <p:cNvSpPr>
            <a:spLocks/>
          </p:cNvSpPr>
          <p:nvPr/>
        </p:nvSpPr>
        <p:spPr bwMode="auto">
          <a:xfrm>
            <a:off x="4093104" y="4264025"/>
            <a:ext cx="68792" cy="6350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C0C0C0"/>
          </a:solidFill>
          <a:ln w="12700">
            <a:solidFill>
              <a:srgbClr val="0000FF"/>
            </a:solidFill>
            <a:prstDash val="solid"/>
            <a:round/>
            <a:headEnd/>
            <a:tailEnd/>
          </a:ln>
        </p:spPr>
        <p:txBody>
          <a:bodyPr/>
          <a:lstStyle/>
          <a:p>
            <a:endParaRPr lang="en-US"/>
          </a:p>
        </p:txBody>
      </p:sp>
      <p:sp>
        <p:nvSpPr>
          <p:cNvPr id="114777" name="Freeform 89"/>
          <p:cNvSpPr>
            <a:spLocks/>
          </p:cNvSpPr>
          <p:nvPr/>
        </p:nvSpPr>
        <p:spPr bwMode="auto">
          <a:xfrm>
            <a:off x="4024312" y="4067175"/>
            <a:ext cx="68792" cy="6350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C0C0C0"/>
          </a:solidFill>
          <a:ln w="12700">
            <a:solidFill>
              <a:srgbClr val="0000FF"/>
            </a:solidFill>
            <a:prstDash val="solid"/>
            <a:round/>
            <a:headEnd/>
            <a:tailEnd/>
          </a:ln>
        </p:spPr>
        <p:txBody>
          <a:bodyPr/>
          <a:lstStyle/>
          <a:p>
            <a:endParaRPr lang="en-US"/>
          </a:p>
        </p:txBody>
      </p:sp>
      <p:sp>
        <p:nvSpPr>
          <p:cNvPr id="114778" name="Freeform 90"/>
          <p:cNvSpPr>
            <a:spLocks/>
          </p:cNvSpPr>
          <p:nvPr/>
        </p:nvSpPr>
        <p:spPr bwMode="auto">
          <a:xfrm>
            <a:off x="4445663" y="4144963"/>
            <a:ext cx="70511" cy="63500"/>
          </a:xfrm>
          <a:custGeom>
            <a:avLst/>
            <a:gdLst/>
            <a:ahLst/>
            <a:cxnLst>
              <a:cxn ang="0">
                <a:pos x="20" y="0"/>
              </a:cxn>
              <a:cxn ang="0">
                <a:pos x="41" y="20"/>
              </a:cxn>
              <a:cxn ang="0">
                <a:pos x="20" y="40"/>
              </a:cxn>
              <a:cxn ang="0">
                <a:pos x="0" y="20"/>
              </a:cxn>
              <a:cxn ang="0">
                <a:pos x="20" y="0"/>
              </a:cxn>
            </a:cxnLst>
            <a:rect l="0" t="0" r="r" b="b"/>
            <a:pathLst>
              <a:path w="41" h="40">
                <a:moveTo>
                  <a:pt x="20" y="0"/>
                </a:moveTo>
                <a:lnTo>
                  <a:pt x="41" y="20"/>
                </a:lnTo>
                <a:lnTo>
                  <a:pt x="20" y="40"/>
                </a:lnTo>
                <a:lnTo>
                  <a:pt x="0" y="20"/>
                </a:lnTo>
                <a:lnTo>
                  <a:pt x="20" y="0"/>
                </a:lnTo>
                <a:close/>
              </a:path>
            </a:pathLst>
          </a:custGeom>
          <a:solidFill>
            <a:srgbClr val="C0C0C0"/>
          </a:solidFill>
          <a:ln w="12700">
            <a:solidFill>
              <a:srgbClr val="0000FF"/>
            </a:solidFill>
            <a:prstDash val="solid"/>
            <a:round/>
            <a:headEnd/>
            <a:tailEnd/>
          </a:ln>
        </p:spPr>
        <p:txBody>
          <a:bodyPr/>
          <a:lstStyle/>
          <a:p>
            <a:endParaRPr lang="en-US"/>
          </a:p>
        </p:txBody>
      </p:sp>
      <p:sp>
        <p:nvSpPr>
          <p:cNvPr id="114780" name="Rectangle 92"/>
          <p:cNvSpPr>
            <a:spLocks noChangeArrowheads="1"/>
          </p:cNvSpPr>
          <p:nvPr/>
        </p:nvSpPr>
        <p:spPr bwMode="auto">
          <a:xfrm>
            <a:off x="677599" y="5591176"/>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1400"/>
          </a:p>
        </p:txBody>
      </p:sp>
      <p:sp>
        <p:nvSpPr>
          <p:cNvPr id="114781" name="Rectangle 93"/>
          <p:cNvSpPr>
            <a:spLocks noChangeArrowheads="1"/>
          </p:cNvSpPr>
          <p:nvPr/>
        </p:nvSpPr>
        <p:spPr bwMode="auto">
          <a:xfrm>
            <a:off x="677599" y="4846639"/>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rPr>
              <a:t>1</a:t>
            </a:r>
            <a:endParaRPr lang="en-US" sz="1400"/>
          </a:p>
        </p:txBody>
      </p:sp>
      <p:sp>
        <p:nvSpPr>
          <p:cNvPr id="114782" name="Rectangle 94"/>
          <p:cNvSpPr>
            <a:spLocks noChangeArrowheads="1"/>
          </p:cNvSpPr>
          <p:nvPr/>
        </p:nvSpPr>
        <p:spPr bwMode="auto">
          <a:xfrm>
            <a:off x="677599" y="41021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rPr>
              <a:t>2</a:t>
            </a:r>
            <a:endParaRPr lang="en-US" sz="1400"/>
          </a:p>
        </p:txBody>
      </p:sp>
      <p:sp>
        <p:nvSpPr>
          <p:cNvPr id="114783" name="Rectangle 95"/>
          <p:cNvSpPr>
            <a:spLocks noChangeArrowheads="1"/>
          </p:cNvSpPr>
          <p:nvPr/>
        </p:nvSpPr>
        <p:spPr bwMode="auto">
          <a:xfrm>
            <a:off x="677599" y="3357564"/>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rPr>
              <a:t>3</a:t>
            </a:r>
            <a:endParaRPr lang="en-US" sz="1400"/>
          </a:p>
        </p:txBody>
      </p:sp>
      <p:sp>
        <p:nvSpPr>
          <p:cNvPr id="114784" name="Rectangle 96"/>
          <p:cNvSpPr>
            <a:spLocks noChangeArrowheads="1"/>
          </p:cNvSpPr>
          <p:nvPr/>
        </p:nvSpPr>
        <p:spPr bwMode="auto">
          <a:xfrm>
            <a:off x="677599" y="2611439"/>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rPr>
              <a:t>4</a:t>
            </a:r>
            <a:endParaRPr lang="en-US" sz="1400"/>
          </a:p>
        </p:txBody>
      </p:sp>
      <p:sp>
        <p:nvSpPr>
          <p:cNvPr id="114785" name="Rectangle 97"/>
          <p:cNvSpPr>
            <a:spLocks noChangeArrowheads="1"/>
          </p:cNvSpPr>
          <p:nvPr/>
        </p:nvSpPr>
        <p:spPr bwMode="auto">
          <a:xfrm>
            <a:off x="677599" y="1868489"/>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rPr>
              <a:t>5</a:t>
            </a:r>
            <a:endParaRPr lang="en-US" sz="1400"/>
          </a:p>
        </p:txBody>
      </p:sp>
      <p:sp>
        <p:nvSpPr>
          <p:cNvPr id="114786" name="Rectangle 98"/>
          <p:cNvSpPr>
            <a:spLocks noChangeArrowheads="1"/>
          </p:cNvSpPr>
          <p:nvPr/>
        </p:nvSpPr>
        <p:spPr bwMode="auto">
          <a:xfrm>
            <a:off x="677599" y="1123951"/>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rPr>
              <a:t>6</a:t>
            </a:r>
            <a:endParaRPr lang="en-US" sz="1400"/>
          </a:p>
        </p:txBody>
      </p:sp>
      <p:sp>
        <p:nvSpPr>
          <p:cNvPr id="114787" name="Rectangle 99"/>
          <p:cNvSpPr>
            <a:spLocks noChangeArrowheads="1"/>
          </p:cNvSpPr>
          <p:nvPr/>
        </p:nvSpPr>
        <p:spPr bwMode="auto">
          <a:xfrm>
            <a:off x="865056" y="5821364"/>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1400"/>
          </a:p>
        </p:txBody>
      </p:sp>
      <p:sp>
        <p:nvSpPr>
          <p:cNvPr id="114788" name="Rectangle 100"/>
          <p:cNvSpPr>
            <a:spLocks noChangeArrowheads="1"/>
          </p:cNvSpPr>
          <p:nvPr/>
        </p:nvSpPr>
        <p:spPr bwMode="auto">
          <a:xfrm>
            <a:off x="2497138" y="5821364"/>
            <a:ext cx="198772" cy="215444"/>
          </a:xfrm>
          <a:prstGeom prst="rect">
            <a:avLst/>
          </a:prstGeom>
          <a:noFill/>
          <a:ln w="9525">
            <a:noFill/>
            <a:miter lim="800000"/>
            <a:headEnd/>
            <a:tailEnd/>
          </a:ln>
        </p:spPr>
        <p:txBody>
          <a:bodyPr wrap="none" lIns="0" tIns="0" rIns="0" bIns="0">
            <a:spAutoFit/>
          </a:bodyPr>
          <a:lstStyle/>
          <a:p>
            <a:r>
              <a:rPr lang="en-US" sz="1400">
                <a:solidFill>
                  <a:srgbClr val="000000"/>
                </a:solidFill>
              </a:rPr>
              <a:t>10</a:t>
            </a:r>
            <a:endParaRPr lang="en-US" sz="1400"/>
          </a:p>
        </p:txBody>
      </p:sp>
      <p:sp>
        <p:nvSpPr>
          <p:cNvPr id="114789" name="Rectangle 101"/>
          <p:cNvSpPr>
            <a:spLocks noChangeArrowheads="1"/>
          </p:cNvSpPr>
          <p:nvPr/>
        </p:nvSpPr>
        <p:spPr bwMode="auto">
          <a:xfrm>
            <a:off x="4179094" y="5821364"/>
            <a:ext cx="198772" cy="215444"/>
          </a:xfrm>
          <a:prstGeom prst="rect">
            <a:avLst/>
          </a:prstGeom>
          <a:noFill/>
          <a:ln w="9525">
            <a:noFill/>
            <a:miter lim="800000"/>
            <a:headEnd/>
            <a:tailEnd/>
          </a:ln>
        </p:spPr>
        <p:txBody>
          <a:bodyPr wrap="none" lIns="0" tIns="0" rIns="0" bIns="0">
            <a:spAutoFit/>
          </a:bodyPr>
          <a:lstStyle/>
          <a:p>
            <a:r>
              <a:rPr lang="en-US" sz="1400">
                <a:solidFill>
                  <a:srgbClr val="000000"/>
                </a:solidFill>
              </a:rPr>
              <a:t>20</a:t>
            </a:r>
            <a:endParaRPr lang="en-US" sz="1400"/>
          </a:p>
        </p:txBody>
      </p:sp>
      <p:sp>
        <p:nvSpPr>
          <p:cNvPr id="114790" name="Rectangle 102"/>
          <p:cNvSpPr>
            <a:spLocks noChangeArrowheads="1"/>
          </p:cNvSpPr>
          <p:nvPr/>
        </p:nvSpPr>
        <p:spPr bwMode="auto">
          <a:xfrm>
            <a:off x="5862770" y="5821364"/>
            <a:ext cx="198772" cy="215444"/>
          </a:xfrm>
          <a:prstGeom prst="rect">
            <a:avLst/>
          </a:prstGeom>
          <a:noFill/>
          <a:ln w="9525">
            <a:noFill/>
            <a:miter lim="800000"/>
            <a:headEnd/>
            <a:tailEnd/>
          </a:ln>
        </p:spPr>
        <p:txBody>
          <a:bodyPr wrap="none" lIns="0" tIns="0" rIns="0" bIns="0">
            <a:spAutoFit/>
          </a:bodyPr>
          <a:lstStyle/>
          <a:p>
            <a:r>
              <a:rPr lang="en-US" sz="1400">
                <a:solidFill>
                  <a:srgbClr val="000000"/>
                </a:solidFill>
              </a:rPr>
              <a:t>30</a:t>
            </a:r>
            <a:endParaRPr lang="en-US" sz="1400"/>
          </a:p>
        </p:txBody>
      </p:sp>
      <p:sp>
        <p:nvSpPr>
          <p:cNvPr id="114791" name="Rectangle 103"/>
          <p:cNvSpPr>
            <a:spLocks noChangeArrowheads="1"/>
          </p:cNvSpPr>
          <p:nvPr/>
        </p:nvSpPr>
        <p:spPr bwMode="auto">
          <a:xfrm>
            <a:off x="7544727" y="5821364"/>
            <a:ext cx="198772" cy="215444"/>
          </a:xfrm>
          <a:prstGeom prst="rect">
            <a:avLst/>
          </a:prstGeom>
          <a:noFill/>
          <a:ln w="9525">
            <a:noFill/>
            <a:miter lim="800000"/>
            <a:headEnd/>
            <a:tailEnd/>
          </a:ln>
        </p:spPr>
        <p:txBody>
          <a:bodyPr wrap="none" lIns="0" tIns="0" rIns="0" bIns="0">
            <a:spAutoFit/>
          </a:bodyPr>
          <a:lstStyle/>
          <a:p>
            <a:r>
              <a:rPr lang="en-US" sz="1400">
                <a:solidFill>
                  <a:srgbClr val="000000"/>
                </a:solidFill>
              </a:rPr>
              <a:t>40</a:t>
            </a:r>
            <a:endParaRPr lang="en-US" sz="1400"/>
          </a:p>
        </p:txBody>
      </p:sp>
      <p:sp>
        <p:nvSpPr>
          <p:cNvPr id="114792" name="Rectangle 104"/>
          <p:cNvSpPr>
            <a:spLocks noChangeArrowheads="1"/>
          </p:cNvSpPr>
          <p:nvPr/>
        </p:nvSpPr>
        <p:spPr bwMode="auto">
          <a:xfrm>
            <a:off x="9228402" y="5821364"/>
            <a:ext cx="198772" cy="215444"/>
          </a:xfrm>
          <a:prstGeom prst="rect">
            <a:avLst/>
          </a:prstGeom>
          <a:noFill/>
          <a:ln w="9525">
            <a:noFill/>
            <a:miter lim="800000"/>
            <a:headEnd/>
            <a:tailEnd/>
          </a:ln>
        </p:spPr>
        <p:txBody>
          <a:bodyPr wrap="none" lIns="0" tIns="0" rIns="0" bIns="0">
            <a:spAutoFit/>
          </a:bodyPr>
          <a:lstStyle/>
          <a:p>
            <a:r>
              <a:rPr lang="en-US" sz="1400">
                <a:solidFill>
                  <a:srgbClr val="000000"/>
                </a:solidFill>
              </a:rPr>
              <a:t>50</a:t>
            </a:r>
            <a:endParaRPr lang="en-US" sz="1400"/>
          </a:p>
        </p:txBody>
      </p:sp>
      <p:sp>
        <p:nvSpPr>
          <p:cNvPr id="114793" name="Rectangle 105"/>
          <p:cNvSpPr>
            <a:spLocks noChangeArrowheads="1"/>
          </p:cNvSpPr>
          <p:nvPr/>
        </p:nvSpPr>
        <p:spPr bwMode="auto">
          <a:xfrm>
            <a:off x="4428465" y="6081714"/>
            <a:ext cx="1469954" cy="215444"/>
          </a:xfrm>
          <a:prstGeom prst="rect">
            <a:avLst/>
          </a:prstGeom>
          <a:noFill/>
          <a:ln w="9525">
            <a:noFill/>
            <a:miter lim="800000"/>
            <a:headEnd/>
            <a:tailEnd/>
          </a:ln>
        </p:spPr>
        <p:txBody>
          <a:bodyPr wrap="none" lIns="0" tIns="0" rIns="0" bIns="0">
            <a:spAutoFit/>
          </a:bodyPr>
          <a:lstStyle/>
          <a:p>
            <a:r>
              <a:rPr lang="en-US" sz="1400">
                <a:solidFill>
                  <a:srgbClr val="000000"/>
                </a:solidFill>
              </a:rPr>
              <a:t>Radius/thickness</a:t>
            </a:r>
            <a:endParaRPr lang="en-US" sz="1400"/>
          </a:p>
        </p:txBody>
      </p:sp>
      <p:sp>
        <p:nvSpPr>
          <p:cNvPr id="114794" name="Rectangle 106"/>
          <p:cNvSpPr>
            <a:spLocks noChangeArrowheads="1"/>
          </p:cNvSpPr>
          <p:nvPr/>
        </p:nvSpPr>
        <p:spPr bwMode="auto">
          <a:xfrm rot="16200000">
            <a:off x="-542844" y="3338741"/>
            <a:ext cx="2117567" cy="215444"/>
          </a:xfrm>
          <a:prstGeom prst="rect">
            <a:avLst/>
          </a:prstGeom>
          <a:noFill/>
          <a:ln w="9525">
            <a:noFill/>
            <a:miter lim="800000"/>
            <a:headEnd/>
            <a:tailEnd/>
          </a:ln>
        </p:spPr>
        <p:txBody>
          <a:bodyPr wrap="none" lIns="0" tIns="0" rIns="0" bIns="0">
            <a:spAutoFit/>
          </a:bodyPr>
          <a:lstStyle/>
          <a:p>
            <a:r>
              <a:rPr lang="en-US" sz="1400">
                <a:solidFill>
                  <a:srgbClr val="000000"/>
                </a:solidFill>
              </a:rPr>
              <a:t>Max initial pressure (bar)</a:t>
            </a:r>
            <a:endParaRPr lang="en-US" sz="1400"/>
          </a:p>
        </p:txBody>
      </p:sp>
      <p:sp>
        <p:nvSpPr>
          <p:cNvPr id="114795" name="Rectangle 107"/>
          <p:cNvSpPr>
            <a:spLocks noChangeArrowheads="1"/>
          </p:cNvSpPr>
          <p:nvPr/>
        </p:nvSpPr>
        <p:spPr bwMode="auto">
          <a:xfrm>
            <a:off x="6402785" y="1254125"/>
            <a:ext cx="1387871" cy="1600200"/>
          </a:xfrm>
          <a:prstGeom prst="rect">
            <a:avLst/>
          </a:prstGeom>
          <a:solidFill>
            <a:srgbClr val="FFFFFF"/>
          </a:solidFill>
          <a:ln w="0">
            <a:solidFill>
              <a:srgbClr val="000000"/>
            </a:solidFill>
            <a:miter lim="800000"/>
            <a:headEnd/>
            <a:tailEnd/>
          </a:ln>
        </p:spPr>
        <p:txBody>
          <a:bodyPr/>
          <a:lstStyle/>
          <a:p>
            <a:endParaRPr lang="en-US"/>
          </a:p>
        </p:txBody>
      </p:sp>
      <p:sp>
        <p:nvSpPr>
          <p:cNvPr id="114796" name="Rectangle 108"/>
          <p:cNvSpPr>
            <a:spLocks noChangeArrowheads="1"/>
          </p:cNvSpPr>
          <p:nvPr/>
        </p:nvSpPr>
        <p:spPr bwMode="auto">
          <a:xfrm>
            <a:off x="6478456" y="1349376"/>
            <a:ext cx="67071" cy="61913"/>
          </a:xfrm>
          <a:prstGeom prst="rect">
            <a:avLst/>
          </a:prstGeom>
          <a:solidFill>
            <a:srgbClr val="FF00FF"/>
          </a:solidFill>
          <a:ln w="12700">
            <a:solidFill>
              <a:srgbClr val="FF00FF"/>
            </a:solidFill>
            <a:miter lim="800000"/>
            <a:headEnd/>
            <a:tailEnd/>
          </a:ln>
        </p:spPr>
        <p:txBody>
          <a:bodyPr/>
          <a:lstStyle/>
          <a:p>
            <a:endParaRPr lang="en-US"/>
          </a:p>
        </p:txBody>
      </p:sp>
      <p:sp>
        <p:nvSpPr>
          <p:cNvPr id="114797" name="Rectangle 109"/>
          <p:cNvSpPr>
            <a:spLocks noChangeArrowheads="1"/>
          </p:cNvSpPr>
          <p:nvPr/>
        </p:nvSpPr>
        <p:spPr bwMode="auto">
          <a:xfrm>
            <a:off x="6609161" y="1279526"/>
            <a:ext cx="1043555" cy="215444"/>
          </a:xfrm>
          <a:prstGeom prst="rect">
            <a:avLst/>
          </a:prstGeom>
          <a:noFill/>
          <a:ln w="9525">
            <a:noFill/>
            <a:miter lim="800000"/>
            <a:headEnd/>
            <a:tailEnd/>
          </a:ln>
        </p:spPr>
        <p:txBody>
          <a:bodyPr wrap="none" lIns="0" tIns="0" rIns="0" bIns="0">
            <a:spAutoFit/>
          </a:bodyPr>
          <a:lstStyle/>
          <a:p>
            <a:r>
              <a:rPr lang="en-US" sz="1400">
                <a:solidFill>
                  <a:srgbClr val="000000"/>
                </a:solidFill>
              </a:rPr>
              <a:t>Schedule 10</a:t>
            </a:r>
            <a:endParaRPr lang="en-US" sz="1400"/>
          </a:p>
        </p:txBody>
      </p:sp>
      <p:sp>
        <p:nvSpPr>
          <p:cNvPr id="114798" name="Freeform 110"/>
          <p:cNvSpPr>
            <a:spLocks/>
          </p:cNvSpPr>
          <p:nvPr/>
        </p:nvSpPr>
        <p:spPr bwMode="auto">
          <a:xfrm>
            <a:off x="6478456" y="1577975"/>
            <a:ext cx="68792" cy="6350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FFCC99"/>
          </a:solidFill>
          <a:ln w="12700">
            <a:solidFill>
              <a:srgbClr val="FFCC99"/>
            </a:solidFill>
            <a:prstDash val="solid"/>
            <a:round/>
            <a:headEnd/>
            <a:tailEnd/>
          </a:ln>
        </p:spPr>
        <p:txBody>
          <a:bodyPr/>
          <a:lstStyle/>
          <a:p>
            <a:endParaRPr lang="en-US"/>
          </a:p>
        </p:txBody>
      </p:sp>
      <p:sp>
        <p:nvSpPr>
          <p:cNvPr id="114799" name="Rectangle 111"/>
          <p:cNvSpPr>
            <a:spLocks noChangeArrowheads="1"/>
          </p:cNvSpPr>
          <p:nvPr/>
        </p:nvSpPr>
        <p:spPr bwMode="auto">
          <a:xfrm>
            <a:off x="6609161" y="1508126"/>
            <a:ext cx="1043555" cy="215444"/>
          </a:xfrm>
          <a:prstGeom prst="rect">
            <a:avLst/>
          </a:prstGeom>
          <a:noFill/>
          <a:ln w="9525">
            <a:noFill/>
            <a:miter lim="800000"/>
            <a:headEnd/>
            <a:tailEnd/>
          </a:ln>
        </p:spPr>
        <p:txBody>
          <a:bodyPr wrap="none" lIns="0" tIns="0" rIns="0" bIns="0">
            <a:spAutoFit/>
          </a:bodyPr>
          <a:lstStyle/>
          <a:p>
            <a:r>
              <a:rPr lang="en-US" sz="1400">
                <a:solidFill>
                  <a:srgbClr val="000000"/>
                </a:solidFill>
              </a:rPr>
              <a:t>Schedule 40</a:t>
            </a:r>
            <a:endParaRPr lang="en-US" sz="1400"/>
          </a:p>
        </p:txBody>
      </p:sp>
      <p:sp>
        <p:nvSpPr>
          <p:cNvPr id="114800" name="Freeform 112"/>
          <p:cNvSpPr>
            <a:spLocks/>
          </p:cNvSpPr>
          <p:nvPr/>
        </p:nvSpPr>
        <p:spPr bwMode="auto">
          <a:xfrm>
            <a:off x="6478456" y="1806575"/>
            <a:ext cx="68792" cy="6350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FFFF99"/>
          </a:solidFill>
          <a:ln w="12700">
            <a:solidFill>
              <a:srgbClr val="333333"/>
            </a:solidFill>
            <a:prstDash val="solid"/>
            <a:round/>
            <a:headEnd/>
            <a:tailEnd/>
          </a:ln>
        </p:spPr>
        <p:txBody>
          <a:bodyPr/>
          <a:lstStyle/>
          <a:p>
            <a:endParaRPr lang="en-US"/>
          </a:p>
        </p:txBody>
      </p:sp>
      <p:sp>
        <p:nvSpPr>
          <p:cNvPr id="114801" name="Rectangle 113"/>
          <p:cNvSpPr>
            <a:spLocks noChangeArrowheads="1"/>
          </p:cNvSpPr>
          <p:nvPr/>
        </p:nvSpPr>
        <p:spPr bwMode="auto">
          <a:xfrm>
            <a:off x="6609161" y="1736726"/>
            <a:ext cx="1043555" cy="215444"/>
          </a:xfrm>
          <a:prstGeom prst="rect">
            <a:avLst/>
          </a:prstGeom>
          <a:noFill/>
          <a:ln w="9525">
            <a:noFill/>
            <a:miter lim="800000"/>
            <a:headEnd/>
            <a:tailEnd/>
          </a:ln>
        </p:spPr>
        <p:txBody>
          <a:bodyPr wrap="none" lIns="0" tIns="0" rIns="0" bIns="0">
            <a:spAutoFit/>
          </a:bodyPr>
          <a:lstStyle/>
          <a:p>
            <a:r>
              <a:rPr lang="en-US" sz="1400">
                <a:solidFill>
                  <a:srgbClr val="000000"/>
                </a:solidFill>
              </a:rPr>
              <a:t>Schedule 80</a:t>
            </a:r>
            <a:endParaRPr lang="en-US" sz="1400"/>
          </a:p>
        </p:txBody>
      </p:sp>
      <p:sp>
        <p:nvSpPr>
          <p:cNvPr id="114802" name="Rectangle 114"/>
          <p:cNvSpPr>
            <a:spLocks noChangeArrowheads="1"/>
          </p:cNvSpPr>
          <p:nvPr/>
        </p:nvSpPr>
        <p:spPr bwMode="auto">
          <a:xfrm>
            <a:off x="6478456" y="2035176"/>
            <a:ext cx="67071" cy="61913"/>
          </a:xfrm>
          <a:prstGeom prst="rect">
            <a:avLst/>
          </a:prstGeom>
          <a:solidFill>
            <a:srgbClr val="CCFFCC"/>
          </a:solidFill>
          <a:ln w="12700">
            <a:solidFill>
              <a:srgbClr val="800080"/>
            </a:solidFill>
            <a:miter lim="800000"/>
            <a:headEnd/>
            <a:tailEnd/>
          </a:ln>
        </p:spPr>
        <p:txBody>
          <a:bodyPr/>
          <a:lstStyle/>
          <a:p>
            <a:endParaRPr lang="en-US"/>
          </a:p>
        </p:txBody>
      </p:sp>
      <p:sp>
        <p:nvSpPr>
          <p:cNvPr id="114803" name="Rectangle 115"/>
          <p:cNvSpPr>
            <a:spLocks noChangeArrowheads="1"/>
          </p:cNvSpPr>
          <p:nvPr/>
        </p:nvSpPr>
        <p:spPr bwMode="auto">
          <a:xfrm>
            <a:off x="6609160" y="1965325"/>
            <a:ext cx="1142942" cy="215444"/>
          </a:xfrm>
          <a:prstGeom prst="rect">
            <a:avLst/>
          </a:prstGeom>
          <a:noFill/>
          <a:ln w="9525">
            <a:noFill/>
            <a:miter lim="800000"/>
            <a:headEnd/>
            <a:tailEnd/>
          </a:ln>
        </p:spPr>
        <p:txBody>
          <a:bodyPr wrap="none" lIns="0" tIns="0" rIns="0" bIns="0">
            <a:spAutoFit/>
          </a:bodyPr>
          <a:lstStyle/>
          <a:p>
            <a:r>
              <a:rPr lang="en-US" sz="1400">
                <a:solidFill>
                  <a:srgbClr val="000000"/>
                </a:solidFill>
              </a:rPr>
              <a:t>Schedule 160</a:t>
            </a:r>
            <a:endParaRPr lang="en-US" sz="1400"/>
          </a:p>
        </p:txBody>
      </p:sp>
      <p:sp>
        <p:nvSpPr>
          <p:cNvPr id="114804" name="Oval 116"/>
          <p:cNvSpPr>
            <a:spLocks noChangeArrowheads="1"/>
          </p:cNvSpPr>
          <p:nvPr/>
        </p:nvSpPr>
        <p:spPr bwMode="auto">
          <a:xfrm>
            <a:off x="6478456" y="2263776"/>
            <a:ext cx="67071" cy="61913"/>
          </a:xfrm>
          <a:prstGeom prst="ellipse">
            <a:avLst/>
          </a:prstGeom>
          <a:solidFill>
            <a:srgbClr val="99CCFF"/>
          </a:solidFill>
          <a:ln w="12700">
            <a:solidFill>
              <a:srgbClr val="99CCFF"/>
            </a:solidFill>
            <a:round/>
            <a:headEnd/>
            <a:tailEnd/>
          </a:ln>
        </p:spPr>
        <p:txBody>
          <a:bodyPr/>
          <a:lstStyle/>
          <a:p>
            <a:endParaRPr lang="en-US"/>
          </a:p>
        </p:txBody>
      </p:sp>
      <p:sp>
        <p:nvSpPr>
          <p:cNvPr id="114805" name="Rectangle 117"/>
          <p:cNvSpPr>
            <a:spLocks noChangeArrowheads="1"/>
          </p:cNvSpPr>
          <p:nvPr/>
        </p:nvSpPr>
        <p:spPr bwMode="auto">
          <a:xfrm>
            <a:off x="6609160" y="2192339"/>
            <a:ext cx="378309" cy="215444"/>
          </a:xfrm>
          <a:prstGeom prst="rect">
            <a:avLst/>
          </a:prstGeom>
          <a:noFill/>
          <a:ln w="9525">
            <a:noFill/>
            <a:miter lim="800000"/>
            <a:headEnd/>
            <a:tailEnd/>
          </a:ln>
        </p:spPr>
        <p:txBody>
          <a:bodyPr wrap="none" lIns="0" tIns="0" rIns="0" bIns="0">
            <a:spAutoFit/>
          </a:bodyPr>
          <a:lstStyle/>
          <a:p>
            <a:r>
              <a:rPr lang="en-US" sz="1400">
                <a:solidFill>
                  <a:srgbClr val="000000"/>
                </a:solidFill>
              </a:rPr>
              <a:t>WT1</a:t>
            </a:r>
            <a:endParaRPr lang="en-US" sz="1400"/>
          </a:p>
        </p:txBody>
      </p:sp>
      <p:sp>
        <p:nvSpPr>
          <p:cNvPr id="114806" name="Freeform 118"/>
          <p:cNvSpPr>
            <a:spLocks/>
          </p:cNvSpPr>
          <p:nvPr/>
        </p:nvSpPr>
        <p:spPr bwMode="auto">
          <a:xfrm>
            <a:off x="6478456" y="2492375"/>
            <a:ext cx="68792" cy="6350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CCFFFF"/>
          </a:solidFill>
          <a:ln w="12700">
            <a:solidFill>
              <a:srgbClr val="008080"/>
            </a:solidFill>
            <a:prstDash val="solid"/>
            <a:round/>
            <a:headEnd/>
            <a:tailEnd/>
          </a:ln>
        </p:spPr>
        <p:txBody>
          <a:bodyPr/>
          <a:lstStyle/>
          <a:p>
            <a:endParaRPr lang="en-US"/>
          </a:p>
        </p:txBody>
      </p:sp>
      <p:sp>
        <p:nvSpPr>
          <p:cNvPr id="114807" name="Rectangle 119"/>
          <p:cNvSpPr>
            <a:spLocks noChangeArrowheads="1"/>
          </p:cNvSpPr>
          <p:nvPr/>
        </p:nvSpPr>
        <p:spPr bwMode="auto">
          <a:xfrm>
            <a:off x="6609160" y="2420939"/>
            <a:ext cx="378309" cy="215444"/>
          </a:xfrm>
          <a:prstGeom prst="rect">
            <a:avLst/>
          </a:prstGeom>
          <a:noFill/>
          <a:ln w="9525">
            <a:noFill/>
            <a:miter lim="800000"/>
            <a:headEnd/>
            <a:tailEnd/>
          </a:ln>
        </p:spPr>
        <p:txBody>
          <a:bodyPr wrap="none" lIns="0" tIns="0" rIns="0" bIns="0">
            <a:spAutoFit/>
          </a:bodyPr>
          <a:lstStyle/>
          <a:p>
            <a:r>
              <a:rPr lang="en-US" sz="1400">
                <a:solidFill>
                  <a:srgbClr val="000000"/>
                </a:solidFill>
              </a:rPr>
              <a:t>WT2</a:t>
            </a:r>
            <a:endParaRPr lang="en-US" sz="1400"/>
          </a:p>
        </p:txBody>
      </p:sp>
      <p:sp>
        <p:nvSpPr>
          <p:cNvPr id="114808" name="Freeform 120"/>
          <p:cNvSpPr>
            <a:spLocks/>
          </p:cNvSpPr>
          <p:nvPr/>
        </p:nvSpPr>
        <p:spPr bwMode="auto">
          <a:xfrm>
            <a:off x="6478456" y="2720975"/>
            <a:ext cx="68792" cy="6350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C0C0C0"/>
          </a:solidFill>
          <a:ln w="12700">
            <a:solidFill>
              <a:srgbClr val="0000FF"/>
            </a:solidFill>
            <a:prstDash val="solid"/>
            <a:round/>
            <a:headEnd/>
            <a:tailEnd/>
          </a:ln>
        </p:spPr>
        <p:txBody>
          <a:bodyPr/>
          <a:lstStyle/>
          <a:p>
            <a:endParaRPr lang="en-US"/>
          </a:p>
        </p:txBody>
      </p:sp>
      <p:sp>
        <p:nvSpPr>
          <p:cNvPr id="114809" name="Rectangle 121"/>
          <p:cNvSpPr>
            <a:spLocks noChangeArrowheads="1"/>
          </p:cNvSpPr>
          <p:nvPr/>
        </p:nvSpPr>
        <p:spPr bwMode="auto">
          <a:xfrm>
            <a:off x="6609160" y="2649539"/>
            <a:ext cx="378309" cy="215444"/>
          </a:xfrm>
          <a:prstGeom prst="rect">
            <a:avLst/>
          </a:prstGeom>
          <a:noFill/>
          <a:ln w="9525">
            <a:noFill/>
            <a:miter lim="800000"/>
            <a:headEnd/>
            <a:tailEnd/>
          </a:ln>
        </p:spPr>
        <p:txBody>
          <a:bodyPr wrap="none" lIns="0" tIns="0" rIns="0" bIns="0">
            <a:spAutoFit/>
          </a:bodyPr>
          <a:lstStyle/>
          <a:p>
            <a:r>
              <a:rPr lang="en-US" sz="1400">
                <a:solidFill>
                  <a:srgbClr val="000000"/>
                </a:solidFill>
              </a:rPr>
              <a:t>WT3</a:t>
            </a:r>
            <a:endParaRPr lang="en-US" sz="1400"/>
          </a:p>
        </p:txBody>
      </p:sp>
      <p:sp>
        <p:nvSpPr>
          <p:cNvPr id="114810" name="Rectangle 122"/>
          <p:cNvSpPr>
            <a:spLocks noChangeArrowheads="1"/>
          </p:cNvSpPr>
          <p:nvPr/>
        </p:nvSpPr>
        <p:spPr bwMode="auto">
          <a:xfrm>
            <a:off x="4509294" y="3644901"/>
            <a:ext cx="49694" cy="215444"/>
          </a:xfrm>
          <a:prstGeom prst="rect">
            <a:avLst/>
          </a:prstGeom>
          <a:noFill/>
          <a:ln w="9525">
            <a:noFill/>
            <a:miter lim="800000"/>
            <a:headEnd/>
            <a:tailEnd/>
          </a:ln>
        </p:spPr>
        <p:txBody>
          <a:bodyPr wrap="none" lIns="0" tIns="0" rIns="0" bIns="0">
            <a:spAutoFit/>
          </a:bodyPr>
          <a:lstStyle/>
          <a:p>
            <a:r>
              <a:rPr lang="en-US" sz="1400">
                <a:solidFill>
                  <a:srgbClr val="000000"/>
                </a:solidFill>
              </a:rPr>
              <a:t>.</a:t>
            </a:r>
            <a:endParaRPr lang="en-US" sz="1400"/>
          </a:p>
        </p:txBody>
      </p:sp>
      <p:sp>
        <p:nvSpPr>
          <p:cNvPr id="114811" name="Line 123"/>
          <p:cNvSpPr>
            <a:spLocks noChangeShapeType="1"/>
          </p:cNvSpPr>
          <p:nvPr/>
        </p:nvSpPr>
        <p:spPr bwMode="auto">
          <a:xfrm>
            <a:off x="949326" y="4965700"/>
            <a:ext cx="8285956" cy="0"/>
          </a:xfrm>
          <a:prstGeom prst="line">
            <a:avLst/>
          </a:prstGeom>
          <a:noFill/>
          <a:ln w="9525" cap="rnd">
            <a:solidFill>
              <a:srgbClr val="000000"/>
            </a:solidFill>
            <a:round/>
            <a:headEnd/>
            <a:tailEnd/>
          </a:ln>
        </p:spPr>
        <p:txBody>
          <a:bodyPr/>
          <a:lstStyle/>
          <a:p>
            <a:endParaRPr lang="en-US"/>
          </a:p>
        </p:txBody>
      </p:sp>
      <p:sp>
        <p:nvSpPr>
          <p:cNvPr id="114812" name="Line 124"/>
          <p:cNvSpPr>
            <a:spLocks noChangeShapeType="1"/>
          </p:cNvSpPr>
          <p:nvPr/>
        </p:nvSpPr>
        <p:spPr bwMode="auto">
          <a:xfrm>
            <a:off x="949326" y="4211638"/>
            <a:ext cx="8285956" cy="0"/>
          </a:xfrm>
          <a:prstGeom prst="line">
            <a:avLst/>
          </a:prstGeom>
          <a:noFill/>
          <a:ln w="9525" cap="rnd">
            <a:solidFill>
              <a:srgbClr val="000000"/>
            </a:solidFill>
            <a:round/>
            <a:headEnd/>
            <a:tailEnd/>
          </a:ln>
        </p:spPr>
        <p:txBody>
          <a:bodyPr/>
          <a:lstStyle/>
          <a:p>
            <a:endParaRPr lang="en-US"/>
          </a:p>
        </p:txBody>
      </p:sp>
      <p:sp>
        <p:nvSpPr>
          <p:cNvPr id="114813" name="Line 125"/>
          <p:cNvSpPr>
            <a:spLocks noChangeShapeType="1"/>
          </p:cNvSpPr>
          <p:nvPr/>
        </p:nvSpPr>
        <p:spPr bwMode="auto">
          <a:xfrm>
            <a:off x="949326" y="3462338"/>
            <a:ext cx="8285956" cy="0"/>
          </a:xfrm>
          <a:prstGeom prst="line">
            <a:avLst/>
          </a:prstGeom>
          <a:noFill/>
          <a:ln w="9525" cap="rnd">
            <a:solidFill>
              <a:srgbClr val="000000"/>
            </a:solidFill>
            <a:round/>
            <a:headEnd/>
            <a:tailEnd/>
          </a:ln>
        </p:spPr>
        <p:txBody>
          <a:bodyPr/>
          <a:lstStyle/>
          <a:p>
            <a:endParaRPr lang="en-US"/>
          </a:p>
        </p:txBody>
      </p:sp>
      <p:sp>
        <p:nvSpPr>
          <p:cNvPr id="114814" name="Rectangle 126"/>
          <p:cNvSpPr>
            <a:spLocks noGrp="1" noChangeArrowheads="1"/>
          </p:cNvSpPr>
          <p:nvPr>
            <p:ph type="title"/>
          </p:nvPr>
        </p:nvSpPr>
        <p:spPr>
          <a:xfrm>
            <a:off x="660400" y="152400"/>
            <a:ext cx="8915400" cy="914400"/>
          </a:xfrm>
        </p:spPr>
        <p:txBody>
          <a:bodyPr/>
          <a:lstStyle/>
          <a:p>
            <a:r>
              <a:rPr lang="en-US" sz="3600"/>
              <a:t>Hazard larger for bigger, thinner pipes</a:t>
            </a:r>
          </a:p>
        </p:txBody>
      </p:sp>
      <p:sp>
        <p:nvSpPr>
          <p:cNvPr id="114815" name="Line 127"/>
          <p:cNvSpPr>
            <a:spLocks noChangeShapeType="1"/>
          </p:cNvSpPr>
          <p:nvPr/>
        </p:nvSpPr>
        <p:spPr bwMode="auto">
          <a:xfrm flipH="1">
            <a:off x="2146300" y="2590800"/>
            <a:ext cx="742950" cy="457200"/>
          </a:xfrm>
          <a:prstGeom prst="line">
            <a:avLst/>
          </a:prstGeom>
          <a:noFill/>
          <a:ln w="9525">
            <a:solidFill>
              <a:schemeClr val="tx1"/>
            </a:solidFill>
            <a:round/>
            <a:headEnd/>
            <a:tailEnd type="triangle" w="med" len="med"/>
          </a:ln>
          <a:effectLst/>
        </p:spPr>
        <p:txBody>
          <a:bodyPr/>
          <a:lstStyle/>
          <a:p>
            <a:endParaRPr lang="en-US"/>
          </a:p>
        </p:txBody>
      </p:sp>
      <p:sp>
        <p:nvSpPr>
          <p:cNvPr id="114817" name="Text Box 129"/>
          <p:cNvSpPr txBox="1">
            <a:spLocks noChangeArrowheads="1"/>
          </p:cNvSpPr>
          <p:nvPr/>
        </p:nvSpPr>
        <p:spPr bwMode="auto">
          <a:xfrm>
            <a:off x="2889251" y="2286000"/>
            <a:ext cx="1812660" cy="336550"/>
          </a:xfrm>
          <a:prstGeom prst="rect">
            <a:avLst/>
          </a:prstGeom>
          <a:noFill/>
          <a:ln w="9525">
            <a:noFill/>
            <a:miter lim="800000"/>
            <a:headEnd/>
            <a:tailEnd/>
          </a:ln>
          <a:effectLst/>
        </p:spPr>
        <p:txBody>
          <a:bodyPr wrap="none">
            <a:spAutoFit/>
          </a:bodyPr>
          <a:lstStyle/>
          <a:p>
            <a:r>
              <a:rPr lang="en-US" sz="1600"/>
              <a:t>2-in schedule 40</a:t>
            </a:r>
          </a:p>
        </p:txBody>
      </p:sp>
      <p:sp>
        <p:nvSpPr>
          <p:cNvPr id="114818" name="Text Box 130"/>
          <p:cNvSpPr txBox="1">
            <a:spLocks noChangeArrowheads="1"/>
          </p:cNvSpPr>
          <p:nvPr/>
        </p:nvSpPr>
        <p:spPr bwMode="auto">
          <a:xfrm>
            <a:off x="990600" y="5105400"/>
            <a:ext cx="1673856" cy="307777"/>
          </a:xfrm>
          <a:prstGeom prst="rect">
            <a:avLst/>
          </a:prstGeom>
          <a:noFill/>
          <a:ln w="9525">
            <a:noFill/>
            <a:miter lim="800000"/>
            <a:headEnd/>
            <a:tailEnd/>
          </a:ln>
          <a:effectLst/>
        </p:spPr>
        <p:txBody>
          <a:bodyPr wrap="none">
            <a:spAutoFit/>
          </a:bodyPr>
          <a:lstStyle/>
          <a:p>
            <a:r>
              <a:rPr lang="en-US" sz="1400" b="1"/>
              <a:t>10-in schedule 40</a:t>
            </a:r>
          </a:p>
        </p:txBody>
      </p:sp>
      <p:sp>
        <p:nvSpPr>
          <p:cNvPr id="114819" name="Line 131"/>
          <p:cNvSpPr>
            <a:spLocks noChangeShapeType="1"/>
          </p:cNvSpPr>
          <p:nvPr/>
        </p:nvSpPr>
        <p:spPr bwMode="auto">
          <a:xfrm flipV="1">
            <a:off x="2806700" y="4648200"/>
            <a:ext cx="742950" cy="609600"/>
          </a:xfrm>
          <a:prstGeom prst="line">
            <a:avLst/>
          </a:prstGeom>
          <a:noFill/>
          <a:ln w="9525">
            <a:solidFill>
              <a:schemeClr val="tx1"/>
            </a:solidFill>
            <a:round/>
            <a:headEnd/>
            <a:tailEnd type="triangle" w="med" len="med"/>
          </a:ln>
          <a:effectLst/>
        </p:spPr>
        <p:txBody>
          <a:bodyPr/>
          <a:lstStyle/>
          <a:p>
            <a:endParaRPr lang="en-US"/>
          </a:p>
        </p:txBody>
      </p:sp>
      <p:sp>
        <p:nvSpPr>
          <p:cNvPr id="114820" name="Text Box 132"/>
          <p:cNvSpPr txBox="1">
            <a:spLocks noChangeArrowheads="1"/>
          </p:cNvSpPr>
          <p:nvPr/>
        </p:nvSpPr>
        <p:spPr bwMode="auto">
          <a:xfrm>
            <a:off x="2228850" y="1143001"/>
            <a:ext cx="3797300" cy="646331"/>
          </a:xfrm>
          <a:prstGeom prst="rect">
            <a:avLst/>
          </a:prstGeom>
          <a:solidFill>
            <a:srgbClr val="FF9933"/>
          </a:solidFill>
          <a:ln w="9525">
            <a:noFill/>
            <a:miter lim="800000"/>
            <a:headEnd/>
            <a:tailEnd/>
          </a:ln>
          <a:effectLst/>
        </p:spPr>
        <p:txBody>
          <a:bodyPr>
            <a:spAutoFit/>
          </a:bodyPr>
          <a:lstStyle/>
          <a:p>
            <a:r>
              <a:rPr lang="en-US" dirty="0"/>
              <a:t>0.2% strain limit for reflected detonation </a:t>
            </a:r>
            <a:r>
              <a:rPr lang="en-US" dirty="0" smtClean="0"/>
              <a:t>pressure in H2-N2O</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Detonations</a:t>
            </a:r>
            <a:endParaRPr lang="en-US" dirty="0"/>
          </a:p>
        </p:txBody>
      </p:sp>
      <p:sp>
        <p:nvSpPr>
          <p:cNvPr id="3" name="Date Placeholder 2"/>
          <p:cNvSpPr>
            <a:spLocks noGrp="1"/>
          </p:cNvSpPr>
          <p:nvPr>
            <p:ph type="dt" sz="half" idx="10"/>
          </p:nvPr>
        </p:nvSpPr>
        <p:spPr/>
        <p:txBody>
          <a:bodyPr/>
          <a:lstStyle/>
          <a:p>
            <a:r>
              <a:rPr lang="en-US" smtClean="0"/>
              <a:t>7 Sept 2009</a:t>
            </a:r>
            <a:endParaRPr lang="en-US"/>
          </a:p>
        </p:txBody>
      </p:sp>
      <p:sp>
        <p:nvSpPr>
          <p:cNvPr id="4" name="Footer Placeholder 3"/>
          <p:cNvSpPr>
            <a:spLocks noGrp="1"/>
          </p:cNvSpPr>
          <p:nvPr>
            <p:ph type="ftr" sz="quarter" idx="11"/>
          </p:nvPr>
        </p:nvSpPr>
        <p:spPr/>
        <p:txBody>
          <a:bodyPr/>
          <a:lstStyle/>
          <a:p>
            <a:r>
              <a:rPr lang="en-US" smtClean="0"/>
              <a:t>Shepherd - Explosion Effects </a:t>
            </a:r>
            <a:endParaRPr lang="en-US"/>
          </a:p>
        </p:txBody>
      </p:sp>
      <p:sp>
        <p:nvSpPr>
          <p:cNvPr id="5" name="Slide Number Placeholder 4"/>
          <p:cNvSpPr>
            <a:spLocks noGrp="1"/>
          </p:cNvSpPr>
          <p:nvPr>
            <p:ph type="sldNum" sz="quarter" idx="12"/>
          </p:nvPr>
        </p:nvSpPr>
        <p:spPr/>
        <p:txBody>
          <a:bodyPr/>
          <a:lstStyle/>
          <a:p>
            <a:fld id="{D1FF3D64-8169-4B80-9DF5-09913DEA97BB}" type="slidenum">
              <a:rPr lang="en-US" smtClean="0"/>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smtClean="0"/>
              <a:t>7 Sept 2009</a:t>
            </a:r>
            <a:endParaRPr lang="en-US"/>
          </a:p>
        </p:txBody>
      </p:sp>
      <p:sp>
        <p:nvSpPr>
          <p:cNvPr id="7" name="Footer Placeholder 3"/>
          <p:cNvSpPr>
            <a:spLocks noGrp="1"/>
          </p:cNvSpPr>
          <p:nvPr>
            <p:ph type="ftr" sz="quarter" idx="11"/>
          </p:nvPr>
        </p:nvSpPr>
        <p:spPr/>
        <p:txBody>
          <a:bodyPr/>
          <a:lstStyle/>
          <a:p>
            <a:r>
              <a:rPr lang="en-US"/>
              <a:t>Shepherd - Explosion Effects </a:t>
            </a:r>
          </a:p>
        </p:txBody>
      </p:sp>
      <p:sp>
        <p:nvSpPr>
          <p:cNvPr id="8" name="Slide Number Placeholder 4"/>
          <p:cNvSpPr>
            <a:spLocks noGrp="1"/>
          </p:cNvSpPr>
          <p:nvPr>
            <p:ph type="sldNum" sz="quarter" idx="12"/>
          </p:nvPr>
        </p:nvSpPr>
        <p:spPr/>
        <p:txBody>
          <a:bodyPr/>
          <a:lstStyle/>
          <a:p>
            <a:fld id="{BA8973A8-8CE0-4869-AF7B-BA818199D835}" type="slidenum">
              <a:rPr lang="en-US"/>
              <a:pPr/>
              <a:t>126</a:t>
            </a:fld>
            <a:endParaRPr lang="en-US"/>
          </a:p>
        </p:txBody>
      </p:sp>
      <p:pic>
        <p:nvPicPr>
          <p:cNvPr id="545794" name="Picture 2"/>
          <p:cNvPicPr>
            <a:picLocks noChangeAspect="1" noChangeArrowheads="1"/>
          </p:cNvPicPr>
          <p:nvPr/>
        </p:nvPicPr>
        <p:blipFill>
          <a:blip r:embed="rId2" cstate="print"/>
          <a:srcRect/>
          <a:stretch>
            <a:fillRect/>
          </a:stretch>
        </p:blipFill>
        <p:spPr bwMode="auto">
          <a:xfrm>
            <a:off x="5118100" y="76200"/>
            <a:ext cx="4592638" cy="6130925"/>
          </a:xfrm>
          <a:prstGeom prst="rect">
            <a:avLst/>
          </a:prstGeom>
          <a:noFill/>
          <a:ln w="9525">
            <a:noFill/>
            <a:miter lim="800000"/>
            <a:headEnd/>
            <a:tailEnd/>
          </a:ln>
          <a:effectLst/>
        </p:spPr>
      </p:pic>
      <p:pic>
        <p:nvPicPr>
          <p:cNvPr id="545795" name="Picture 3"/>
          <p:cNvPicPr>
            <a:picLocks noChangeAspect="1" noChangeArrowheads="1"/>
          </p:cNvPicPr>
          <p:nvPr/>
        </p:nvPicPr>
        <p:blipFill>
          <a:blip r:embed="rId3" cstate="print"/>
          <a:srcRect/>
          <a:stretch>
            <a:fillRect/>
          </a:stretch>
        </p:blipFill>
        <p:spPr bwMode="auto">
          <a:xfrm>
            <a:off x="-165100" y="1600200"/>
            <a:ext cx="5200650" cy="3397250"/>
          </a:xfrm>
          <a:prstGeom prst="rect">
            <a:avLst/>
          </a:prstGeom>
          <a:noFill/>
          <a:ln w="9525">
            <a:noFill/>
            <a:miter lim="800000"/>
            <a:headEnd/>
            <a:tailEnd/>
          </a:ln>
          <a:effectLst/>
        </p:spPr>
      </p:pic>
      <p:sp>
        <p:nvSpPr>
          <p:cNvPr id="545797" name="Text Box 5"/>
          <p:cNvSpPr txBox="1">
            <a:spLocks noChangeArrowheads="1"/>
          </p:cNvSpPr>
          <p:nvPr/>
        </p:nvSpPr>
        <p:spPr bwMode="auto">
          <a:xfrm>
            <a:off x="365125" y="5497513"/>
            <a:ext cx="2106613" cy="304800"/>
          </a:xfrm>
          <a:prstGeom prst="rect">
            <a:avLst/>
          </a:prstGeom>
          <a:noFill/>
          <a:ln w="9525">
            <a:noFill/>
            <a:miter lim="800000"/>
            <a:headEnd/>
            <a:tailEnd/>
          </a:ln>
          <a:effectLst/>
        </p:spPr>
        <p:txBody>
          <a:bodyPr wrap="none">
            <a:spAutoFit/>
          </a:bodyPr>
          <a:lstStyle/>
          <a:p>
            <a:r>
              <a:rPr lang="en-US" sz="1400" b="0"/>
              <a:t>Austin &amp; Shepherd 2003</a:t>
            </a:r>
          </a:p>
        </p:txBody>
      </p:sp>
      <p:sp>
        <p:nvSpPr>
          <p:cNvPr id="545798" name="Rectangle 6"/>
          <p:cNvSpPr>
            <a:spLocks noGrp="1" noChangeArrowheads="1"/>
          </p:cNvSpPr>
          <p:nvPr>
            <p:ph type="title"/>
          </p:nvPr>
        </p:nvSpPr>
        <p:spPr>
          <a:xfrm>
            <a:off x="533400" y="304800"/>
            <a:ext cx="3886200" cy="609600"/>
          </a:xfrm>
        </p:spPr>
        <p:txBody>
          <a:bodyPr/>
          <a:lstStyle/>
          <a:p>
            <a:r>
              <a:rPr lang="en-US" sz="2800">
                <a:solidFill>
                  <a:schemeClr val="tx1"/>
                </a:solidFill>
              </a:rPr>
              <a:t>Detonations are pressure waves</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e Placeholder 2"/>
          <p:cNvSpPr>
            <a:spLocks noGrp="1"/>
          </p:cNvSpPr>
          <p:nvPr>
            <p:ph type="dt" sz="half" idx="10"/>
          </p:nvPr>
        </p:nvSpPr>
        <p:spPr/>
        <p:txBody>
          <a:bodyPr/>
          <a:lstStyle/>
          <a:p>
            <a:r>
              <a:rPr lang="en-US" smtClean="0"/>
              <a:t>7 Sept 2009</a:t>
            </a:r>
            <a:endParaRPr lang="en-US"/>
          </a:p>
        </p:txBody>
      </p:sp>
      <p:sp>
        <p:nvSpPr>
          <p:cNvPr id="37" name="Footer Placeholder 3"/>
          <p:cNvSpPr>
            <a:spLocks noGrp="1"/>
          </p:cNvSpPr>
          <p:nvPr>
            <p:ph type="ftr" sz="quarter" idx="11"/>
          </p:nvPr>
        </p:nvSpPr>
        <p:spPr/>
        <p:txBody>
          <a:bodyPr/>
          <a:lstStyle/>
          <a:p>
            <a:r>
              <a:rPr lang="en-US"/>
              <a:t>Shepherd - Explosion Effects </a:t>
            </a:r>
          </a:p>
        </p:txBody>
      </p:sp>
      <p:sp>
        <p:nvSpPr>
          <p:cNvPr id="38" name="Slide Number Placeholder 4"/>
          <p:cNvSpPr>
            <a:spLocks noGrp="1"/>
          </p:cNvSpPr>
          <p:nvPr>
            <p:ph type="sldNum" sz="quarter" idx="12"/>
          </p:nvPr>
        </p:nvSpPr>
        <p:spPr/>
        <p:txBody>
          <a:bodyPr/>
          <a:lstStyle/>
          <a:p>
            <a:fld id="{34E2CA74-8156-4FD7-83EA-80DE2935ADD8}" type="slidenum">
              <a:rPr lang="en-US"/>
              <a:pPr/>
              <a:t>127</a:t>
            </a:fld>
            <a:endParaRPr lang="en-US"/>
          </a:p>
        </p:txBody>
      </p:sp>
      <p:sp>
        <p:nvSpPr>
          <p:cNvPr id="546818" name="Rectangle 2"/>
          <p:cNvSpPr>
            <a:spLocks noGrp="1" noChangeArrowheads="1"/>
          </p:cNvSpPr>
          <p:nvPr>
            <p:ph type="title"/>
          </p:nvPr>
        </p:nvSpPr>
        <p:spPr/>
        <p:txBody>
          <a:bodyPr/>
          <a:lstStyle/>
          <a:p>
            <a:r>
              <a:rPr lang="en-US" sz="2800"/>
              <a:t>Detonation Followed by an Expansion Wave</a:t>
            </a:r>
          </a:p>
        </p:txBody>
      </p:sp>
      <p:sp>
        <p:nvSpPr>
          <p:cNvPr id="546819" name="Freeform 3"/>
          <p:cNvSpPr>
            <a:spLocks/>
          </p:cNvSpPr>
          <p:nvPr/>
        </p:nvSpPr>
        <p:spPr bwMode="auto">
          <a:xfrm>
            <a:off x="1479550" y="2300288"/>
            <a:ext cx="3929063" cy="3176587"/>
          </a:xfrm>
          <a:custGeom>
            <a:avLst/>
            <a:gdLst/>
            <a:ahLst/>
            <a:cxnLst>
              <a:cxn ang="0">
                <a:pos x="0" y="0"/>
              </a:cxn>
              <a:cxn ang="0">
                <a:pos x="8" y="1446"/>
              </a:cxn>
              <a:cxn ang="0">
                <a:pos x="1675" y="733"/>
              </a:cxn>
              <a:cxn ang="0">
                <a:pos x="0" y="0"/>
              </a:cxn>
            </a:cxnLst>
            <a:rect l="0" t="0" r="r" b="b"/>
            <a:pathLst>
              <a:path w="1675" h="1446">
                <a:moveTo>
                  <a:pt x="0" y="0"/>
                </a:moveTo>
                <a:lnTo>
                  <a:pt x="8" y="1446"/>
                </a:lnTo>
                <a:lnTo>
                  <a:pt x="1675" y="733"/>
                </a:lnTo>
                <a:lnTo>
                  <a:pt x="0" y="0"/>
                </a:lnTo>
                <a:close/>
              </a:path>
            </a:pathLst>
          </a:custGeom>
          <a:solidFill>
            <a:srgbClr val="00FFFF"/>
          </a:solidFill>
          <a:ln w="9525" cap="flat" cmpd="sng">
            <a:noFill/>
            <a:prstDash val="solid"/>
            <a:round/>
            <a:headEnd type="none" w="med" len="med"/>
            <a:tailEnd type="none" w="med" len="med"/>
          </a:ln>
          <a:effectLst/>
        </p:spPr>
        <p:txBody>
          <a:bodyPr wrap="none" anchor="ctr">
            <a:spAutoFit/>
          </a:bodyPr>
          <a:lstStyle/>
          <a:p>
            <a:endParaRPr lang="en-US"/>
          </a:p>
        </p:txBody>
      </p:sp>
      <p:sp>
        <p:nvSpPr>
          <p:cNvPr id="546820" name="Rectangle 4"/>
          <p:cNvSpPr>
            <a:spLocks noChangeArrowheads="1"/>
          </p:cNvSpPr>
          <p:nvPr/>
        </p:nvSpPr>
        <p:spPr bwMode="auto">
          <a:xfrm>
            <a:off x="5753100" y="5529263"/>
            <a:ext cx="874713" cy="612775"/>
          </a:xfrm>
          <a:prstGeom prst="rect">
            <a:avLst/>
          </a:prstGeom>
          <a:solidFill>
            <a:srgbClr val="FFFFFF"/>
          </a:solidFill>
          <a:ln w="7938">
            <a:solidFill>
              <a:srgbClr val="FFFFFF"/>
            </a:solidFill>
            <a:miter lim="800000"/>
            <a:headEnd/>
            <a:tailEnd/>
          </a:ln>
        </p:spPr>
        <p:txBody>
          <a:bodyPr/>
          <a:lstStyle/>
          <a:p>
            <a:endParaRPr lang="en-US"/>
          </a:p>
        </p:txBody>
      </p:sp>
      <p:sp>
        <p:nvSpPr>
          <p:cNvPr id="546821" name="Line 5"/>
          <p:cNvSpPr>
            <a:spLocks noChangeShapeType="1"/>
          </p:cNvSpPr>
          <p:nvPr/>
        </p:nvSpPr>
        <p:spPr bwMode="auto">
          <a:xfrm flipV="1">
            <a:off x="1498600" y="5526088"/>
            <a:ext cx="5051425" cy="3175"/>
          </a:xfrm>
          <a:prstGeom prst="line">
            <a:avLst/>
          </a:prstGeom>
          <a:noFill/>
          <a:ln w="7938">
            <a:solidFill>
              <a:srgbClr val="000000"/>
            </a:solidFill>
            <a:round/>
            <a:headEnd/>
            <a:tailEnd/>
          </a:ln>
        </p:spPr>
        <p:txBody>
          <a:bodyPr/>
          <a:lstStyle/>
          <a:p>
            <a:endParaRPr lang="en-US"/>
          </a:p>
        </p:txBody>
      </p:sp>
      <p:sp>
        <p:nvSpPr>
          <p:cNvPr id="546822" name="Freeform 6"/>
          <p:cNvSpPr>
            <a:spLocks/>
          </p:cNvSpPr>
          <p:nvPr/>
        </p:nvSpPr>
        <p:spPr bwMode="auto">
          <a:xfrm>
            <a:off x="6548438" y="5472113"/>
            <a:ext cx="119062" cy="111125"/>
          </a:xfrm>
          <a:custGeom>
            <a:avLst/>
            <a:gdLst/>
            <a:ahLst/>
            <a:cxnLst>
              <a:cxn ang="0">
                <a:pos x="0" y="51"/>
              </a:cxn>
              <a:cxn ang="0">
                <a:pos x="51" y="25"/>
              </a:cxn>
              <a:cxn ang="0">
                <a:pos x="0" y="0"/>
              </a:cxn>
              <a:cxn ang="0">
                <a:pos x="0" y="51"/>
              </a:cxn>
            </a:cxnLst>
            <a:rect l="0" t="0" r="r" b="b"/>
            <a:pathLst>
              <a:path w="51" h="51">
                <a:moveTo>
                  <a:pt x="0" y="51"/>
                </a:moveTo>
                <a:lnTo>
                  <a:pt x="51" y="25"/>
                </a:lnTo>
                <a:lnTo>
                  <a:pt x="0" y="0"/>
                </a:lnTo>
                <a:lnTo>
                  <a:pt x="0" y="51"/>
                </a:lnTo>
                <a:close/>
              </a:path>
            </a:pathLst>
          </a:custGeom>
          <a:solidFill>
            <a:srgbClr val="000000"/>
          </a:solidFill>
          <a:ln w="9525">
            <a:noFill/>
            <a:round/>
            <a:headEnd/>
            <a:tailEnd/>
          </a:ln>
        </p:spPr>
        <p:txBody>
          <a:bodyPr/>
          <a:lstStyle/>
          <a:p>
            <a:endParaRPr lang="en-US"/>
          </a:p>
        </p:txBody>
      </p:sp>
      <p:sp>
        <p:nvSpPr>
          <p:cNvPr id="546823" name="Rectangle 7"/>
          <p:cNvSpPr>
            <a:spLocks noChangeArrowheads="1"/>
          </p:cNvSpPr>
          <p:nvPr/>
        </p:nvSpPr>
        <p:spPr bwMode="auto">
          <a:xfrm rot="-5400000">
            <a:off x="344488" y="3298825"/>
            <a:ext cx="1539875" cy="365125"/>
          </a:xfrm>
          <a:prstGeom prst="rect">
            <a:avLst/>
          </a:prstGeom>
          <a:noFill/>
          <a:ln w="9525">
            <a:noFill/>
            <a:miter lim="800000"/>
            <a:headEnd/>
            <a:tailEnd/>
          </a:ln>
        </p:spPr>
        <p:txBody>
          <a:bodyPr wrap="none" lIns="0" tIns="0" rIns="0" bIns="0">
            <a:spAutoFit/>
          </a:bodyPr>
          <a:lstStyle/>
          <a:p>
            <a:pPr algn="ctr" eaLnBrk="0" hangingPunct="0"/>
            <a:r>
              <a:rPr lang="en-US" b="0"/>
              <a:t> </a:t>
            </a:r>
            <a:r>
              <a:rPr lang="en-US" sz="2400" b="0"/>
              <a:t>closed end</a:t>
            </a:r>
            <a:endParaRPr lang="en-US" b="0"/>
          </a:p>
        </p:txBody>
      </p:sp>
      <p:sp>
        <p:nvSpPr>
          <p:cNvPr id="546824" name="Rectangle 8"/>
          <p:cNvSpPr>
            <a:spLocks noChangeArrowheads="1"/>
          </p:cNvSpPr>
          <p:nvPr/>
        </p:nvSpPr>
        <p:spPr bwMode="auto">
          <a:xfrm>
            <a:off x="5946775" y="5608638"/>
            <a:ext cx="317500" cy="274637"/>
          </a:xfrm>
          <a:prstGeom prst="rect">
            <a:avLst/>
          </a:prstGeom>
          <a:noFill/>
          <a:ln w="9525">
            <a:noFill/>
            <a:miter lim="800000"/>
            <a:headEnd/>
            <a:tailEnd/>
          </a:ln>
        </p:spPr>
        <p:txBody>
          <a:bodyPr wrap="none" lIns="0" tIns="0" rIns="0" bIns="0">
            <a:spAutoFit/>
          </a:bodyPr>
          <a:lstStyle/>
          <a:p>
            <a:pPr algn="ctr" eaLnBrk="0" hangingPunct="0"/>
            <a:r>
              <a:rPr lang="en-US" b="0"/>
              <a:t>   L</a:t>
            </a:r>
          </a:p>
        </p:txBody>
      </p:sp>
      <p:sp>
        <p:nvSpPr>
          <p:cNvPr id="546825" name="Rectangle 9"/>
          <p:cNvSpPr>
            <a:spLocks noChangeArrowheads="1"/>
          </p:cNvSpPr>
          <p:nvPr/>
        </p:nvSpPr>
        <p:spPr bwMode="auto">
          <a:xfrm>
            <a:off x="6718300" y="5265738"/>
            <a:ext cx="177800" cy="274637"/>
          </a:xfrm>
          <a:prstGeom prst="rect">
            <a:avLst/>
          </a:prstGeom>
          <a:noFill/>
          <a:ln w="9525">
            <a:noFill/>
            <a:miter lim="800000"/>
            <a:headEnd/>
            <a:tailEnd/>
          </a:ln>
        </p:spPr>
        <p:txBody>
          <a:bodyPr wrap="none" lIns="0" tIns="0" rIns="0" bIns="0">
            <a:spAutoFit/>
          </a:bodyPr>
          <a:lstStyle/>
          <a:p>
            <a:pPr algn="ctr" eaLnBrk="0" hangingPunct="0"/>
            <a:r>
              <a:rPr lang="en-US" b="0"/>
              <a:t> x</a:t>
            </a:r>
          </a:p>
        </p:txBody>
      </p:sp>
      <p:sp>
        <p:nvSpPr>
          <p:cNvPr id="546826" name="Freeform 10"/>
          <p:cNvSpPr>
            <a:spLocks/>
          </p:cNvSpPr>
          <p:nvPr/>
        </p:nvSpPr>
        <p:spPr bwMode="auto">
          <a:xfrm>
            <a:off x="1538288" y="4578350"/>
            <a:ext cx="4664075" cy="966788"/>
          </a:xfrm>
          <a:custGeom>
            <a:avLst/>
            <a:gdLst/>
            <a:ahLst/>
            <a:cxnLst>
              <a:cxn ang="0">
                <a:pos x="0" y="426"/>
              </a:cxn>
              <a:cxn ang="0">
                <a:pos x="3" y="440"/>
              </a:cxn>
              <a:cxn ang="0">
                <a:pos x="1988" y="14"/>
              </a:cxn>
              <a:cxn ang="0">
                <a:pos x="1985" y="0"/>
              </a:cxn>
              <a:cxn ang="0">
                <a:pos x="0" y="426"/>
              </a:cxn>
            </a:cxnLst>
            <a:rect l="0" t="0" r="r" b="b"/>
            <a:pathLst>
              <a:path w="1988" h="440">
                <a:moveTo>
                  <a:pt x="0" y="426"/>
                </a:moveTo>
                <a:lnTo>
                  <a:pt x="3" y="440"/>
                </a:lnTo>
                <a:lnTo>
                  <a:pt x="1988" y="14"/>
                </a:lnTo>
                <a:lnTo>
                  <a:pt x="1985" y="0"/>
                </a:lnTo>
                <a:lnTo>
                  <a:pt x="0" y="426"/>
                </a:lnTo>
                <a:close/>
              </a:path>
            </a:pathLst>
          </a:custGeom>
          <a:solidFill>
            <a:srgbClr val="FF0000"/>
          </a:solidFill>
          <a:ln w="9525">
            <a:noFill/>
            <a:round/>
            <a:headEnd/>
            <a:tailEnd/>
          </a:ln>
        </p:spPr>
        <p:txBody>
          <a:bodyPr/>
          <a:lstStyle/>
          <a:p>
            <a:endParaRPr lang="en-US"/>
          </a:p>
        </p:txBody>
      </p:sp>
      <p:sp>
        <p:nvSpPr>
          <p:cNvPr id="546827" name="Line 11"/>
          <p:cNvSpPr>
            <a:spLocks noChangeShapeType="1"/>
          </p:cNvSpPr>
          <p:nvPr/>
        </p:nvSpPr>
        <p:spPr bwMode="auto">
          <a:xfrm flipV="1">
            <a:off x="1541463" y="4384675"/>
            <a:ext cx="4654550" cy="1144588"/>
          </a:xfrm>
          <a:prstGeom prst="line">
            <a:avLst/>
          </a:prstGeom>
          <a:noFill/>
          <a:ln w="8001">
            <a:solidFill>
              <a:srgbClr val="00FF00"/>
            </a:solidFill>
            <a:round/>
            <a:headEnd/>
            <a:tailEnd/>
          </a:ln>
        </p:spPr>
        <p:txBody>
          <a:bodyPr/>
          <a:lstStyle/>
          <a:p>
            <a:endParaRPr lang="en-US"/>
          </a:p>
        </p:txBody>
      </p:sp>
      <p:sp>
        <p:nvSpPr>
          <p:cNvPr id="546828" name="Line 12"/>
          <p:cNvSpPr>
            <a:spLocks noChangeShapeType="1"/>
          </p:cNvSpPr>
          <p:nvPr/>
        </p:nvSpPr>
        <p:spPr bwMode="auto">
          <a:xfrm flipV="1">
            <a:off x="1541463" y="4176713"/>
            <a:ext cx="4654550" cy="1352550"/>
          </a:xfrm>
          <a:prstGeom prst="line">
            <a:avLst/>
          </a:prstGeom>
          <a:noFill/>
          <a:ln w="8001">
            <a:solidFill>
              <a:srgbClr val="00FF00"/>
            </a:solidFill>
            <a:round/>
            <a:headEnd/>
            <a:tailEnd/>
          </a:ln>
        </p:spPr>
        <p:txBody>
          <a:bodyPr/>
          <a:lstStyle/>
          <a:p>
            <a:endParaRPr lang="en-US"/>
          </a:p>
        </p:txBody>
      </p:sp>
      <p:sp>
        <p:nvSpPr>
          <p:cNvPr id="546829" name="Line 13"/>
          <p:cNvSpPr>
            <a:spLocks noChangeShapeType="1"/>
          </p:cNvSpPr>
          <p:nvPr/>
        </p:nvSpPr>
        <p:spPr bwMode="auto">
          <a:xfrm flipV="1">
            <a:off x="1541463" y="3970338"/>
            <a:ext cx="4654550" cy="1558925"/>
          </a:xfrm>
          <a:prstGeom prst="line">
            <a:avLst/>
          </a:prstGeom>
          <a:noFill/>
          <a:ln w="8001">
            <a:solidFill>
              <a:srgbClr val="00FF00"/>
            </a:solidFill>
            <a:round/>
            <a:headEnd/>
            <a:tailEnd/>
          </a:ln>
        </p:spPr>
        <p:txBody>
          <a:bodyPr/>
          <a:lstStyle/>
          <a:p>
            <a:endParaRPr lang="en-US"/>
          </a:p>
        </p:txBody>
      </p:sp>
      <p:sp>
        <p:nvSpPr>
          <p:cNvPr id="546830" name="Line 14"/>
          <p:cNvSpPr>
            <a:spLocks noChangeShapeType="1"/>
          </p:cNvSpPr>
          <p:nvPr/>
        </p:nvSpPr>
        <p:spPr bwMode="auto">
          <a:xfrm flipV="1">
            <a:off x="1541463" y="3760788"/>
            <a:ext cx="4654550" cy="1768475"/>
          </a:xfrm>
          <a:prstGeom prst="line">
            <a:avLst/>
          </a:prstGeom>
          <a:noFill/>
          <a:ln w="8001">
            <a:solidFill>
              <a:srgbClr val="00FF00"/>
            </a:solidFill>
            <a:round/>
            <a:headEnd/>
            <a:tailEnd/>
          </a:ln>
        </p:spPr>
        <p:txBody>
          <a:bodyPr/>
          <a:lstStyle/>
          <a:p>
            <a:endParaRPr lang="en-US"/>
          </a:p>
        </p:txBody>
      </p:sp>
      <p:sp>
        <p:nvSpPr>
          <p:cNvPr id="546831" name="Line 15"/>
          <p:cNvSpPr>
            <a:spLocks noChangeShapeType="1"/>
          </p:cNvSpPr>
          <p:nvPr/>
        </p:nvSpPr>
        <p:spPr bwMode="auto">
          <a:xfrm flipV="1">
            <a:off x="1541463" y="3552825"/>
            <a:ext cx="4654550" cy="1976438"/>
          </a:xfrm>
          <a:prstGeom prst="line">
            <a:avLst/>
          </a:prstGeom>
          <a:noFill/>
          <a:ln w="8001">
            <a:solidFill>
              <a:srgbClr val="00FF00"/>
            </a:solidFill>
            <a:round/>
            <a:headEnd/>
            <a:tailEnd/>
          </a:ln>
        </p:spPr>
        <p:txBody>
          <a:bodyPr/>
          <a:lstStyle/>
          <a:p>
            <a:endParaRPr lang="en-US"/>
          </a:p>
        </p:txBody>
      </p:sp>
      <p:sp>
        <p:nvSpPr>
          <p:cNvPr id="546832" name="Freeform 16"/>
          <p:cNvSpPr>
            <a:spLocks noChangeArrowheads="1"/>
          </p:cNvSpPr>
          <p:nvPr/>
        </p:nvSpPr>
        <p:spPr bwMode="auto">
          <a:xfrm>
            <a:off x="1498600" y="2314575"/>
            <a:ext cx="4714875" cy="2263775"/>
          </a:xfrm>
          <a:custGeom>
            <a:avLst/>
            <a:gdLst/>
            <a:ahLst/>
            <a:cxnLst>
              <a:cxn ang="0">
                <a:pos x="2010" y="1031"/>
              </a:cxn>
              <a:cxn ang="0">
                <a:pos x="1659" y="727"/>
              </a:cxn>
              <a:cxn ang="0">
                <a:pos x="0" y="0"/>
              </a:cxn>
            </a:cxnLst>
            <a:rect l="0" t="0" r="r" b="b"/>
            <a:pathLst>
              <a:path w="2010" h="1031">
                <a:moveTo>
                  <a:pt x="2010" y="1031"/>
                </a:moveTo>
                <a:cubicBezTo>
                  <a:pt x="1952" y="980"/>
                  <a:pt x="1910" y="860"/>
                  <a:pt x="1659" y="727"/>
                </a:cubicBezTo>
                <a:cubicBezTo>
                  <a:pt x="838" y="356"/>
                  <a:pt x="0" y="0"/>
                  <a:pt x="0" y="0"/>
                </a:cubicBezTo>
              </a:path>
            </a:pathLst>
          </a:custGeom>
          <a:noFill/>
          <a:ln w="8001">
            <a:solidFill>
              <a:srgbClr val="000000"/>
            </a:solidFill>
            <a:prstDash val="solid"/>
            <a:round/>
            <a:headEnd/>
            <a:tailEnd/>
          </a:ln>
        </p:spPr>
        <p:txBody>
          <a:bodyPr/>
          <a:lstStyle/>
          <a:p>
            <a:endParaRPr lang="en-US"/>
          </a:p>
        </p:txBody>
      </p:sp>
      <p:sp>
        <p:nvSpPr>
          <p:cNvPr id="546833" name="Rectangle 17"/>
          <p:cNvSpPr>
            <a:spLocks noChangeArrowheads="1"/>
          </p:cNvSpPr>
          <p:nvPr/>
        </p:nvSpPr>
        <p:spPr bwMode="auto">
          <a:xfrm>
            <a:off x="3522663" y="2438400"/>
            <a:ext cx="1308100" cy="274638"/>
          </a:xfrm>
          <a:prstGeom prst="rect">
            <a:avLst/>
          </a:prstGeom>
          <a:noFill/>
          <a:ln w="9525">
            <a:noFill/>
            <a:miter lim="800000"/>
            <a:headEnd/>
            <a:tailEnd/>
          </a:ln>
        </p:spPr>
        <p:txBody>
          <a:bodyPr wrap="none" lIns="0" tIns="0" rIns="0" bIns="0">
            <a:spAutoFit/>
          </a:bodyPr>
          <a:lstStyle/>
          <a:p>
            <a:pPr algn="ctr" eaLnBrk="0" hangingPunct="0"/>
            <a:r>
              <a:rPr lang="en-US" b="0"/>
              <a:t> particle path</a:t>
            </a:r>
            <a:endParaRPr lang="en-US" sz="2400" b="0"/>
          </a:p>
        </p:txBody>
      </p:sp>
      <p:sp>
        <p:nvSpPr>
          <p:cNvPr id="546834" name="Line 18"/>
          <p:cNvSpPr>
            <a:spLocks noChangeShapeType="1"/>
          </p:cNvSpPr>
          <p:nvPr/>
        </p:nvSpPr>
        <p:spPr bwMode="auto">
          <a:xfrm flipV="1">
            <a:off x="1498600" y="1365250"/>
            <a:ext cx="0" cy="4111625"/>
          </a:xfrm>
          <a:prstGeom prst="line">
            <a:avLst/>
          </a:prstGeom>
          <a:noFill/>
          <a:ln w="9525">
            <a:solidFill>
              <a:schemeClr val="tx2"/>
            </a:solidFill>
            <a:round/>
            <a:headEnd/>
            <a:tailEnd type="triangle" w="med" len="med"/>
          </a:ln>
          <a:effectLst/>
        </p:spPr>
        <p:txBody>
          <a:bodyPr anchor="ctr">
            <a:spAutoFit/>
          </a:bodyPr>
          <a:lstStyle/>
          <a:p>
            <a:endParaRPr lang="en-US"/>
          </a:p>
        </p:txBody>
      </p:sp>
      <p:sp>
        <p:nvSpPr>
          <p:cNvPr id="546835" name="Text Box 19"/>
          <p:cNvSpPr txBox="1">
            <a:spLocks noChangeArrowheads="1"/>
          </p:cNvSpPr>
          <p:nvPr/>
        </p:nvSpPr>
        <p:spPr bwMode="auto">
          <a:xfrm>
            <a:off x="1335088" y="838200"/>
            <a:ext cx="268287" cy="457200"/>
          </a:xfrm>
          <a:prstGeom prst="rect">
            <a:avLst/>
          </a:prstGeom>
          <a:noFill/>
          <a:ln w="9525">
            <a:noFill/>
            <a:miter lim="800000"/>
            <a:headEnd/>
            <a:tailEnd/>
          </a:ln>
          <a:effectLst/>
        </p:spPr>
        <p:txBody>
          <a:bodyPr wrap="none">
            <a:spAutoFit/>
          </a:bodyPr>
          <a:lstStyle/>
          <a:p>
            <a:pPr algn="ctr" eaLnBrk="0" hangingPunct="0"/>
            <a:r>
              <a:rPr lang="en-US" sz="2400" b="0"/>
              <a:t>t</a:t>
            </a:r>
          </a:p>
        </p:txBody>
      </p:sp>
      <p:sp>
        <p:nvSpPr>
          <p:cNvPr id="546836" name="Text Box 20"/>
          <p:cNvSpPr txBox="1">
            <a:spLocks noChangeArrowheads="1"/>
          </p:cNvSpPr>
          <p:nvPr/>
        </p:nvSpPr>
        <p:spPr bwMode="auto">
          <a:xfrm>
            <a:off x="758825" y="5110163"/>
            <a:ext cx="354013" cy="457200"/>
          </a:xfrm>
          <a:prstGeom prst="rect">
            <a:avLst/>
          </a:prstGeom>
          <a:noFill/>
          <a:ln w="9525">
            <a:noFill/>
            <a:miter lim="800000"/>
            <a:headEnd/>
            <a:tailEnd/>
          </a:ln>
          <a:effectLst/>
        </p:spPr>
        <p:txBody>
          <a:bodyPr wrap="none">
            <a:spAutoFit/>
          </a:bodyPr>
          <a:lstStyle/>
          <a:p>
            <a:pPr algn="ctr" eaLnBrk="0" hangingPunct="0"/>
            <a:r>
              <a:rPr lang="en-US" sz="2400" b="0"/>
              <a:t>0</a:t>
            </a:r>
          </a:p>
        </p:txBody>
      </p:sp>
      <p:sp>
        <p:nvSpPr>
          <p:cNvPr id="546837" name="Line 21"/>
          <p:cNvSpPr>
            <a:spLocks noChangeShapeType="1"/>
          </p:cNvSpPr>
          <p:nvPr/>
        </p:nvSpPr>
        <p:spPr bwMode="auto">
          <a:xfrm flipV="1">
            <a:off x="6227763" y="1470025"/>
            <a:ext cx="0" cy="4006850"/>
          </a:xfrm>
          <a:prstGeom prst="line">
            <a:avLst/>
          </a:prstGeom>
          <a:noFill/>
          <a:ln w="15875">
            <a:solidFill>
              <a:srgbClr val="993366"/>
            </a:solidFill>
            <a:prstDash val="dash"/>
            <a:round/>
            <a:headEnd/>
            <a:tailEnd/>
          </a:ln>
          <a:effectLst/>
        </p:spPr>
        <p:txBody>
          <a:bodyPr anchor="ctr">
            <a:spAutoFit/>
          </a:bodyPr>
          <a:lstStyle/>
          <a:p>
            <a:endParaRPr lang="en-US"/>
          </a:p>
        </p:txBody>
      </p:sp>
      <p:sp>
        <p:nvSpPr>
          <p:cNvPr id="546838" name="Text Box 22"/>
          <p:cNvSpPr txBox="1">
            <a:spLocks noChangeArrowheads="1"/>
          </p:cNvSpPr>
          <p:nvPr/>
        </p:nvSpPr>
        <p:spPr bwMode="auto">
          <a:xfrm rot="-5400000">
            <a:off x="5843587" y="2979738"/>
            <a:ext cx="1457325" cy="457200"/>
          </a:xfrm>
          <a:prstGeom prst="rect">
            <a:avLst/>
          </a:prstGeom>
          <a:noFill/>
          <a:ln w="9525">
            <a:noFill/>
            <a:miter lim="800000"/>
            <a:headEnd/>
            <a:tailEnd/>
          </a:ln>
          <a:effectLst/>
        </p:spPr>
        <p:txBody>
          <a:bodyPr wrap="none">
            <a:spAutoFit/>
          </a:bodyPr>
          <a:lstStyle/>
          <a:p>
            <a:pPr algn="ctr" eaLnBrk="0" hangingPunct="0"/>
            <a:r>
              <a:rPr lang="en-US" sz="2400" b="0"/>
              <a:t>open end</a:t>
            </a:r>
          </a:p>
        </p:txBody>
      </p:sp>
      <p:sp>
        <p:nvSpPr>
          <p:cNvPr id="546839" name="Text Box 23"/>
          <p:cNvSpPr txBox="1">
            <a:spLocks noChangeArrowheads="1"/>
          </p:cNvSpPr>
          <p:nvPr/>
        </p:nvSpPr>
        <p:spPr bwMode="auto">
          <a:xfrm flipH="1">
            <a:off x="4705350" y="4267200"/>
            <a:ext cx="450850" cy="366713"/>
          </a:xfrm>
          <a:prstGeom prst="rect">
            <a:avLst/>
          </a:prstGeom>
          <a:noFill/>
          <a:ln w="9525">
            <a:noFill/>
            <a:miter lim="800000"/>
            <a:headEnd/>
            <a:tailEnd/>
          </a:ln>
          <a:effectLst/>
        </p:spPr>
        <p:txBody>
          <a:bodyPr>
            <a:spAutoFit/>
          </a:bodyPr>
          <a:lstStyle/>
          <a:p>
            <a:pPr algn="ctr" eaLnBrk="0" hangingPunct="0"/>
            <a:r>
              <a:rPr lang="en-US" b="0"/>
              <a:t>2</a:t>
            </a:r>
          </a:p>
        </p:txBody>
      </p:sp>
      <p:sp>
        <p:nvSpPr>
          <p:cNvPr id="546840" name="Text Box 24"/>
          <p:cNvSpPr txBox="1">
            <a:spLocks noChangeArrowheads="1"/>
          </p:cNvSpPr>
          <p:nvPr/>
        </p:nvSpPr>
        <p:spPr bwMode="auto">
          <a:xfrm>
            <a:off x="4829175" y="5029200"/>
            <a:ext cx="1149350" cy="366713"/>
          </a:xfrm>
          <a:prstGeom prst="rect">
            <a:avLst/>
          </a:prstGeom>
          <a:noFill/>
          <a:ln w="9525">
            <a:noFill/>
            <a:miter lim="800000"/>
            <a:headEnd/>
            <a:tailEnd/>
          </a:ln>
          <a:effectLst/>
        </p:spPr>
        <p:txBody>
          <a:bodyPr wrap="none">
            <a:spAutoFit/>
          </a:bodyPr>
          <a:lstStyle/>
          <a:p>
            <a:pPr algn="ctr" eaLnBrk="0" hangingPunct="0"/>
            <a:r>
              <a:rPr lang="en-US" b="0"/>
              <a:t>1 - at rest</a:t>
            </a:r>
          </a:p>
        </p:txBody>
      </p:sp>
      <p:sp>
        <p:nvSpPr>
          <p:cNvPr id="546841" name="Text Box 25"/>
          <p:cNvSpPr txBox="1">
            <a:spLocks noChangeArrowheads="1"/>
          </p:cNvSpPr>
          <p:nvPr/>
        </p:nvSpPr>
        <p:spPr bwMode="auto">
          <a:xfrm>
            <a:off x="1795463" y="3262313"/>
            <a:ext cx="311150" cy="366712"/>
          </a:xfrm>
          <a:prstGeom prst="rect">
            <a:avLst/>
          </a:prstGeom>
          <a:noFill/>
          <a:ln w="9525">
            <a:noFill/>
            <a:miter lim="800000"/>
            <a:headEnd/>
            <a:tailEnd/>
          </a:ln>
          <a:effectLst/>
        </p:spPr>
        <p:txBody>
          <a:bodyPr wrap="none">
            <a:spAutoFit/>
          </a:bodyPr>
          <a:lstStyle/>
          <a:p>
            <a:pPr algn="ctr" eaLnBrk="0" hangingPunct="0"/>
            <a:r>
              <a:rPr lang="en-US" b="0"/>
              <a:t>3</a:t>
            </a:r>
          </a:p>
        </p:txBody>
      </p:sp>
      <p:sp>
        <p:nvSpPr>
          <p:cNvPr id="546842" name="Line 26"/>
          <p:cNvSpPr>
            <a:spLocks noChangeShapeType="1"/>
          </p:cNvSpPr>
          <p:nvPr/>
        </p:nvSpPr>
        <p:spPr bwMode="auto">
          <a:xfrm flipH="1">
            <a:off x="1498600" y="4632325"/>
            <a:ext cx="4614863" cy="0"/>
          </a:xfrm>
          <a:prstGeom prst="line">
            <a:avLst/>
          </a:prstGeom>
          <a:noFill/>
          <a:ln w="9525">
            <a:solidFill>
              <a:schemeClr val="bg1"/>
            </a:solidFill>
            <a:prstDash val="dash"/>
            <a:round/>
            <a:headEnd/>
            <a:tailEnd/>
          </a:ln>
          <a:effectLst/>
        </p:spPr>
        <p:txBody>
          <a:bodyPr wrap="none" anchor="ctr">
            <a:spAutoFit/>
          </a:bodyPr>
          <a:lstStyle/>
          <a:p>
            <a:endParaRPr lang="en-US"/>
          </a:p>
        </p:txBody>
      </p:sp>
      <p:sp>
        <p:nvSpPr>
          <p:cNvPr id="546843" name="Line 27"/>
          <p:cNvSpPr>
            <a:spLocks noChangeShapeType="1"/>
          </p:cNvSpPr>
          <p:nvPr/>
        </p:nvSpPr>
        <p:spPr bwMode="auto">
          <a:xfrm>
            <a:off x="4200525" y="5053013"/>
            <a:ext cx="674688" cy="1158875"/>
          </a:xfrm>
          <a:prstGeom prst="line">
            <a:avLst/>
          </a:prstGeom>
          <a:noFill/>
          <a:ln w="9525">
            <a:solidFill>
              <a:schemeClr val="bg1"/>
            </a:solidFill>
            <a:round/>
            <a:headEnd/>
            <a:tailEnd/>
          </a:ln>
          <a:effectLst/>
        </p:spPr>
        <p:txBody>
          <a:bodyPr wrap="none" anchor="ctr">
            <a:spAutoFit/>
          </a:bodyPr>
          <a:lstStyle/>
          <a:p>
            <a:endParaRPr lang="en-US"/>
          </a:p>
        </p:txBody>
      </p:sp>
      <p:sp>
        <p:nvSpPr>
          <p:cNvPr id="546844" name="Text Box 28"/>
          <p:cNvSpPr txBox="1">
            <a:spLocks noChangeArrowheads="1"/>
          </p:cNvSpPr>
          <p:nvPr/>
        </p:nvSpPr>
        <p:spPr bwMode="auto">
          <a:xfrm>
            <a:off x="4343400" y="5943600"/>
            <a:ext cx="1609725" cy="457200"/>
          </a:xfrm>
          <a:prstGeom prst="rect">
            <a:avLst/>
          </a:prstGeom>
          <a:noFill/>
          <a:ln w="9525">
            <a:noFill/>
            <a:miter lim="800000"/>
            <a:headEnd/>
            <a:tailEnd/>
          </a:ln>
          <a:effectLst/>
        </p:spPr>
        <p:txBody>
          <a:bodyPr wrap="none">
            <a:spAutoFit/>
          </a:bodyPr>
          <a:lstStyle/>
          <a:p>
            <a:pPr algn="ctr" eaLnBrk="0" hangingPunct="0"/>
            <a:r>
              <a:rPr lang="en-US" sz="2400" b="0"/>
              <a:t>detonation</a:t>
            </a:r>
          </a:p>
        </p:txBody>
      </p:sp>
      <p:sp>
        <p:nvSpPr>
          <p:cNvPr id="546845" name="Line 29"/>
          <p:cNvSpPr>
            <a:spLocks noChangeShapeType="1"/>
          </p:cNvSpPr>
          <p:nvPr/>
        </p:nvSpPr>
        <p:spPr bwMode="auto">
          <a:xfrm>
            <a:off x="5326063" y="4316413"/>
            <a:ext cx="2251075" cy="527050"/>
          </a:xfrm>
          <a:prstGeom prst="line">
            <a:avLst/>
          </a:prstGeom>
          <a:noFill/>
          <a:ln w="9525">
            <a:solidFill>
              <a:schemeClr val="bg1"/>
            </a:solidFill>
            <a:round/>
            <a:headEnd/>
            <a:tailEnd/>
          </a:ln>
          <a:effectLst/>
        </p:spPr>
        <p:txBody>
          <a:bodyPr anchor="ctr">
            <a:spAutoFit/>
          </a:bodyPr>
          <a:lstStyle/>
          <a:p>
            <a:endParaRPr lang="en-US"/>
          </a:p>
        </p:txBody>
      </p:sp>
      <p:sp>
        <p:nvSpPr>
          <p:cNvPr id="546846" name="Text Box 30"/>
          <p:cNvSpPr txBox="1">
            <a:spLocks noChangeArrowheads="1"/>
          </p:cNvSpPr>
          <p:nvPr/>
        </p:nvSpPr>
        <p:spPr bwMode="auto">
          <a:xfrm>
            <a:off x="7285038" y="4738688"/>
            <a:ext cx="2084387" cy="457200"/>
          </a:xfrm>
          <a:prstGeom prst="rect">
            <a:avLst/>
          </a:prstGeom>
          <a:noFill/>
          <a:ln w="9525">
            <a:noFill/>
            <a:miter lim="800000"/>
            <a:headEnd/>
            <a:tailEnd/>
          </a:ln>
          <a:effectLst/>
        </p:spPr>
        <p:txBody>
          <a:bodyPr wrap="none">
            <a:spAutoFit/>
          </a:bodyPr>
          <a:lstStyle/>
          <a:p>
            <a:pPr algn="ctr" eaLnBrk="0" hangingPunct="0"/>
            <a:r>
              <a:rPr lang="en-US" sz="2400" b="0"/>
              <a:t>expansion fan</a:t>
            </a:r>
          </a:p>
        </p:txBody>
      </p:sp>
      <p:sp>
        <p:nvSpPr>
          <p:cNvPr id="546847" name="Text Box 31"/>
          <p:cNvSpPr txBox="1">
            <a:spLocks noChangeArrowheads="1"/>
          </p:cNvSpPr>
          <p:nvPr/>
        </p:nvSpPr>
        <p:spPr bwMode="auto">
          <a:xfrm>
            <a:off x="1952625" y="3684588"/>
            <a:ext cx="1911350" cy="366712"/>
          </a:xfrm>
          <a:prstGeom prst="rect">
            <a:avLst/>
          </a:prstGeom>
          <a:noFill/>
          <a:ln w="9525">
            <a:noFill/>
            <a:miter lim="800000"/>
            <a:headEnd/>
            <a:tailEnd/>
          </a:ln>
          <a:effectLst/>
        </p:spPr>
        <p:txBody>
          <a:bodyPr wrap="none">
            <a:spAutoFit/>
          </a:bodyPr>
          <a:lstStyle/>
          <a:p>
            <a:pPr algn="ctr" eaLnBrk="0" hangingPunct="0"/>
            <a:r>
              <a:rPr lang="en-US" b="0"/>
              <a:t>Stationary region</a:t>
            </a:r>
          </a:p>
        </p:txBody>
      </p:sp>
      <p:sp>
        <p:nvSpPr>
          <p:cNvPr id="546848" name="Line 32"/>
          <p:cNvSpPr>
            <a:spLocks noChangeShapeType="1"/>
          </p:cNvSpPr>
          <p:nvPr/>
        </p:nvSpPr>
        <p:spPr bwMode="auto">
          <a:xfrm flipH="1" flipV="1">
            <a:off x="4292600" y="4953000"/>
            <a:ext cx="676275" cy="1130300"/>
          </a:xfrm>
          <a:prstGeom prst="line">
            <a:avLst/>
          </a:prstGeom>
          <a:noFill/>
          <a:ln w="9525">
            <a:solidFill>
              <a:schemeClr val="tx1"/>
            </a:solidFill>
            <a:round/>
            <a:headEnd/>
            <a:tailEnd type="triangle" w="med" len="med"/>
          </a:ln>
          <a:effectLst/>
        </p:spPr>
        <p:txBody>
          <a:bodyPr/>
          <a:lstStyle/>
          <a:p>
            <a:endParaRPr lang="en-US"/>
          </a:p>
        </p:txBody>
      </p:sp>
      <p:sp>
        <p:nvSpPr>
          <p:cNvPr id="546849" name="Line 33"/>
          <p:cNvSpPr>
            <a:spLocks noChangeShapeType="1"/>
          </p:cNvSpPr>
          <p:nvPr/>
        </p:nvSpPr>
        <p:spPr bwMode="auto">
          <a:xfrm flipH="1" flipV="1">
            <a:off x="5100638" y="4422775"/>
            <a:ext cx="1689100" cy="631825"/>
          </a:xfrm>
          <a:prstGeom prst="line">
            <a:avLst/>
          </a:prstGeom>
          <a:noFill/>
          <a:ln w="9525">
            <a:solidFill>
              <a:schemeClr val="tx1"/>
            </a:solidFill>
            <a:round/>
            <a:headEnd/>
            <a:tailEnd type="triangle" w="med" len="med"/>
          </a:ln>
          <a:effectLst/>
        </p:spPr>
        <p:txBody>
          <a:bodyPr/>
          <a:lstStyle/>
          <a:p>
            <a:endParaRPr lang="en-US"/>
          </a:p>
        </p:txBody>
      </p:sp>
      <p:sp>
        <p:nvSpPr>
          <p:cNvPr id="546850" name="Freeform 34"/>
          <p:cNvSpPr>
            <a:spLocks/>
          </p:cNvSpPr>
          <p:nvPr/>
        </p:nvSpPr>
        <p:spPr bwMode="auto">
          <a:xfrm>
            <a:off x="3714750" y="2819400"/>
            <a:ext cx="495300" cy="2667000"/>
          </a:xfrm>
          <a:custGeom>
            <a:avLst/>
            <a:gdLst/>
            <a:ahLst/>
            <a:cxnLst>
              <a:cxn ang="0">
                <a:pos x="0" y="1632"/>
              </a:cxn>
              <a:cxn ang="0">
                <a:pos x="11" y="1381"/>
              </a:cxn>
              <a:cxn ang="0">
                <a:pos x="270" y="938"/>
              </a:cxn>
              <a:cxn ang="0">
                <a:pos x="288" y="0"/>
              </a:cxn>
            </a:cxnLst>
            <a:rect l="0" t="0" r="r" b="b"/>
            <a:pathLst>
              <a:path w="288" h="1632">
                <a:moveTo>
                  <a:pt x="0" y="1632"/>
                </a:moveTo>
                <a:cubicBezTo>
                  <a:pt x="0" y="1632"/>
                  <a:pt x="5" y="1506"/>
                  <a:pt x="11" y="1381"/>
                </a:cubicBezTo>
                <a:cubicBezTo>
                  <a:pt x="233" y="1218"/>
                  <a:pt x="270" y="938"/>
                  <a:pt x="270" y="938"/>
                </a:cubicBezTo>
                <a:lnTo>
                  <a:pt x="288" y="0"/>
                </a:lnTo>
              </a:path>
            </a:pathLst>
          </a:custGeom>
          <a:noFill/>
          <a:ln w="9525">
            <a:solidFill>
              <a:schemeClr val="tx1"/>
            </a:solidFill>
            <a:round/>
            <a:headEnd/>
            <a:tailEnd/>
          </a:ln>
          <a:effectLst/>
        </p:spPr>
        <p:txBody>
          <a:bodyPr/>
          <a:lstStyle/>
          <a:p>
            <a:endParaRPr lang="en-US"/>
          </a:p>
        </p:txBody>
      </p:sp>
      <p:sp>
        <p:nvSpPr>
          <p:cNvPr id="546851" name="Text Box 35"/>
          <p:cNvSpPr txBox="1">
            <a:spLocks noChangeArrowheads="1"/>
          </p:cNvSpPr>
          <p:nvPr/>
        </p:nvSpPr>
        <p:spPr bwMode="auto">
          <a:xfrm>
            <a:off x="7146925" y="1331913"/>
            <a:ext cx="2454275" cy="1739900"/>
          </a:xfrm>
          <a:prstGeom prst="rect">
            <a:avLst/>
          </a:prstGeom>
          <a:solidFill>
            <a:schemeClr val="accent1"/>
          </a:solidFill>
          <a:ln w="9525">
            <a:noFill/>
            <a:miter lim="800000"/>
            <a:headEnd/>
            <a:tailEnd/>
          </a:ln>
          <a:effectLst/>
        </p:spPr>
        <p:txBody>
          <a:bodyPr>
            <a:spAutoFit/>
          </a:bodyPr>
          <a:lstStyle/>
          <a:p>
            <a:r>
              <a:rPr lang="en-US" b="0"/>
              <a:t>“Taylor-Zel’dovich” wave – similarity solution for constant detonation speed and</a:t>
            </a:r>
          </a:p>
          <a:p>
            <a:r>
              <a:rPr lang="en-US" b="0"/>
              <a:t>Isentropic flow in perfect gas.</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E57D3F9A-3B26-4A60-8974-B4AD0804FA12}" type="slidenum">
              <a:rPr lang="en-US"/>
              <a:pPr/>
              <a:t>128</a:t>
            </a:fld>
            <a:endParaRPr lang="en-US"/>
          </a:p>
        </p:txBody>
      </p:sp>
      <p:sp>
        <p:nvSpPr>
          <p:cNvPr id="547842" name="Rectangle 2"/>
          <p:cNvSpPr>
            <a:spLocks noGrp="1" noChangeArrowheads="1"/>
          </p:cNvSpPr>
          <p:nvPr>
            <p:ph type="title"/>
          </p:nvPr>
        </p:nvSpPr>
        <p:spPr/>
        <p:txBody>
          <a:bodyPr/>
          <a:lstStyle/>
          <a:p>
            <a:r>
              <a:rPr lang="en-US"/>
              <a:t>Spatial distribution of Pressure</a:t>
            </a:r>
          </a:p>
        </p:txBody>
      </p:sp>
      <p:pic>
        <p:nvPicPr>
          <p:cNvPr id="547843" name="Picture 3"/>
          <p:cNvPicPr>
            <a:picLocks noGrp="1" noChangeAspect="1" noChangeArrowheads="1"/>
          </p:cNvPicPr>
          <p:nvPr>
            <p:ph idx="1"/>
          </p:nvPr>
        </p:nvPicPr>
        <p:blipFill>
          <a:blip r:embed="rId2" cstate="print"/>
          <a:srcRect/>
          <a:stretch>
            <a:fillRect/>
          </a:stretch>
        </p:blipFill>
        <p:spPr>
          <a:xfrm>
            <a:off x="495300" y="1371600"/>
            <a:ext cx="8915400" cy="4187825"/>
          </a:xfrm>
          <a:ln/>
        </p:spPr>
      </p:pic>
      <p:sp>
        <p:nvSpPr>
          <p:cNvPr id="547844" name="Text Box 4"/>
          <p:cNvSpPr txBox="1">
            <a:spLocks noChangeArrowheads="1"/>
          </p:cNvSpPr>
          <p:nvPr/>
        </p:nvSpPr>
        <p:spPr bwMode="auto">
          <a:xfrm>
            <a:off x="2673350" y="1027113"/>
            <a:ext cx="3956050" cy="366712"/>
          </a:xfrm>
          <a:prstGeom prst="rect">
            <a:avLst/>
          </a:prstGeom>
          <a:solidFill>
            <a:schemeClr val="accent1"/>
          </a:solidFill>
          <a:ln w="9525">
            <a:noFill/>
            <a:miter lim="800000"/>
            <a:headEnd/>
            <a:tailEnd/>
          </a:ln>
          <a:effectLst/>
        </p:spPr>
        <p:txBody>
          <a:bodyPr wrap="none">
            <a:spAutoFit/>
          </a:bodyPr>
          <a:lstStyle/>
          <a:p>
            <a:r>
              <a:rPr lang="en-US" b="0"/>
              <a:t>Spreads linearly with increasing time.</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actual situation?</a:t>
            </a:r>
            <a:endParaRPr lang="en-US" dirty="0"/>
          </a:p>
        </p:txBody>
      </p:sp>
      <p:sp>
        <p:nvSpPr>
          <p:cNvPr id="3" name="Content Placeholder 2"/>
          <p:cNvSpPr>
            <a:spLocks noGrp="1"/>
          </p:cNvSpPr>
          <p:nvPr>
            <p:ph idx="1"/>
          </p:nvPr>
        </p:nvSpPr>
        <p:spPr/>
        <p:txBody>
          <a:bodyPr/>
          <a:lstStyle/>
          <a:p>
            <a:r>
              <a:rPr lang="en-US" dirty="0" smtClean="0"/>
              <a:t>Real gases</a:t>
            </a:r>
          </a:p>
          <a:p>
            <a:pPr lvl="1"/>
            <a:r>
              <a:rPr lang="en-US" dirty="0" smtClean="0"/>
              <a:t>Viscous flow</a:t>
            </a:r>
          </a:p>
          <a:p>
            <a:pPr lvl="1"/>
            <a:r>
              <a:rPr lang="en-US" dirty="0" smtClean="0"/>
              <a:t>Heat conduction</a:t>
            </a:r>
          </a:p>
          <a:p>
            <a:pPr lvl="1"/>
            <a:r>
              <a:rPr lang="en-US" dirty="0" smtClean="0"/>
              <a:t>Turbulence (Re &gt; 10</a:t>
            </a:r>
            <a:r>
              <a:rPr lang="en-US" baseline="30000" dirty="0" smtClean="0"/>
              <a:t>6</a:t>
            </a:r>
            <a:r>
              <a:rPr lang="en-US" dirty="0" smtClean="0"/>
              <a:t>)</a:t>
            </a:r>
          </a:p>
          <a:p>
            <a:r>
              <a:rPr lang="en-US" dirty="0" smtClean="0"/>
              <a:t>Expansion flow reaches fixed duration </a:t>
            </a:r>
          </a:p>
          <a:p>
            <a:pPr lvl="1"/>
            <a:r>
              <a:rPr lang="en-US" dirty="0" smtClean="0"/>
              <a:t>L/D &gt; 100-200  =&gt; finite length of expansion wave</a:t>
            </a:r>
          </a:p>
          <a:p>
            <a:pPr lvl="1"/>
            <a:r>
              <a:rPr lang="en-US" dirty="0" smtClean="0"/>
              <a:t>Impulse behind wave stops growing with increased length</a:t>
            </a:r>
          </a:p>
          <a:p>
            <a:r>
              <a:rPr lang="en-US" dirty="0" smtClean="0"/>
              <a:t>Heat and momentum transfer to tube</a:t>
            </a:r>
          </a:p>
          <a:p>
            <a:pPr lvl="1"/>
            <a:r>
              <a:rPr lang="en-US" dirty="0" smtClean="0"/>
              <a:t>Alters velocity profile</a:t>
            </a:r>
          </a:p>
          <a:p>
            <a:pPr lvl="1"/>
            <a:r>
              <a:rPr lang="en-US" dirty="0" smtClean="0"/>
              <a:t>Drops temperature and pressure</a:t>
            </a:r>
          </a:p>
          <a:p>
            <a:pPr lvl="1"/>
            <a:endParaRPr lang="en-US" dirty="0"/>
          </a:p>
        </p:txBody>
      </p:sp>
      <p:sp>
        <p:nvSpPr>
          <p:cNvPr id="4" name="Date Placeholder 3"/>
          <p:cNvSpPr>
            <a:spLocks noGrp="1"/>
          </p:cNvSpPr>
          <p:nvPr>
            <p:ph type="dt" sz="half" idx="10"/>
          </p:nvPr>
        </p:nvSpPr>
        <p:spPr/>
        <p:txBody>
          <a:bodyPr/>
          <a:lstStyle/>
          <a:p>
            <a:r>
              <a:rPr lang="en-US" dirty="0" smtClean="0"/>
              <a:t>7 Sept 2009</a:t>
            </a:r>
            <a:endParaRPr lang="en-US" dirty="0"/>
          </a:p>
        </p:txBody>
      </p:sp>
      <p:sp>
        <p:nvSpPr>
          <p:cNvPr id="5" name="Footer Placeholder 4"/>
          <p:cNvSpPr>
            <a:spLocks noGrp="1"/>
          </p:cNvSpPr>
          <p:nvPr>
            <p:ph type="ftr" sz="quarter" idx="11"/>
          </p:nvPr>
        </p:nvSpPr>
        <p:spPr/>
        <p:txBody>
          <a:bodyPr/>
          <a:lstStyle/>
          <a:p>
            <a:r>
              <a:rPr lang="en-US" smtClean="0"/>
              <a:t>Shepherd - Explosion Effects </a:t>
            </a:r>
            <a:endParaRPr lang="en-US"/>
          </a:p>
        </p:txBody>
      </p:sp>
      <p:sp>
        <p:nvSpPr>
          <p:cNvPr id="6" name="Slide Number Placeholder 5"/>
          <p:cNvSpPr>
            <a:spLocks noGrp="1"/>
          </p:cNvSpPr>
          <p:nvPr>
            <p:ph type="sldNum" sz="quarter" idx="12"/>
          </p:nvPr>
        </p:nvSpPr>
        <p:spPr/>
        <p:txBody>
          <a:bodyPr/>
          <a:lstStyle/>
          <a:p>
            <a:fld id="{20015411-4020-42BB-B5AC-AF07E0E0FB46}" type="slidenum">
              <a:rPr lang="en-US" smtClean="0"/>
              <a:pPr/>
              <a:t>129</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13742520-DDC7-452D-BEE9-B70F5EA6DA91}" type="slidenum">
              <a:rPr lang="en-US"/>
              <a:pPr/>
              <a:t>13</a:t>
            </a:fld>
            <a:endParaRPr lang="en-US"/>
          </a:p>
        </p:txBody>
      </p:sp>
      <p:sp>
        <p:nvSpPr>
          <p:cNvPr id="502786" name="Rectangle 2"/>
          <p:cNvSpPr>
            <a:spLocks noGrp="1" noChangeArrowheads="1"/>
          </p:cNvSpPr>
          <p:nvPr>
            <p:ph type="title"/>
          </p:nvPr>
        </p:nvSpPr>
        <p:spPr/>
        <p:txBody>
          <a:bodyPr/>
          <a:lstStyle/>
          <a:p>
            <a:r>
              <a:rPr lang="en-US"/>
              <a:t>Preview – Structural Response Analysis</a:t>
            </a:r>
          </a:p>
        </p:txBody>
      </p:sp>
      <p:sp>
        <p:nvSpPr>
          <p:cNvPr id="502787" name="Rectangle 3"/>
          <p:cNvSpPr>
            <a:spLocks noGrp="1" noChangeArrowheads="1"/>
          </p:cNvSpPr>
          <p:nvPr>
            <p:ph type="body" idx="1"/>
          </p:nvPr>
        </p:nvSpPr>
        <p:spPr>
          <a:xfrm>
            <a:off x="495300" y="1143000"/>
            <a:ext cx="8997950" cy="4906963"/>
          </a:xfrm>
        </p:spPr>
        <p:txBody>
          <a:bodyPr/>
          <a:lstStyle/>
          <a:p>
            <a:pPr>
              <a:lnSpc>
                <a:spcPct val="80000"/>
              </a:lnSpc>
            </a:pPr>
            <a:r>
              <a:rPr lang="en-US" sz="2000"/>
              <a:t>First, estimate static capacity of structure.  Failure can occur to do either</a:t>
            </a:r>
          </a:p>
          <a:p>
            <a:pPr lvl="1">
              <a:lnSpc>
                <a:spcPct val="80000"/>
              </a:lnSpc>
            </a:pPr>
            <a:r>
              <a:rPr lang="en-US" sz="1800"/>
              <a:t>Excessive stress – plastic deformation or fracture makes structure too weak for service</a:t>
            </a:r>
          </a:p>
          <a:p>
            <a:pPr lvl="1">
              <a:lnSpc>
                <a:spcPct val="80000"/>
              </a:lnSpc>
            </a:pPr>
            <a:r>
              <a:rPr lang="en-US" sz="1800"/>
              <a:t>Excessive deformation – structure not useable due to leaks in fittings or misfit of components (rotating shafts, etc).</a:t>
            </a:r>
          </a:p>
          <a:p>
            <a:pPr>
              <a:lnSpc>
                <a:spcPct val="80000"/>
              </a:lnSpc>
            </a:pPr>
            <a:r>
              <a:rPr lang="en-US" sz="2000"/>
              <a:t>Second, what are structural response times?</a:t>
            </a:r>
          </a:p>
          <a:p>
            <a:pPr lvl="2">
              <a:lnSpc>
                <a:spcPct val="80000"/>
              </a:lnSpc>
            </a:pPr>
            <a:r>
              <a:rPr lang="en-US" sz="1600"/>
              <a:t>Large spectrum for a complex structure</a:t>
            </a:r>
          </a:p>
          <a:p>
            <a:pPr lvl="2">
              <a:lnSpc>
                <a:spcPct val="80000"/>
              </a:lnSpc>
            </a:pPr>
            <a:r>
              <a:rPr lang="en-US" sz="1600"/>
              <a:t>Single value for simple structure</a:t>
            </a:r>
          </a:p>
          <a:p>
            <a:pPr lvl="1">
              <a:lnSpc>
                <a:spcPct val="80000"/>
              </a:lnSpc>
            </a:pPr>
            <a:r>
              <a:rPr lang="en-US" sz="1800"/>
              <a:t>How do these compare to loading and unloading times of pressure wave?</a:t>
            </a:r>
          </a:p>
          <a:p>
            <a:pPr lvl="2">
              <a:lnSpc>
                <a:spcPct val="80000"/>
              </a:lnSpc>
            </a:pPr>
            <a:r>
              <a:rPr lang="en-US" sz="1600"/>
              <a:t>Loading time</a:t>
            </a:r>
          </a:p>
          <a:p>
            <a:pPr lvl="2">
              <a:lnSpc>
                <a:spcPct val="80000"/>
              </a:lnSpc>
            </a:pPr>
            <a:r>
              <a:rPr lang="en-US" sz="1600"/>
              <a:t>Unloading time</a:t>
            </a:r>
          </a:p>
          <a:p>
            <a:pPr>
              <a:lnSpc>
                <a:spcPct val="80000"/>
              </a:lnSpc>
            </a:pPr>
            <a:r>
              <a:rPr lang="en-US" sz="2000"/>
              <a:t>Third, estimate dynamic peak deflection and stresses based on response times and loading history</a:t>
            </a:r>
          </a:p>
          <a:p>
            <a:pPr lvl="1">
              <a:lnSpc>
                <a:spcPct val="80000"/>
              </a:lnSpc>
            </a:pPr>
            <a:r>
              <a:rPr lang="en-US" sz="1800"/>
              <a:t>High peak load is acceptable if duration is short (impulsive case)</a:t>
            </a:r>
          </a:p>
          <a:p>
            <a:pPr lvl="1">
              <a:lnSpc>
                <a:spcPct val="80000"/>
              </a:lnSpc>
            </a:pPr>
            <a:r>
              <a:rPr lang="en-US" sz="1800"/>
              <a:t>Lower peak load limit if duration is long and rapidly applied (sudden case)</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832850" cy="563562"/>
          </a:xfrm>
        </p:spPr>
        <p:txBody>
          <a:bodyPr/>
          <a:lstStyle/>
          <a:p>
            <a:r>
              <a:rPr lang="en-US" dirty="0" smtClean="0"/>
              <a:t>Experimental Results and Quasi-1D Models</a:t>
            </a:r>
            <a:endParaRPr lang="en-US" dirty="0"/>
          </a:p>
        </p:txBody>
      </p:sp>
      <p:sp>
        <p:nvSpPr>
          <p:cNvPr id="4" name="Date Placeholder 3"/>
          <p:cNvSpPr>
            <a:spLocks noGrp="1"/>
          </p:cNvSpPr>
          <p:nvPr>
            <p:ph type="dt" sz="half" idx="10"/>
          </p:nvPr>
        </p:nvSpPr>
        <p:spPr/>
        <p:txBody>
          <a:bodyPr/>
          <a:lstStyle/>
          <a:p>
            <a:r>
              <a:rPr lang="en-US" smtClean="0"/>
              <a:t>7 Sept 2009</a:t>
            </a:r>
            <a:endParaRPr lang="en-US" dirty="0"/>
          </a:p>
        </p:txBody>
      </p:sp>
      <p:sp>
        <p:nvSpPr>
          <p:cNvPr id="5" name="Footer Placeholder 4"/>
          <p:cNvSpPr>
            <a:spLocks noGrp="1"/>
          </p:cNvSpPr>
          <p:nvPr>
            <p:ph type="ftr" sz="quarter" idx="11"/>
          </p:nvPr>
        </p:nvSpPr>
        <p:spPr/>
        <p:txBody>
          <a:bodyPr/>
          <a:lstStyle/>
          <a:p>
            <a:r>
              <a:rPr lang="en-US" smtClean="0"/>
              <a:t>Shepherd - Explosion Effects </a:t>
            </a:r>
            <a:endParaRPr lang="en-US"/>
          </a:p>
        </p:txBody>
      </p:sp>
      <p:sp>
        <p:nvSpPr>
          <p:cNvPr id="6" name="Slide Number Placeholder 5"/>
          <p:cNvSpPr>
            <a:spLocks noGrp="1"/>
          </p:cNvSpPr>
          <p:nvPr>
            <p:ph type="sldNum" sz="quarter" idx="12"/>
          </p:nvPr>
        </p:nvSpPr>
        <p:spPr/>
        <p:txBody>
          <a:bodyPr/>
          <a:lstStyle/>
          <a:p>
            <a:fld id="{20015411-4020-42BB-B5AC-AF07E0E0FB46}" type="slidenum">
              <a:rPr lang="en-US" smtClean="0"/>
              <a:pPr/>
              <a:t>130</a:t>
            </a:fld>
            <a:endParaRPr lang="en-US" dirty="0"/>
          </a:p>
        </p:txBody>
      </p:sp>
      <p:pic>
        <p:nvPicPr>
          <p:cNvPr id="718850" name="Picture 2"/>
          <p:cNvPicPr>
            <a:picLocks noChangeAspect="1" noChangeArrowheads="1"/>
          </p:cNvPicPr>
          <p:nvPr/>
        </p:nvPicPr>
        <p:blipFill>
          <a:blip r:embed="rId2" cstate="print"/>
          <a:srcRect/>
          <a:stretch>
            <a:fillRect/>
          </a:stretch>
        </p:blipFill>
        <p:spPr bwMode="auto">
          <a:xfrm>
            <a:off x="0" y="1724025"/>
            <a:ext cx="5000625" cy="3914775"/>
          </a:xfrm>
          <a:prstGeom prst="rect">
            <a:avLst/>
          </a:prstGeom>
          <a:noFill/>
          <a:ln w="9525">
            <a:noFill/>
            <a:miter lim="800000"/>
            <a:headEnd/>
            <a:tailEnd/>
          </a:ln>
        </p:spPr>
      </p:pic>
      <p:sp>
        <p:nvSpPr>
          <p:cNvPr id="8" name="TextBox 7"/>
          <p:cNvSpPr txBox="1"/>
          <p:nvPr/>
        </p:nvSpPr>
        <p:spPr>
          <a:xfrm>
            <a:off x="1143000" y="5638800"/>
            <a:ext cx="7814960" cy="369332"/>
          </a:xfrm>
          <a:prstGeom prst="rect">
            <a:avLst/>
          </a:prstGeom>
          <a:noFill/>
        </p:spPr>
        <p:txBody>
          <a:bodyPr wrap="none" rtlCol="0">
            <a:spAutoFit/>
          </a:bodyPr>
          <a:lstStyle/>
          <a:p>
            <a:r>
              <a:rPr lang="en-US" dirty="0" smtClean="0"/>
              <a:t>L/d = 550, H2+1/2O2  Edwards et al 1970, Hanson and </a:t>
            </a:r>
            <a:r>
              <a:rPr lang="en-US" dirty="0" err="1" smtClean="0"/>
              <a:t>Radulescu</a:t>
            </a:r>
            <a:r>
              <a:rPr lang="en-US" dirty="0" smtClean="0"/>
              <a:t> 2005</a:t>
            </a:r>
            <a:endParaRPr lang="en-US" dirty="0"/>
          </a:p>
        </p:txBody>
      </p:sp>
      <p:pic>
        <p:nvPicPr>
          <p:cNvPr id="718851" name="Picture 3"/>
          <p:cNvPicPr>
            <a:picLocks noChangeAspect="1" noChangeArrowheads="1"/>
          </p:cNvPicPr>
          <p:nvPr/>
        </p:nvPicPr>
        <p:blipFill>
          <a:blip r:embed="rId3" cstate="print"/>
          <a:srcRect/>
          <a:stretch>
            <a:fillRect/>
          </a:stretch>
        </p:blipFill>
        <p:spPr bwMode="auto">
          <a:xfrm>
            <a:off x="4899025" y="1914525"/>
            <a:ext cx="5133975" cy="3800475"/>
          </a:xfrm>
          <a:prstGeom prst="rect">
            <a:avLst/>
          </a:prstGeom>
          <a:noFill/>
          <a:ln w="9525">
            <a:noFill/>
            <a:miter lim="800000"/>
            <a:headEnd/>
            <a:tailEnd/>
          </a:ln>
        </p:spPr>
      </p:pic>
      <p:pic>
        <p:nvPicPr>
          <p:cNvPr id="718852" name="Picture 4"/>
          <p:cNvPicPr>
            <a:picLocks noChangeAspect="1" noChangeArrowheads="1"/>
          </p:cNvPicPr>
          <p:nvPr/>
        </p:nvPicPr>
        <p:blipFill>
          <a:blip r:embed="rId4" cstate="print"/>
          <a:srcRect/>
          <a:stretch>
            <a:fillRect/>
          </a:stretch>
        </p:blipFill>
        <p:spPr bwMode="auto">
          <a:xfrm>
            <a:off x="1828800" y="533400"/>
            <a:ext cx="6048375" cy="120015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Model good for Short Tubes</a:t>
            </a:r>
            <a:endParaRPr lang="en-US" dirty="0"/>
          </a:p>
        </p:txBody>
      </p:sp>
      <p:sp>
        <p:nvSpPr>
          <p:cNvPr id="3" name="Date Placeholder 2"/>
          <p:cNvSpPr>
            <a:spLocks noGrp="1"/>
          </p:cNvSpPr>
          <p:nvPr>
            <p:ph type="dt" sz="half" idx="10"/>
          </p:nvPr>
        </p:nvSpPr>
        <p:spPr/>
        <p:txBody>
          <a:bodyPr/>
          <a:lstStyle/>
          <a:p>
            <a:r>
              <a:rPr lang="en-US" dirty="0" smtClean="0"/>
              <a:t>7 Sept 2009</a:t>
            </a:r>
            <a:endParaRPr lang="en-US" dirty="0"/>
          </a:p>
        </p:txBody>
      </p:sp>
      <p:sp>
        <p:nvSpPr>
          <p:cNvPr id="4" name="Footer Placeholder 3"/>
          <p:cNvSpPr>
            <a:spLocks noGrp="1"/>
          </p:cNvSpPr>
          <p:nvPr>
            <p:ph type="ftr" sz="quarter" idx="11"/>
          </p:nvPr>
        </p:nvSpPr>
        <p:spPr/>
        <p:txBody>
          <a:bodyPr/>
          <a:lstStyle/>
          <a:p>
            <a:r>
              <a:rPr lang="en-US" smtClean="0"/>
              <a:t>Shepherd - Explosion Effects </a:t>
            </a:r>
            <a:endParaRPr lang="en-US"/>
          </a:p>
        </p:txBody>
      </p:sp>
      <p:sp>
        <p:nvSpPr>
          <p:cNvPr id="5" name="Slide Number Placeholder 4"/>
          <p:cNvSpPr>
            <a:spLocks noGrp="1"/>
          </p:cNvSpPr>
          <p:nvPr>
            <p:ph type="sldNum" sz="quarter" idx="12"/>
          </p:nvPr>
        </p:nvSpPr>
        <p:spPr/>
        <p:txBody>
          <a:bodyPr/>
          <a:lstStyle/>
          <a:p>
            <a:fld id="{D1FF3D64-8169-4B80-9DF5-09913DEA97BB}" type="slidenum">
              <a:rPr lang="en-US" smtClean="0"/>
              <a:pPr/>
              <a:t>131</a:t>
            </a:fld>
            <a:endParaRPr lang="en-US" dirty="0"/>
          </a:p>
        </p:txBody>
      </p:sp>
      <p:pic>
        <p:nvPicPr>
          <p:cNvPr id="719874" name="Picture 2"/>
          <p:cNvPicPr>
            <a:picLocks noChangeAspect="1" noChangeArrowheads="1"/>
          </p:cNvPicPr>
          <p:nvPr/>
        </p:nvPicPr>
        <p:blipFill>
          <a:blip r:embed="rId2" cstate="print"/>
          <a:srcRect/>
          <a:stretch>
            <a:fillRect/>
          </a:stretch>
        </p:blipFill>
        <p:spPr bwMode="auto">
          <a:xfrm>
            <a:off x="4344484" y="1219200"/>
            <a:ext cx="5561516" cy="4191000"/>
          </a:xfrm>
          <a:prstGeom prst="rect">
            <a:avLst/>
          </a:prstGeom>
          <a:noFill/>
          <a:ln w="9525">
            <a:noFill/>
            <a:miter lim="800000"/>
            <a:headEnd/>
            <a:tailEnd/>
          </a:ln>
        </p:spPr>
      </p:pic>
      <p:sp>
        <p:nvSpPr>
          <p:cNvPr id="7" name="Rectangle 6"/>
          <p:cNvSpPr/>
          <p:nvPr/>
        </p:nvSpPr>
        <p:spPr>
          <a:xfrm>
            <a:off x="5867400" y="5638800"/>
            <a:ext cx="4038600" cy="646331"/>
          </a:xfrm>
          <a:prstGeom prst="rect">
            <a:avLst/>
          </a:prstGeom>
        </p:spPr>
        <p:txBody>
          <a:bodyPr wrap="square">
            <a:spAutoFit/>
          </a:bodyPr>
          <a:lstStyle/>
          <a:p>
            <a:r>
              <a:rPr lang="en-US" dirty="0" smtClean="0"/>
              <a:t>L/d = 50, C3H8+5O2  Harris et al 2001, Hanson and </a:t>
            </a:r>
            <a:r>
              <a:rPr lang="en-US" dirty="0" err="1" smtClean="0"/>
              <a:t>Radulescu</a:t>
            </a:r>
            <a:r>
              <a:rPr lang="en-US" dirty="0" smtClean="0"/>
              <a:t> 2005</a:t>
            </a:r>
            <a:endParaRPr lang="en-US" dirty="0"/>
          </a:p>
        </p:txBody>
      </p:sp>
      <p:pic>
        <p:nvPicPr>
          <p:cNvPr id="719875" name="Picture 3"/>
          <p:cNvPicPr>
            <a:picLocks noChangeAspect="1" noChangeArrowheads="1"/>
          </p:cNvPicPr>
          <p:nvPr/>
        </p:nvPicPr>
        <p:blipFill>
          <a:blip r:embed="rId3" cstate="print"/>
          <a:srcRect/>
          <a:stretch>
            <a:fillRect/>
          </a:stretch>
        </p:blipFill>
        <p:spPr bwMode="auto">
          <a:xfrm>
            <a:off x="0" y="1447800"/>
            <a:ext cx="4848225" cy="3905250"/>
          </a:xfrm>
          <a:prstGeom prst="rect">
            <a:avLst/>
          </a:prstGeom>
          <a:noFill/>
          <a:ln w="9525">
            <a:noFill/>
            <a:miter lim="800000"/>
            <a:headEnd/>
            <a:tailEnd/>
          </a:ln>
        </p:spPr>
      </p:pic>
      <p:sp>
        <p:nvSpPr>
          <p:cNvPr id="9" name="Rectangle 8"/>
          <p:cNvSpPr/>
          <p:nvPr/>
        </p:nvSpPr>
        <p:spPr>
          <a:xfrm>
            <a:off x="685800" y="5486400"/>
            <a:ext cx="4038600" cy="646331"/>
          </a:xfrm>
          <a:prstGeom prst="rect">
            <a:avLst/>
          </a:prstGeom>
        </p:spPr>
        <p:txBody>
          <a:bodyPr wrap="square">
            <a:spAutoFit/>
          </a:bodyPr>
          <a:lstStyle/>
          <a:p>
            <a:r>
              <a:rPr lang="en-US" dirty="0" smtClean="0"/>
              <a:t>L/d = 18, H2+Air, Hanson and </a:t>
            </a:r>
            <a:r>
              <a:rPr lang="en-US" dirty="0" err="1" smtClean="0"/>
              <a:t>Radulescu</a:t>
            </a:r>
            <a:r>
              <a:rPr lang="en-US" dirty="0" smtClean="0"/>
              <a:t> 2005</a:t>
            </a: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832850" cy="411162"/>
          </a:xfrm>
        </p:spPr>
        <p:txBody>
          <a:bodyPr/>
          <a:lstStyle/>
          <a:p>
            <a:r>
              <a:rPr lang="en-US" dirty="0" smtClean="0"/>
              <a:t>Heat and Momentum Transfer – Real Flows</a:t>
            </a:r>
            <a:endParaRPr lang="en-US" dirty="0"/>
          </a:p>
        </p:txBody>
      </p:sp>
      <p:sp>
        <p:nvSpPr>
          <p:cNvPr id="3" name="Date Placeholder 2"/>
          <p:cNvSpPr>
            <a:spLocks noGrp="1"/>
          </p:cNvSpPr>
          <p:nvPr>
            <p:ph type="dt" sz="half" idx="10"/>
          </p:nvPr>
        </p:nvSpPr>
        <p:spPr/>
        <p:txBody>
          <a:bodyPr/>
          <a:lstStyle/>
          <a:p>
            <a:r>
              <a:rPr lang="en-US" dirty="0" smtClean="0"/>
              <a:t>7 Sept 2009</a:t>
            </a:r>
            <a:endParaRPr lang="en-US" dirty="0"/>
          </a:p>
        </p:txBody>
      </p:sp>
      <p:sp>
        <p:nvSpPr>
          <p:cNvPr id="4" name="Footer Placeholder 3"/>
          <p:cNvSpPr>
            <a:spLocks noGrp="1"/>
          </p:cNvSpPr>
          <p:nvPr>
            <p:ph type="ftr" sz="quarter" idx="11"/>
          </p:nvPr>
        </p:nvSpPr>
        <p:spPr/>
        <p:txBody>
          <a:bodyPr/>
          <a:lstStyle/>
          <a:p>
            <a:r>
              <a:rPr lang="en-US" smtClean="0"/>
              <a:t>Shepherd - Explosion Effects </a:t>
            </a:r>
            <a:endParaRPr lang="en-US"/>
          </a:p>
        </p:txBody>
      </p:sp>
      <p:sp>
        <p:nvSpPr>
          <p:cNvPr id="5" name="Slide Number Placeholder 4"/>
          <p:cNvSpPr>
            <a:spLocks noGrp="1"/>
          </p:cNvSpPr>
          <p:nvPr>
            <p:ph type="sldNum" sz="quarter" idx="12"/>
          </p:nvPr>
        </p:nvSpPr>
        <p:spPr/>
        <p:txBody>
          <a:bodyPr/>
          <a:lstStyle/>
          <a:p>
            <a:fld id="{D1FF3D64-8169-4B80-9DF5-09913DEA97BB}" type="slidenum">
              <a:rPr lang="en-US" smtClean="0"/>
              <a:pPr/>
              <a:t>132</a:t>
            </a:fld>
            <a:endParaRPr lang="en-US"/>
          </a:p>
        </p:txBody>
      </p:sp>
      <p:pic>
        <p:nvPicPr>
          <p:cNvPr id="720898" name="Picture 2"/>
          <p:cNvPicPr>
            <a:picLocks noChangeAspect="1" noChangeArrowheads="1"/>
          </p:cNvPicPr>
          <p:nvPr/>
        </p:nvPicPr>
        <p:blipFill>
          <a:blip r:embed="rId2" cstate="print"/>
          <a:srcRect/>
          <a:stretch>
            <a:fillRect/>
          </a:stretch>
        </p:blipFill>
        <p:spPr bwMode="auto">
          <a:xfrm>
            <a:off x="914400" y="1228725"/>
            <a:ext cx="7829550" cy="2809875"/>
          </a:xfrm>
          <a:prstGeom prst="rect">
            <a:avLst/>
          </a:prstGeom>
          <a:noFill/>
          <a:ln w="9525">
            <a:noFill/>
            <a:miter lim="800000"/>
            <a:headEnd/>
            <a:tailEnd/>
          </a:ln>
        </p:spPr>
      </p:pic>
      <p:pic>
        <p:nvPicPr>
          <p:cNvPr id="720899" name="Picture 3"/>
          <p:cNvPicPr>
            <a:picLocks noChangeAspect="1" noChangeArrowheads="1"/>
          </p:cNvPicPr>
          <p:nvPr/>
        </p:nvPicPr>
        <p:blipFill>
          <a:blip r:embed="rId3" cstate="print"/>
          <a:srcRect/>
          <a:stretch>
            <a:fillRect/>
          </a:stretch>
        </p:blipFill>
        <p:spPr bwMode="auto">
          <a:xfrm>
            <a:off x="1447800" y="4343400"/>
            <a:ext cx="6781800" cy="1552575"/>
          </a:xfrm>
          <a:prstGeom prst="rect">
            <a:avLst/>
          </a:prstGeom>
          <a:noFill/>
          <a:ln w="9525">
            <a:noFill/>
            <a:miter lim="800000"/>
            <a:headEnd/>
            <a:tailEnd/>
          </a:ln>
        </p:spPr>
      </p:pic>
      <p:sp>
        <p:nvSpPr>
          <p:cNvPr id="8" name="TextBox 7"/>
          <p:cNvSpPr txBox="1"/>
          <p:nvPr/>
        </p:nvSpPr>
        <p:spPr>
          <a:xfrm>
            <a:off x="685800" y="4038600"/>
            <a:ext cx="2159566" cy="369332"/>
          </a:xfrm>
          <a:prstGeom prst="rect">
            <a:avLst/>
          </a:prstGeom>
          <a:noFill/>
        </p:spPr>
        <p:txBody>
          <a:bodyPr wrap="none" rtlCol="0">
            <a:spAutoFit/>
          </a:bodyPr>
          <a:lstStyle/>
          <a:p>
            <a:r>
              <a:rPr lang="en-US" dirty="0" smtClean="0"/>
              <a:t>Effect of tube size</a:t>
            </a:r>
            <a:endParaRPr lang="en-US" dirty="0"/>
          </a:p>
        </p:txBody>
      </p:sp>
      <p:sp>
        <p:nvSpPr>
          <p:cNvPr id="9" name="TextBox 8"/>
          <p:cNvSpPr txBox="1"/>
          <p:nvPr/>
        </p:nvSpPr>
        <p:spPr>
          <a:xfrm>
            <a:off x="609600" y="914400"/>
            <a:ext cx="4750018" cy="369332"/>
          </a:xfrm>
          <a:prstGeom prst="rect">
            <a:avLst/>
          </a:prstGeom>
          <a:noFill/>
        </p:spPr>
        <p:txBody>
          <a:bodyPr wrap="none" rtlCol="0">
            <a:spAutoFit/>
          </a:bodyPr>
          <a:lstStyle/>
          <a:p>
            <a:r>
              <a:rPr lang="en-US" dirty="0" smtClean="0"/>
              <a:t>Boundary layer  - thermal and momentum</a:t>
            </a: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6"/>
          <p:cNvSpPr>
            <a:spLocks noGrp="1"/>
          </p:cNvSpPr>
          <p:nvPr>
            <p:ph type="dt" sz="half" idx="10"/>
          </p:nvPr>
        </p:nvSpPr>
        <p:spPr/>
        <p:txBody>
          <a:bodyPr/>
          <a:lstStyle/>
          <a:p>
            <a:r>
              <a:rPr lang="en-US" smtClean="0"/>
              <a:t>7 Sept 2009</a:t>
            </a:r>
            <a:endParaRPr lang="en-US"/>
          </a:p>
        </p:txBody>
      </p:sp>
      <p:sp>
        <p:nvSpPr>
          <p:cNvPr id="5" name="Footer Placeholder 7"/>
          <p:cNvSpPr>
            <a:spLocks noGrp="1"/>
          </p:cNvSpPr>
          <p:nvPr>
            <p:ph type="ftr" sz="quarter" idx="11"/>
          </p:nvPr>
        </p:nvSpPr>
        <p:spPr/>
        <p:txBody>
          <a:bodyPr/>
          <a:lstStyle/>
          <a:p>
            <a:r>
              <a:rPr lang="en-US"/>
              <a:t>Shepherd - Explosion Effects </a:t>
            </a:r>
          </a:p>
        </p:txBody>
      </p:sp>
      <p:sp>
        <p:nvSpPr>
          <p:cNvPr id="6" name="Slide Number Placeholder 8"/>
          <p:cNvSpPr>
            <a:spLocks noGrp="1"/>
          </p:cNvSpPr>
          <p:nvPr>
            <p:ph type="sldNum" sz="quarter" idx="12"/>
          </p:nvPr>
        </p:nvSpPr>
        <p:spPr/>
        <p:txBody>
          <a:bodyPr/>
          <a:lstStyle/>
          <a:p>
            <a:fld id="{B099ABBA-30A8-4939-917B-C61E83E8B9B0}" type="slidenum">
              <a:rPr lang="en-US"/>
              <a:pPr/>
              <a:t>133</a:t>
            </a:fld>
            <a:endParaRPr lang="en-US"/>
          </a:p>
        </p:txBody>
      </p:sp>
      <p:sp>
        <p:nvSpPr>
          <p:cNvPr id="548866" name="Rectangle 2"/>
          <p:cNvSpPr>
            <a:spLocks noGrp="1" noChangeArrowheads="1"/>
          </p:cNvSpPr>
          <p:nvPr>
            <p:ph type="title" sz="quarter"/>
          </p:nvPr>
        </p:nvSpPr>
        <p:spPr/>
        <p:txBody>
          <a:bodyPr/>
          <a:lstStyle/>
          <a:p>
            <a:r>
              <a:rPr lang="en-US" sz="2800"/>
              <a:t>Detonations Excite Flexural Waves in Piping</a:t>
            </a:r>
          </a:p>
        </p:txBody>
      </p:sp>
      <p:pic>
        <p:nvPicPr>
          <p:cNvPr id="548867" name="Picture 3"/>
          <p:cNvPicPr>
            <a:picLocks noGrp="1" noChangeAspect="1" noChangeArrowheads="1"/>
          </p:cNvPicPr>
          <p:nvPr>
            <p:ph sz="quarter" idx="2"/>
          </p:nvPr>
        </p:nvPicPr>
        <p:blipFill>
          <a:blip r:embed="rId3" cstate="print"/>
          <a:srcRect/>
          <a:stretch>
            <a:fillRect/>
          </a:stretch>
        </p:blipFill>
        <p:spPr>
          <a:xfrm>
            <a:off x="1651000" y="1524000"/>
            <a:ext cx="5943600" cy="4522788"/>
          </a:xfrm>
          <a:noFill/>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p:txBody>
          <a:bodyPr/>
          <a:lstStyle/>
          <a:p>
            <a:r>
              <a:rPr lang="en-US" smtClean="0"/>
              <a:t>7 Sept 2009</a:t>
            </a:r>
            <a:endParaRPr lang="en-US"/>
          </a:p>
        </p:txBody>
      </p:sp>
      <p:sp>
        <p:nvSpPr>
          <p:cNvPr id="7" name="Footer Placeholder 5"/>
          <p:cNvSpPr>
            <a:spLocks noGrp="1"/>
          </p:cNvSpPr>
          <p:nvPr>
            <p:ph type="ftr" sz="quarter" idx="11"/>
          </p:nvPr>
        </p:nvSpPr>
        <p:spPr/>
        <p:txBody>
          <a:bodyPr/>
          <a:lstStyle/>
          <a:p>
            <a:r>
              <a:rPr lang="en-US"/>
              <a:t>Shepherd - Explosion Effects </a:t>
            </a:r>
          </a:p>
        </p:txBody>
      </p:sp>
      <p:sp>
        <p:nvSpPr>
          <p:cNvPr id="8" name="Slide Number Placeholder 6"/>
          <p:cNvSpPr>
            <a:spLocks noGrp="1"/>
          </p:cNvSpPr>
          <p:nvPr>
            <p:ph type="sldNum" sz="quarter" idx="12"/>
          </p:nvPr>
        </p:nvSpPr>
        <p:spPr/>
        <p:txBody>
          <a:bodyPr/>
          <a:lstStyle/>
          <a:p>
            <a:fld id="{B556CC7B-F580-448B-9A5F-8DB5DFCE009B}" type="slidenum">
              <a:rPr lang="en-US"/>
              <a:pPr/>
              <a:t>134</a:t>
            </a:fld>
            <a:endParaRPr lang="en-US"/>
          </a:p>
        </p:txBody>
      </p:sp>
      <p:sp>
        <p:nvSpPr>
          <p:cNvPr id="550914" name="Rectangle 2"/>
          <p:cNvSpPr>
            <a:spLocks noGrp="1" noChangeArrowheads="1"/>
          </p:cNvSpPr>
          <p:nvPr>
            <p:ph type="title"/>
          </p:nvPr>
        </p:nvSpPr>
        <p:spPr/>
        <p:txBody>
          <a:bodyPr/>
          <a:lstStyle/>
          <a:p>
            <a:r>
              <a:rPr lang="en-US" sz="2800" b="1"/>
              <a:t>Measuring Elastic Vibration </a:t>
            </a:r>
          </a:p>
        </p:txBody>
      </p:sp>
      <p:sp>
        <p:nvSpPr>
          <p:cNvPr id="550917" name="Text Box 5"/>
          <p:cNvSpPr txBox="1">
            <a:spLocks noChangeArrowheads="1"/>
          </p:cNvSpPr>
          <p:nvPr/>
        </p:nvSpPr>
        <p:spPr bwMode="auto">
          <a:xfrm>
            <a:off x="6172200" y="1295400"/>
            <a:ext cx="1176338" cy="336550"/>
          </a:xfrm>
          <a:prstGeom prst="rect">
            <a:avLst/>
          </a:prstGeom>
          <a:noFill/>
          <a:ln w="9525">
            <a:noFill/>
            <a:miter lim="800000"/>
            <a:headEnd/>
            <a:tailEnd/>
          </a:ln>
          <a:effectLst/>
        </p:spPr>
        <p:txBody>
          <a:bodyPr wrap="none">
            <a:spAutoFit/>
          </a:bodyPr>
          <a:lstStyle/>
          <a:p>
            <a:r>
              <a:rPr lang="en-US" sz="1600" b="0" dirty="0"/>
              <a:t>Chao 2004</a:t>
            </a:r>
          </a:p>
        </p:txBody>
      </p:sp>
      <p:pic>
        <p:nvPicPr>
          <p:cNvPr id="700417" name="Picture 1"/>
          <p:cNvPicPr>
            <a:picLocks noChangeAspect="1" noChangeArrowheads="1"/>
          </p:cNvPicPr>
          <p:nvPr/>
        </p:nvPicPr>
        <p:blipFill>
          <a:blip r:embed="rId2" cstate="print"/>
          <a:srcRect/>
          <a:stretch>
            <a:fillRect/>
          </a:stretch>
        </p:blipFill>
        <p:spPr bwMode="auto">
          <a:xfrm>
            <a:off x="3238500" y="1857375"/>
            <a:ext cx="6896100" cy="4314825"/>
          </a:xfrm>
          <a:prstGeom prst="rect">
            <a:avLst/>
          </a:prstGeom>
          <a:noFill/>
          <a:ln w="9525">
            <a:noFill/>
            <a:miter lim="800000"/>
            <a:headEnd/>
            <a:tailEnd/>
          </a:ln>
        </p:spPr>
      </p:pic>
      <p:pic>
        <p:nvPicPr>
          <p:cNvPr id="9" name="Picture 2"/>
          <p:cNvPicPr>
            <a:picLocks noGrp="1" noChangeAspect="1" noChangeArrowheads="1"/>
          </p:cNvPicPr>
          <p:nvPr>
            <p:ph sz="half" idx="1"/>
          </p:nvPr>
        </p:nvPicPr>
        <p:blipFill>
          <a:blip r:embed="rId3" cstate="print"/>
          <a:srcRect/>
          <a:stretch>
            <a:fillRect/>
          </a:stretch>
        </p:blipFill>
        <p:spPr>
          <a:xfrm>
            <a:off x="34" y="4025900"/>
            <a:ext cx="3508178" cy="1676400"/>
          </a:xfrm>
          <a:noFill/>
          <a:ln/>
        </p:spPr>
      </p:pic>
      <p:pic>
        <p:nvPicPr>
          <p:cNvPr id="10" name="Picture 3"/>
          <p:cNvPicPr>
            <a:picLocks noGrp="1" noChangeAspect="1" noChangeArrowheads="1"/>
          </p:cNvPicPr>
          <p:nvPr>
            <p:ph sz="half" idx="2"/>
          </p:nvPr>
        </p:nvPicPr>
        <p:blipFill>
          <a:blip r:embed="rId4" cstate="print"/>
          <a:srcRect/>
          <a:stretch>
            <a:fillRect/>
          </a:stretch>
        </p:blipFill>
        <p:spPr>
          <a:xfrm>
            <a:off x="1143000" y="1524000"/>
            <a:ext cx="1422400" cy="1870075"/>
          </a:xfrm>
          <a:noFill/>
          <a:ln/>
        </p:spPr>
      </p:pic>
      <p:sp>
        <p:nvSpPr>
          <p:cNvPr id="11" name="TextBox 10"/>
          <p:cNvSpPr txBox="1"/>
          <p:nvPr/>
        </p:nvSpPr>
        <p:spPr>
          <a:xfrm>
            <a:off x="1143000" y="990600"/>
            <a:ext cx="1441420" cy="369332"/>
          </a:xfrm>
          <a:prstGeom prst="rect">
            <a:avLst/>
          </a:prstGeom>
          <a:noFill/>
        </p:spPr>
        <p:txBody>
          <a:bodyPr wrap="none" rtlCol="0">
            <a:spAutoFit/>
          </a:bodyPr>
          <a:lstStyle/>
          <a:p>
            <a:r>
              <a:rPr lang="en-US" dirty="0" smtClean="0"/>
              <a:t>Strain gage</a:t>
            </a:r>
            <a:endParaRPr lang="en-US" dirty="0"/>
          </a:p>
        </p:txBody>
      </p:sp>
      <p:sp>
        <p:nvSpPr>
          <p:cNvPr id="12" name="TextBox 11"/>
          <p:cNvSpPr txBox="1"/>
          <p:nvPr/>
        </p:nvSpPr>
        <p:spPr>
          <a:xfrm>
            <a:off x="685800" y="3657600"/>
            <a:ext cx="2245166" cy="369332"/>
          </a:xfrm>
          <a:prstGeom prst="rect">
            <a:avLst/>
          </a:prstGeom>
          <a:noFill/>
        </p:spPr>
        <p:txBody>
          <a:bodyPr wrap="none" rtlCol="0">
            <a:spAutoFit/>
          </a:bodyPr>
          <a:lstStyle/>
          <a:p>
            <a:r>
              <a:rPr lang="en-US" dirty="0" smtClean="0"/>
              <a:t>Optical </a:t>
            </a:r>
            <a:r>
              <a:rPr lang="en-US" dirty="0" err="1" smtClean="0"/>
              <a:t>Vibrometer</a:t>
            </a:r>
            <a:endParaRPr lang="en-US"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4"/>
          <p:cNvSpPr>
            <a:spLocks noGrp="1"/>
          </p:cNvSpPr>
          <p:nvPr>
            <p:ph type="dt" sz="half" idx="10"/>
          </p:nvPr>
        </p:nvSpPr>
        <p:spPr/>
        <p:txBody>
          <a:bodyPr/>
          <a:lstStyle/>
          <a:p>
            <a:r>
              <a:rPr lang="en-US" smtClean="0"/>
              <a:t>7 Sept 2009</a:t>
            </a:r>
            <a:endParaRPr lang="en-US"/>
          </a:p>
        </p:txBody>
      </p:sp>
      <p:sp>
        <p:nvSpPr>
          <p:cNvPr id="22" name="Footer Placeholder 5"/>
          <p:cNvSpPr>
            <a:spLocks noGrp="1"/>
          </p:cNvSpPr>
          <p:nvPr>
            <p:ph type="ftr" sz="quarter" idx="11"/>
          </p:nvPr>
        </p:nvSpPr>
        <p:spPr/>
        <p:txBody>
          <a:bodyPr/>
          <a:lstStyle/>
          <a:p>
            <a:r>
              <a:rPr lang="en-US"/>
              <a:t>Shepherd - Explosion Effects </a:t>
            </a:r>
          </a:p>
        </p:txBody>
      </p:sp>
      <p:sp>
        <p:nvSpPr>
          <p:cNvPr id="23" name="Slide Number Placeholder 6"/>
          <p:cNvSpPr>
            <a:spLocks noGrp="1"/>
          </p:cNvSpPr>
          <p:nvPr>
            <p:ph type="sldNum" sz="quarter" idx="12"/>
          </p:nvPr>
        </p:nvSpPr>
        <p:spPr/>
        <p:txBody>
          <a:bodyPr/>
          <a:lstStyle/>
          <a:p>
            <a:fld id="{05F8460C-F7F7-47A6-BB4B-3BAC24723B6E}" type="slidenum">
              <a:rPr lang="en-US"/>
              <a:pPr/>
              <a:t>135</a:t>
            </a:fld>
            <a:endParaRPr lang="en-US"/>
          </a:p>
        </p:txBody>
      </p:sp>
      <p:sp>
        <p:nvSpPr>
          <p:cNvPr id="551938" name="Rectangle 2"/>
          <p:cNvSpPr>
            <a:spLocks noGrp="1" noChangeArrowheads="1"/>
          </p:cNvSpPr>
          <p:nvPr>
            <p:ph type="title"/>
          </p:nvPr>
        </p:nvSpPr>
        <p:spPr>
          <a:xfrm>
            <a:off x="1733550" y="152400"/>
            <a:ext cx="7429500" cy="685800"/>
          </a:xfrm>
        </p:spPr>
        <p:txBody>
          <a:bodyPr/>
          <a:lstStyle/>
          <a:p>
            <a:r>
              <a:rPr lang="en-US"/>
              <a:t>Flexural Wave Resonance in Tubes</a:t>
            </a:r>
          </a:p>
        </p:txBody>
      </p:sp>
      <p:sp>
        <p:nvSpPr>
          <p:cNvPr id="551939" name="Rectangle 3"/>
          <p:cNvSpPr>
            <a:spLocks noGrp="1" noChangeArrowheads="1"/>
          </p:cNvSpPr>
          <p:nvPr>
            <p:ph type="body" sz="half" idx="1"/>
          </p:nvPr>
        </p:nvSpPr>
        <p:spPr>
          <a:xfrm>
            <a:off x="577850" y="3429000"/>
            <a:ext cx="4167188" cy="2460625"/>
          </a:xfrm>
        </p:spPr>
        <p:txBody>
          <a:bodyPr/>
          <a:lstStyle/>
          <a:p>
            <a:r>
              <a:rPr lang="en-US" sz="1800"/>
              <a:t>Coupled response due to hoop oscillations and bending</a:t>
            </a:r>
          </a:p>
          <a:p>
            <a:r>
              <a:rPr lang="en-US" sz="1800"/>
              <a:t>Traveling load can excite resonance when flexural wave group velocity matches wave speed</a:t>
            </a:r>
          </a:p>
          <a:p>
            <a:r>
              <a:rPr lang="en-US" sz="1800"/>
              <a:t>Can be treated with analytical and FEM models</a:t>
            </a:r>
            <a:endParaRPr lang="en-US" sz="2000"/>
          </a:p>
        </p:txBody>
      </p:sp>
      <p:graphicFrame>
        <p:nvGraphicFramePr>
          <p:cNvPr id="2" name="Object 4"/>
          <p:cNvGraphicFramePr>
            <a:graphicFrameLocks noGrp="1" noChangeAspect="1"/>
          </p:cNvGraphicFramePr>
          <p:nvPr>
            <p:ph type="chart" sz="half" idx="2"/>
          </p:nvPr>
        </p:nvGraphicFramePr>
        <p:xfrm>
          <a:off x="5132388" y="1270000"/>
          <a:ext cx="4308475" cy="4805363"/>
        </p:xfrm>
        <a:graphic>
          <a:graphicData uri="http://schemas.openxmlformats.org/drawingml/2006/chart">
            <c:chart xmlns:c="http://schemas.openxmlformats.org/drawingml/2006/chart" xmlns:r="http://schemas.openxmlformats.org/officeDocument/2006/relationships" r:id="rId4"/>
          </a:graphicData>
        </a:graphic>
      </p:graphicFrame>
      <p:grpSp>
        <p:nvGrpSpPr>
          <p:cNvPr id="551941" name="Group 5"/>
          <p:cNvGrpSpPr>
            <a:grpSpLocks noChangeAspect="1"/>
          </p:cNvGrpSpPr>
          <p:nvPr/>
        </p:nvGrpSpPr>
        <p:grpSpPr bwMode="auto">
          <a:xfrm>
            <a:off x="5064125" y="990600"/>
            <a:ext cx="4141788" cy="2595563"/>
            <a:chOff x="129" y="1536"/>
            <a:chExt cx="3003" cy="2039"/>
          </a:xfrm>
        </p:grpSpPr>
        <p:pic>
          <p:nvPicPr>
            <p:cNvPr id="551942" name="Picture 6" descr="strain"/>
            <p:cNvPicPr>
              <a:picLocks noChangeAspect="1" noChangeArrowheads="1"/>
            </p:cNvPicPr>
            <p:nvPr/>
          </p:nvPicPr>
          <p:blipFill>
            <a:blip r:embed="rId5" cstate="print"/>
            <a:srcRect/>
            <a:stretch>
              <a:fillRect/>
            </a:stretch>
          </p:blipFill>
          <p:spPr bwMode="auto">
            <a:xfrm>
              <a:off x="528" y="1968"/>
              <a:ext cx="2604" cy="1052"/>
            </a:xfrm>
            <a:prstGeom prst="rect">
              <a:avLst/>
            </a:prstGeom>
            <a:noFill/>
          </p:spPr>
        </p:pic>
        <p:sp>
          <p:nvSpPr>
            <p:cNvPr id="551943" name="Text Box 7"/>
            <p:cNvSpPr txBox="1">
              <a:spLocks noChangeAspect="1" noChangeArrowheads="1"/>
            </p:cNvSpPr>
            <p:nvPr/>
          </p:nvSpPr>
          <p:spPr bwMode="auto">
            <a:xfrm>
              <a:off x="584" y="1536"/>
              <a:ext cx="2420" cy="359"/>
            </a:xfrm>
            <a:prstGeom prst="rect">
              <a:avLst/>
            </a:prstGeom>
            <a:noFill/>
            <a:ln w="9525">
              <a:noFill/>
              <a:miter lim="800000"/>
              <a:headEnd/>
              <a:tailEnd/>
            </a:ln>
            <a:effectLst/>
          </p:spPr>
          <p:txBody>
            <a:bodyPr wrap="none">
              <a:spAutoFit/>
            </a:bodyPr>
            <a:lstStyle/>
            <a:p>
              <a:pPr algn="ctr" eaLnBrk="0" hangingPunct="0"/>
              <a:r>
                <a:rPr lang="en-US" sz="2400" b="0"/>
                <a:t>Measured strain (hoop)</a:t>
              </a:r>
            </a:p>
          </p:txBody>
        </p:sp>
        <p:sp>
          <p:nvSpPr>
            <p:cNvPr id="551944" name="Text Box 8"/>
            <p:cNvSpPr txBox="1">
              <a:spLocks noChangeAspect="1" noChangeArrowheads="1"/>
            </p:cNvSpPr>
            <p:nvPr/>
          </p:nvSpPr>
          <p:spPr bwMode="auto">
            <a:xfrm>
              <a:off x="1442" y="3216"/>
              <a:ext cx="698" cy="359"/>
            </a:xfrm>
            <a:prstGeom prst="rect">
              <a:avLst/>
            </a:prstGeom>
            <a:noFill/>
            <a:ln w="9525">
              <a:noFill/>
              <a:miter lim="800000"/>
              <a:headEnd/>
              <a:tailEnd/>
            </a:ln>
            <a:effectLst/>
          </p:spPr>
          <p:txBody>
            <a:bodyPr wrap="none">
              <a:spAutoFit/>
            </a:bodyPr>
            <a:lstStyle/>
            <a:p>
              <a:pPr algn="ctr" eaLnBrk="0" hangingPunct="0"/>
              <a:r>
                <a:rPr lang="en-US" sz="2400" b="0"/>
                <a:t>t (ms)</a:t>
              </a:r>
            </a:p>
          </p:txBody>
        </p:sp>
        <p:sp>
          <p:nvSpPr>
            <p:cNvPr id="551945" name="Text Box 9"/>
            <p:cNvSpPr txBox="1">
              <a:spLocks noChangeAspect="1" noChangeArrowheads="1"/>
            </p:cNvSpPr>
            <p:nvPr/>
          </p:nvSpPr>
          <p:spPr bwMode="auto">
            <a:xfrm>
              <a:off x="448" y="2953"/>
              <a:ext cx="257" cy="359"/>
            </a:xfrm>
            <a:prstGeom prst="rect">
              <a:avLst/>
            </a:prstGeom>
            <a:noFill/>
            <a:ln w="9525">
              <a:noFill/>
              <a:miter lim="800000"/>
              <a:headEnd/>
              <a:tailEnd/>
            </a:ln>
            <a:effectLst/>
          </p:spPr>
          <p:txBody>
            <a:bodyPr wrap="none">
              <a:spAutoFit/>
            </a:bodyPr>
            <a:lstStyle/>
            <a:p>
              <a:pPr algn="ctr" eaLnBrk="0" hangingPunct="0"/>
              <a:r>
                <a:rPr lang="en-US" sz="2400" b="0"/>
                <a:t>0</a:t>
              </a:r>
            </a:p>
          </p:txBody>
        </p:sp>
        <p:sp>
          <p:nvSpPr>
            <p:cNvPr id="551946" name="Text Box 10"/>
            <p:cNvSpPr txBox="1">
              <a:spLocks noChangeAspect="1" noChangeArrowheads="1"/>
            </p:cNvSpPr>
            <p:nvPr/>
          </p:nvSpPr>
          <p:spPr bwMode="auto">
            <a:xfrm>
              <a:off x="991" y="2976"/>
              <a:ext cx="257" cy="360"/>
            </a:xfrm>
            <a:prstGeom prst="rect">
              <a:avLst/>
            </a:prstGeom>
            <a:noFill/>
            <a:ln w="9525">
              <a:noFill/>
              <a:miter lim="800000"/>
              <a:headEnd/>
              <a:tailEnd/>
            </a:ln>
            <a:effectLst/>
          </p:spPr>
          <p:txBody>
            <a:bodyPr wrap="none">
              <a:spAutoFit/>
            </a:bodyPr>
            <a:lstStyle/>
            <a:p>
              <a:pPr algn="ctr" eaLnBrk="0" hangingPunct="0"/>
              <a:r>
                <a:rPr lang="en-US" sz="2400" b="0"/>
                <a:t>2</a:t>
              </a:r>
            </a:p>
          </p:txBody>
        </p:sp>
        <p:sp>
          <p:nvSpPr>
            <p:cNvPr id="551947" name="Text Box 11"/>
            <p:cNvSpPr txBox="1">
              <a:spLocks noChangeAspect="1" noChangeArrowheads="1"/>
            </p:cNvSpPr>
            <p:nvPr/>
          </p:nvSpPr>
          <p:spPr bwMode="auto">
            <a:xfrm>
              <a:off x="1456" y="2953"/>
              <a:ext cx="257" cy="359"/>
            </a:xfrm>
            <a:prstGeom prst="rect">
              <a:avLst/>
            </a:prstGeom>
            <a:noFill/>
            <a:ln w="9525">
              <a:noFill/>
              <a:miter lim="800000"/>
              <a:headEnd/>
              <a:tailEnd/>
            </a:ln>
            <a:effectLst/>
          </p:spPr>
          <p:txBody>
            <a:bodyPr wrap="none">
              <a:spAutoFit/>
            </a:bodyPr>
            <a:lstStyle/>
            <a:p>
              <a:pPr algn="ctr" eaLnBrk="0" hangingPunct="0"/>
              <a:r>
                <a:rPr lang="en-US" sz="2400" b="0"/>
                <a:t>4</a:t>
              </a:r>
            </a:p>
          </p:txBody>
        </p:sp>
        <p:sp>
          <p:nvSpPr>
            <p:cNvPr id="551948" name="Text Box 12"/>
            <p:cNvSpPr txBox="1">
              <a:spLocks noChangeAspect="1" noChangeArrowheads="1"/>
            </p:cNvSpPr>
            <p:nvPr/>
          </p:nvSpPr>
          <p:spPr bwMode="auto">
            <a:xfrm>
              <a:off x="1984" y="2953"/>
              <a:ext cx="257" cy="359"/>
            </a:xfrm>
            <a:prstGeom prst="rect">
              <a:avLst/>
            </a:prstGeom>
            <a:noFill/>
            <a:ln w="9525">
              <a:noFill/>
              <a:miter lim="800000"/>
              <a:headEnd/>
              <a:tailEnd/>
            </a:ln>
            <a:effectLst/>
          </p:spPr>
          <p:txBody>
            <a:bodyPr wrap="none">
              <a:spAutoFit/>
            </a:bodyPr>
            <a:lstStyle/>
            <a:p>
              <a:pPr algn="ctr" eaLnBrk="0" hangingPunct="0"/>
              <a:r>
                <a:rPr lang="en-US" sz="2400" b="0"/>
                <a:t>6</a:t>
              </a:r>
            </a:p>
          </p:txBody>
        </p:sp>
        <p:sp>
          <p:nvSpPr>
            <p:cNvPr id="551949" name="Text Box 13"/>
            <p:cNvSpPr txBox="1">
              <a:spLocks noChangeAspect="1" noChangeArrowheads="1"/>
            </p:cNvSpPr>
            <p:nvPr/>
          </p:nvSpPr>
          <p:spPr bwMode="auto">
            <a:xfrm>
              <a:off x="2464" y="2953"/>
              <a:ext cx="257" cy="359"/>
            </a:xfrm>
            <a:prstGeom prst="rect">
              <a:avLst/>
            </a:prstGeom>
            <a:noFill/>
            <a:ln w="9525">
              <a:noFill/>
              <a:miter lim="800000"/>
              <a:headEnd/>
              <a:tailEnd/>
            </a:ln>
            <a:effectLst/>
          </p:spPr>
          <p:txBody>
            <a:bodyPr wrap="none">
              <a:spAutoFit/>
            </a:bodyPr>
            <a:lstStyle/>
            <a:p>
              <a:pPr algn="ctr" eaLnBrk="0" hangingPunct="0"/>
              <a:r>
                <a:rPr lang="en-US" sz="2400" b="0"/>
                <a:t>8</a:t>
              </a:r>
            </a:p>
          </p:txBody>
        </p:sp>
        <p:sp>
          <p:nvSpPr>
            <p:cNvPr id="551950" name="Text Box 14"/>
            <p:cNvSpPr txBox="1">
              <a:spLocks noChangeAspect="1" noChangeArrowheads="1"/>
            </p:cNvSpPr>
            <p:nvPr/>
          </p:nvSpPr>
          <p:spPr bwMode="auto">
            <a:xfrm>
              <a:off x="129" y="2088"/>
              <a:ext cx="511" cy="360"/>
            </a:xfrm>
            <a:prstGeom prst="rect">
              <a:avLst/>
            </a:prstGeom>
            <a:noFill/>
            <a:ln w="9525">
              <a:noFill/>
              <a:miter lim="800000"/>
              <a:headEnd/>
              <a:tailEnd/>
            </a:ln>
            <a:effectLst/>
          </p:spPr>
          <p:txBody>
            <a:bodyPr wrap="none">
              <a:spAutoFit/>
            </a:bodyPr>
            <a:lstStyle/>
            <a:p>
              <a:pPr algn="ctr" eaLnBrk="0" hangingPunct="0"/>
              <a:r>
                <a:rPr lang="en-US" sz="2400" b="0"/>
                <a:t>10</a:t>
              </a:r>
              <a:r>
                <a:rPr lang="en-US" sz="2400" b="0" baseline="30000"/>
                <a:t>-4</a:t>
              </a:r>
              <a:endParaRPr lang="en-US" sz="2400" b="0"/>
            </a:p>
          </p:txBody>
        </p:sp>
      </p:grpSp>
      <p:grpSp>
        <p:nvGrpSpPr>
          <p:cNvPr id="551951" name="Group 15"/>
          <p:cNvGrpSpPr>
            <a:grpSpLocks/>
          </p:cNvGrpSpPr>
          <p:nvPr/>
        </p:nvGrpSpPr>
        <p:grpSpPr bwMode="auto">
          <a:xfrm>
            <a:off x="5943600" y="3810000"/>
            <a:ext cx="3024188" cy="2466975"/>
            <a:chOff x="3600" y="1488"/>
            <a:chExt cx="1758" cy="1944"/>
          </a:xfrm>
        </p:grpSpPr>
        <p:pic>
          <p:nvPicPr>
            <p:cNvPr id="551952" name="Picture 16" descr="amp"/>
            <p:cNvPicPr>
              <a:picLocks noChangeAspect="1" noChangeArrowheads="1"/>
            </p:cNvPicPr>
            <p:nvPr/>
          </p:nvPicPr>
          <p:blipFill>
            <a:blip r:embed="rId6" cstate="print"/>
            <a:srcRect/>
            <a:stretch>
              <a:fillRect/>
            </a:stretch>
          </p:blipFill>
          <p:spPr bwMode="auto">
            <a:xfrm>
              <a:off x="3600" y="1824"/>
              <a:ext cx="1758" cy="1448"/>
            </a:xfrm>
            <a:prstGeom prst="rect">
              <a:avLst/>
            </a:prstGeom>
            <a:noFill/>
          </p:spPr>
        </p:pic>
        <p:sp>
          <p:nvSpPr>
            <p:cNvPr id="551953" name="Text Box 17"/>
            <p:cNvSpPr txBox="1">
              <a:spLocks noChangeArrowheads="1"/>
            </p:cNvSpPr>
            <p:nvPr/>
          </p:nvSpPr>
          <p:spPr bwMode="auto">
            <a:xfrm>
              <a:off x="3666" y="1488"/>
              <a:ext cx="1605" cy="360"/>
            </a:xfrm>
            <a:prstGeom prst="rect">
              <a:avLst/>
            </a:prstGeom>
            <a:noFill/>
            <a:ln w="9525">
              <a:noFill/>
              <a:miter lim="800000"/>
              <a:headEnd/>
              <a:tailEnd/>
            </a:ln>
            <a:effectLst/>
          </p:spPr>
          <p:txBody>
            <a:bodyPr wrap="none">
              <a:spAutoFit/>
            </a:bodyPr>
            <a:lstStyle/>
            <a:p>
              <a:pPr algn="ctr" eaLnBrk="0" hangingPunct="0"/>
              <a:r>
                <a:rPr lang="en-US" sz="2400" b="0"/>
                <a:t>Amplification factor</a:t>
              </a:r>
            </a:p>
          </p:txBody>
        </p:sp>
        <p:sp>
          <p:nvSpPr>
            <p:cNvPr id="551954" name="Text Box 18"/>
            <p:cNvSpPr txBox="1">
              <a:spLocks noChangeArrowheads="1"/>
            </p:cNvSpPr>
            <p:nvPr/>
          </p:nvSpPr>
          <p:spPr bwMode="auto">
            <a:xfrm>
              <a:off x="4153" y="3072"/>
              <a:ext cx="687" cy="360"/>
            </a:xfrm>
            <a:prstGeom prst="rect">
              <a:avLst/>
            </a:prstGeom>
            <a:noFill/>
            <a:ln w="9525">
              <a:noFill/>
              <a:miter lim="800000"/>
              <a:headEnd/>
              <a:tailEnd/>
            </a:ln>
            <a:effectLst/>
          </p:spPr>
          <p:txBody>
            <a:bodyPr wrap="none">
              <a:spAutoFit/>
            </a:bodyPr>
            <a:lstStyle/>
            <a:p>
              <a:pPr algn="ctr" eaLnBrk="0" hangingPunct="0"/>
              <a:r>
                <a:rPr lang="en-US" sz="2400" b="0"/>
                <a:t>U (m/s)</a:t>
              </a:r>
            </a:p>
          </p:txBody>
        </p:sp>
      </p:grpSp>
      <p:sp>
        <p:nvSpPr>
          <p:cNvPr id="551956" name="Text Box 20"/>
          <p:cNvSpPr txBox="1">
            <a:spLocks noChangeArrowheads="1"/>
          </p:cNvSpPr>
          <p:nvPr/>
        </p:nvSpPr>
        <p:spPr bwMode="auto">
          <a:xfrm>
            <a:off x="136525" y="5775325"/>
            <a:ext cx="2768600" cy="336550"/>
          </a:xfrm>
          <a:prstGeom prst="rect">
            <a:avLst/>
          </a:prstGeom>
          <a:noFill/>
          <a:ln w="9525">
            <a:noFill/>
            <a:miter lim="800000"/>
            <a:headEnd/>
            <a:tailEnd/>
          </a:ln>
          <a:effectLst/>
        </p:spPr>
        <p:txBody>
          <a:bodyPr wrap="none">
            <a:spAutoFit/>
          </a:bodyPr>
          <a:lstStyle/>
          <a:p>
            <a:r>
              <a:rPr lang="en-US" sz="1600" b="0"/>
              <a:t>Beltman and Shepherd 2002</a:t>
            </a:r>
          </a:p>
        </p:txBody>
      </p:sp>
      <p:pic>
        <p:nvPicPr>
          <p:cNvPr id="27" name="f950l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5343" y="911710"/>
            <a:ext cx="3675923" cy="245061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7"/>
                                        </p:tgtEl>
                                      </p:cBhvr>
                                    </p:cmd>
                                  </p:childTnLst>
                                </p:cTn>
                              </p:par>
                            </p:childTnLst>
                          </p:cTn>
                        </p:par>
                      </p:childTnLst>
                    </p:cTn>
                  </p:par>
                </p:childTnLst>
              </p:cTn>
              <p:nextCondLst>
                <p:cond evt="onClick" delay="0">
                  <p:tgtEl>
                    <p:spTgt spid="27"/>
                  </p:tgtEl>
                </p:cond>
              </p:nextCondLst>
            </p:seq>
            <p:video>
              <p:cMediaNode vol="80000">
                <p:cTn id="7" fill="hold" display="0">
                  <p:stCondLst>
                    <p:cond delay="indefinite"/>
                  </p:stCondLst>
                </p:cTn>
                <p:tgtEl>
                  <p:spTgt spid="27"/>
                </p:tgtEl>
              </p:cMediaNode>
            </p:vide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7 Sept 2009</a:t>
            </a:r>
            <a:endParaRPr lang="en-US" dirty="0"/>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2611A934-B399-4C27-8A85-96C3E3720654}" type="slidenum">
              <a:rPr lang="en-US"/>
              <a:pPr/>
              <a:t>136</a:t>
            </a:fld>
            <a:endParaRPr lang="en-US"/>
          </a:p>
        </p:txBody>
      </p:sp>
      <p:sp>
        <p:nvSpPr>
          <p:cNvPr id="552962" name="Rectangle 2"/>
          <p:cNvSpPr>
            <a:spLocks noGrp="1" noChangeArrowheads="1"/>
          </p:cNvSpPr>
          <p:nvPr>
            <p:ph type="title"/>
          </p:nvPr>
        </p:nvSpPr>
        <p:spPr/>
        <p:txBody>
          <a:bodyPr/>
          <a:lstStyle/>
          <a:p>
            <a:r>
              <a:rPr lang="en-US" sz="2800" b="1"/>
              <a:t>Detonation-Induced Failure of Piping Systems</a:t>
            </a:r>
          </a:p>
        </p:txBody>
      </p:sp>
      <p:sp>
        <p:nvSpPr>
          <p:cNvPr id="552963" name="Rectangle 3"/>
          <p:cNvSpPr>
            <a:spLocks noGrp="1" noChangeArrowheads="1"/>
          </p:cNvSpPr>
          <p:nvPr>
            <p:ph type="body" idx="1"/>
          </p:nvPr>
        </p:nvSpPr>
        <p:spPr/>
        <p:txBody>
          <a:bodyPr/>
          <a:lstStyle/>
          <a:p>
            <a:r>
              <a:rPr lang="en-US" dirty="0"/>
              <a:t>Initiation of cracks at flaws</a:t>
            </a:r>
          </a:p>
          <a:p>
            <a:r>
              <a:rPr lang="en-US" dirty="0"/>
              <a:t>Plastic deformation at</a:t>
            </a:r>
          </a:p>
          <a:p>
            <a:pPr lvl="1"/>
            <a:r>
              <a:rPr lang="en-US" dirty="0"/>
              <a:t>Location of transition from deflagration to detonation</a:t>
            </a:r>
          </a:p>
          <a:p>
            <a:pPr lvl="1"/>
            <a:r>
              <a:rPr lang="en-US" dirty="0"/>
              <a:t>Reflection from bends, tees, dead ends</a:t>
            </a:r>
          </a:p>
          <a:p>
            <a:r>
              <a:rPr lang="en-US" dirty="0"/>
              <a:t>Rupture</a:t>
            </a:r>
          </a:p>
          <a:p>
            <a:pPr lvl="1"/>
            <a:r>
              <a:rPr lang="en-US" dirty="0"/>
              <a:t>Plastic instability to </a:t>
            </a:r>
            <a:r>
              <a:rPr lang="en-US" dirty="0" err="1"/>
              <a:t>to</a:t>
            </a:r>
            <a:r>
              <a:rPr lang="en-US" dirty="0"/>
              <a:t> prolonged application of high pressure</a:t>
            </a:r>
          </a:p>
          <a:p>
            <a:r>
              <a:rPr lang="en-US" dirty="0"/>
              <a:t>Bending pipes or support structures</a:t>
            </a:r>
          </a:p>
          <a:p>
            <a:pPr lvl="1"/>
            <a:r>
              <a:rPr lang="en-US" dirty="0"/>
              <a:t>Forces created by detonation wave changing direction</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7 Sept 2009</a:t>
            </a:r>
            <a:endParaRPr lang="en-US"/>
          </a:p>
        </p:txBody>
      </p:sp>
      <p:sp>
        <p:nvSpPr>
          <p:cNvPr id="10" name="Footer Placeholder 4"/>
          <p:cNvSpPr>
            <a:spLocks noGrp="1"/>
          </p:cNvSpPr>
          <p:nvPr>
            <p:ph type="ftr" sz="quarter" idx="11"/>
          </p:nvPr>
        </p:nvSpPr>
        <p:spPr/>
        <p:txBody>
          <a:bodyPr/>
          <a:lstStyle/>
          <a:p>
            <a:r>
              <a:rPr lang="en-US"/>
              <a:t>Shepherd - Explosion Effects </a:t>
            </a:r>
          </a:p>
        </p:txBody>
      </p:sp>
      <p:sp>
        <p:nvSpPr>
          <p:cNvPr id="11" name="Slide Number Placeholder 5"/>
          <p:cNvSpPr>
            <a:spLocks noGrp="1"/>
          </p:cNvSpPr>
          <p:nvPr>
            <p:ph type="sldNum" sz="quarter" idx="12"/>
          </p:nvPr>
        </p:nvSpPr>
        <p:spPr/>
        <p:txBody>
          <a:bodyPr/>
          <a:lstStyle/>
          <a:p>
            <a:fld id="{D469B3DA-50D1-4A9D-94C5-703326E60B83}" type="slidenum">
              <a:rPr lang="en-US"/>
              <a:pPr/>
              <a:t>137</a:t>
            </a:fld>
            <a:endParaRPr lang="en-US"/>
          </a:p>
        </p:txBody>
      </p:sp>
      <p:sp>
        <p:nvSpPr>
          <p:cNvPr id="553986" name="Rectangle 2"/>
          <p:cNvSpPr>
            <a:spLocks noGrp="1" noChangeArrowheads="1"/>
          </p:cNvSpPr>
          <p:nvPr>
            <p:ph type="title"/>
          </p:nvPr>
        </p:nvSpPr>
        <p:spPr/>
        <p:txBody>
          <a:bodyPr/>
          <a:lstStyle/>
          <a:p>
            <a:r>
              <a:rPr lang="en-US"/>
              <a:t>Detonation-Induced Fracture</a:t>
            </a:r>
          </a:p>
        </p:txBody>
      </p:sp>
      <p:pic>
        <p:nvPicPr>
          <p:cNvPr id="553987" name="Picture 3" descr="shot007pic"/>
          <p:cNvPicPr>
            <a:picLocks noGrp="1" noChangeAspect="1" noChangeArrowheads="1"/>
          </p:cNvPicPr>
          <p:nvPr>
            <p:ph idx="1"/>
          </p:nvPr>
        </p:nvPicPr>
        <p:blipFill>
          <a:blip r:embed="rId6" cstate="print"/>
          <a:srcRect/>
          <a:stretch>
            <a:fillRect/>
          </a:stretch>
        </p:blipFill>
        <p:spPr>
          <a:xfrm>
            <a:off x="2078038" y="1219200"/>
            <a:ext cx="6164262" cy="981075"/>
          </a:xfrm>
          <a:noFill/>
          <a:ln/>
        </p:spPr>
      </p:pic>
      <p:sp>
        <p:nvSpPr>
          <p:cNvPr id="553990" name="Text Box 6"/>
          <p:cNvSpPr txBox="1">
            <a:spLocks noChangeArrowheads="1"/>
          </p:cNvSpPr>
          <p:nvPr/>
        </p:nvSpPr>
        <p:spPr bwMode="auto">
          <a:xfrm>
            <a:off x="2514600" y="3352800"/>
            <a:ext cx="1319212" cy="457200"/>
          </a:xfrm>
          <a:prstGeom prst="rect">
            <a:avLst/>
          </a:prstGeom>
          <a:noFill/>
          <a:ln w="9525">
            <a:noFill/>
            <a:miter lim="800000"/>
            <a:headEnd/>
            <a:tailEnd/>
          </a:ln>
          <a:effectLst/>
        </p:spPr>
        <p:txBody>
          <a:bodyPr wrap="none" lIns="92075" tIns="46038" rIns="92075" bIns="46038">
            <a:spAutoFit/>
          </a:bodyPr>
          <a:lstStyle/>
          <a:p>
            <a:pPr algn="ctr" eaLnBrk="0" hangingPunct="0">
              <a:spcBef>
                <a:spcPct val="50000"/>
              </a:spcBef>
            </a:pPr>
            <a:r>
              <a:rPr lang="en-US" sz="2400" b="0" dirty="0">
                <a:solidFill>
                  <a:srgbClr val="000099"/>
                </a:solidFill>
              </a:rPr>
              <a:t>Fracture</a:t>
            </a:r>
          </a:p>
        </p:txBody>
      </p:sp>
      <p:sp>
        <p:nvSpPr>
          <p:cNvPr id="553991" name="Text Box 7"/>
          <p:cNvSpPr txBox="1">
            <a:spLocks noChangeArrowheads="1"/>
          </p:cNvSpPr>
          <p:nvPr/>
        </p:nvSpPr>
        <p:spPr bwMode="auto">
          <a:xfrm>
            <a:off x="6248400" y="2667000"/>
            <a:ext cx="2065337" cy="457200"/>
          </a:xfrm>
          <a:prstGeom prst="rect">
            <a:avLst/>
          </a:prstGeom>
          <a:noFill/>
          <a:ln w="9525">
            <a:noFill/>
            <a:miter lim="800000"/>
            <a:headEnd/>
            <a:tailEnd/>
          </a:ln>
          <a:effectLst/>
        </p:spPr>
        <p:txBody>
          <a:bodyPr wrap="none" lIns="92075" tIns="46038" rIns="92075" bIns="46038">
            <a:spAutoFit/>
          </a:bodyPr>
          <a:lstStyle/>
          <a:p>
            <a:pPr algn="ctr" eaLnBrk="0" hangingPunct="0">
              <a:spcBef>
                <a:spcPct val="50000"/>
              </a:spcBef>
            </a:pPr>
            <a:r>
              <a:rPr lang="en-US" sz="2400" b="0" dirty="0">
                <a:solidFill>
                  <a:srgbClr val="000099"/>
                </a:solidFill>
              </a:rPr>
              <a:t>External Blast</a:t>
            </a:r>
          </a:p>
        </p:txBody>
      </p:sp>
      <p:sp>
        <p:nvSpPr>
          <p:cNvPr id="553992" name="Text Box 8"/>
          <p:cNvSpPr txBox="1">
            <a:spLocks noChangeArrowheads="1"/>
          </p:cNvSpPr>
          <p:nvPr/>
        </p:nvSpPr>
        <p:spPr bwMode="auto">
          <a:xfrm>
            <a:off x="822325" y="5546725"/>
            <a:ext cx="1176338" cy="336550"/>
          </a:xfrm>
          <a:prstGeom prst="rect">
            <a:avLst/>
          </a:prstGeom>
          <a:noFill/>
          <a:ln w="9525">
            <a:noFill/>
            <a:miter lim="800000"/>
            <a:headEnd/>
            <a:tailEnd/>
          </a:ln>
          <a:effectLst/>
        </p:spPr>
        <p:txBody>
          <a:bodyPr wrap="none">
            <a:spAutoFit/>
          </a:bodyPr>
          <a:lstStyle/>
          <a:p>
            <a:r>
              <a:rPr lang="en-US" sz="1600" b="0"/>
              <a:t>Chao 2004</a:t>
            </a:r>
          </a:p>
        </p:txBody>
      </p:sp>
      <p:pic>
        <p:nvPicPr>
          <p:cNvPr id="2" name="shot14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8459" y="4100703"/>
            <a:ext cx="4572000" cy="1418082"/>
          </a:xfrm>
          <a:prstGeom prst="rect">
            <a:avLst/>
          </a:prstGeom>
        </p:spPr>
      </p:pic>
      <p:pic>
        <p:nvPicPr>
          <p:cNvPr id="3" name="shot14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969000" y="3206750"/>
            <a:ext cx="3531306" cy="2889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2"/>
          <p:cNvSpPr>
            <a:spLocks noGrp="1"/>
          </p:cNvSpPr>
          <p:nvPr>
            <p:ph type="dt" sz="half" idx="10"/>
          </p:nvPr>
        </p:nvSpPr>
        <p:spPr/>
        <p:txBody>
          <a:bodyPr/>
          <a:lstStyle/>
          <a:p>
            <a:r>
              <a:rPr lang="en-US" smtClean="0"/>
              <a:t>7 Sept 2009</a:t>
            </a:r>
            <a:endParaRPr lang="en-US"/>
          </a:p>
        </p:txBody>
      </p:sp>
      <p:sp>
        <p:nvSpPr>
          <p:cNvPr id="16" name="Footer Placeholder 3"/>
          <p:cNvSpPr>
            <a:spLocks noGrp="1"/>
          </p:cNvSpPr>
          <p:nvPr>
            <p:ph type="ftr" sz="quarter" idx="11"/>
          </p:nvPr>
        </p:nvSpPr>
        <p:spPr/>
        <p:txBody>
          <a:bodyPr/>
          <a:lstStyle/>
          <a:p>
            <a:r>
              <a:rPr lang="en-US"/>
              <a:t>Shepherd - Explosion Effects </a:t>
            </a:r>
          </a:p>
        </p:txBody>
      </p:sp>
      <p:sp>
        <p:nvSpPr>
          <p:cNvPr id="17" name="Slide Number Placeholder 4"/>
          <p:cNvSpPr>
            <a:spLocks noGrp="1"/>
          </p:cNvSpPr>
          <p:nvPr>
            <p:ph type="sldNum" sz="quarter" idx="12"/>
          </p:nvPr>
        </p:nvSpPr>
        <p:spPr/>
        <p:txBody>
          <a:bodyPr/>
          <a:lstStyle/>
          <a:p>
            <a:fld id="{0E8CE881-CD28-40BC-B0F7-E3BFB11ED97E}" type="slidenum">
              <a:rPr lang="en-US"/>
              <a:pPr/>
              <a:t>138</a:t>
            </a:fld>
            <a:endParaRPr lang="en-US"/>
          </a:p>
        </p:txBody>
      </p:sp>
      <p:sp>
        <p:nvSpPr>
          <p:cNvPr id="555010" name="Rectangle 2"/>
          <p:cNvSpPr>
            <a:spLocks noGrp="1" noChangeArrowheads="1"/>
          </p:cNvSpPr>
          <p:nvPr>
            <p:ph type="title"/>
          </p:nvPr>
        </p:nvSpPr>
        <p:spPr>
          <a:xfrm>
            <a:off x="5365750" y="1447800"/>
            <a:ext cx="3219450" cy="1219200"/>
          </a:xfrm>
        </p:spPr>
        <p:txBody>
          <a:bodyPr/>
          <a:lstStyle/>
          <a:p>
            <a:r>
              <a:rPr lang="en-US" sz="1600" b="1">
                <a:solidFill>
                  <a:schemeClr val="tx1"/>
                </a:solidFill>
              </a:rPr>
              <a:t>Post-test Al 6061-T6 Specimens (Pcj = 6.2 MPa)</a:t>
            </a:r>
          </a:p>
        </p:txBody>
      </p:sp>
      <p:sp>
        <p:nvSpPr>
          <p:cNvPr id="555011" name="Text Box 3"/>
          <p:cNvSpPr txBox="1">
            <a:spLocks noChangeArrowheads="1"/>
          </p:cNvSpPr>
          <p:nvPr/>
        </p:nvSpPr>
        <p:spPr bwMode="auto">
          <a:xfrm>
            <a:off x="714375" y="2743200"/>
            <a:ext cx="3273425" cy="336550"/>
          </a:xfrm>
          <a:prstGeom prst="rect">
            <a:avLst/>
          </a:prstGeom>
          <a:noFill/>
          <a:ln w="9525">
            <a:noFill/>
            <a:miter lim="800000"/>
            <a:headEnd/>
            <a:tailEnd/>
          </a:ln>
          <a:effectLst/>
        </p:spPr>
        <p:txBody>
          <a:bodyPr wrap="none">
            <a:spAutoFit/>
          </a:bodyPr>
          <a:lstStyle/>
          <a:p>
            <a:pPr algn="ctr" eaLnBrk="0" hangingPunct="0">
              <a:spcBef>
                <a:spcPct val="50000"/>
              </a:spcBef>
            </a:pPr>
            <a:r>
              <a:rPr lang="en-US" sz="1600"/>
              <a:t>Surface Notch Length = 1.27 cm</a:t>
            </a:r>
          </a:p>
        </p:txBody>
      </p:sp>
      <p:pic>
        <p:nvPicPr>
          <p:cNvPr id="555012" name="Picture 4" descr="shot004pic"/>
          <p:cNvPicPr>
            <a:picLocks noChangeAspect="1" noChangeArrowheads="1"/>
          </p:cNvPicPr>
          <p:nvPr/>
        </p:nvPicPr>
        <p:blipFill>
          <a:blip r:embed="rId2" cstate="print"/>
          <a:srcRect/>
          <a:stretch>
            <a:fillRect/>
          </a:stretch>
        </p:blipFill>
        <p:spPr bwMode="auto">
          <a:xfrm>
            <a:off x="4457700" y="3505200"/>
            <a:ext cx="5118100" cy="650875"/>
          </a:xfrm>
          <a:prstGeom prst="rect">
            <a:avLst/>
          </a:prstGeom>
          <a:noFill/>
        </p:spPr>
      </p:pic>
      <p:sp>
        <p:nvSpPr>
          <p:cNvPr id="555013" name="Rectangle 5"/>
          <p:cNvSpPr>
            <a:spLocks noChangeArrowheads="1"/>
          </p:cNvSpPr>
          <p:nvPr/>
        </p:nvSpPr>
        <p:spPr bwMode="auto">
          <a:xfrm>
            <a:off x="1936750" y="838200"/>
            <a:ext cx="6064250" cy="914400"/>
          </a:xfrm>
          <a:prstGeom prst="rect">
            <a:avLst/>
          </a:prstGeom>
          <a:solidFill>
            <a:schemeClr val="accent1"/>
          </a:solidFill>
          <a:ln w="9525">
            <a:noFill/>
            <a:miter lim="800000"/>
            <a:headEnd/>
            <a:tailEnd/>
          </a:ln>
          <a:effectLst/>
        </p:spPr>
        <p:txBody>
          <a:bodyPr/>
          <a:lstStyle/>
          <a:p>
            <a:pPr marL="342900" indent="-342900" eaLnBrk="0" hangingPunct="0">
              <a:lnSpc>
                <a:spcPct val="90000"/>
              </a:lnSpc>
              <a:spcBef>
                <a:spcPct val="20000"/>
              </a:spcBef>
            </a:pPr>
            <a:r>
              <a:rPr lang="en-US" sz="1400"/>
              <a:t>Outer diameter: 41.28 mm, Wall thickness: 0.89 mm, Length: 0.914 m</a:t>
            </a:r>
          </a:p>
          <a:p>
            <a:pPr marL="342900" indent="-342900" eaLnBrk="0" hangingPunct="0">
              <a:lnSpc>
                <a:spcPct val="90000"/>
              </a:lnSpc>
              <a:spcBef>
                <a:spcPct val="20000"/>
              </a:spcBef>
            </a:pPr>
            <a:r>
              <a:rPr lang="en-US" sz="1400"/>
              <a:t>Surface notch dimensions: Width: 0.25 mm, Notch depth: 0.56 mm</a:t>
            </a:r>
          </a:p>
          <a:p>
            <a:pPr marL="342900" indent="-342900" eaLnBrk="0" hangingPunct="0">
              <a:lnSpc>
                <a:spcPct val="90000"/>
              </a:lnSpc>
              <a:spcBef>
                <a:spcPct val="20000"/>
              </a:spcBef>
            </a:pPr>
            <a:r>
              <a:rPr lang="en-US" sz="1400"/>
              <a:t>Chao 2004 </a:t>
            </a:r>
          </a:p>
        </p:txBody>
      </p:sp>
      <p:sp>
        <p:nvSpPr>
          <p:cNvPr id="555014" name="Text Box 6"/>
          <p:cNvSpPr txBox="1">
            <a:spLocks noChangeArrowheads="1"/>
          </p:cNvSpPr>
          <p:nvPr/>
        </p:nvSpPr>
        <p:spPr bwMode="auto">
          <a:xfrm>
            <a:off x="5643563" y="6019800"/>
            <a:ext cx="2714625" cy="336550"/>
          </a:xfrm>
          <a:prstGeom prst="rect">
            <a:avLst/>
          </a:prstGeom>
          <a:noFill/>
          <a:ln w="9525">
            <a:noFill/>
            <a:miter lim="800000"/>
            <a:headEnd/>
            <a:tailEnd/>
          </a:ln>
          <a:effectLst/>
        </p:spPr>
        <p:txBody>
          <a:bodyPr wrap="none">
            <a:spAutoFit/>
          </a:bodyPr>
          <a:lstStyle/>
          <a:p>
            <a:pPr algn="ctr" eaLnBrk="0" hangingPunct="0">
              <a:spcBef>
                <a:spcPct val="50000"/>
              </a:spcBef>
            </a:pPr>
            <a:r>
              <a:rPr lang="en-US" sz="1600"/>
              <a:t>Detonation wave direction</a:t>
            </a:r>
          </a:p>
        </p:txBody>
      </p:sp>
      <p:pic>
        <p:nvPicPr>
          <p:cNvPr id="555015" name="Picture 7" descr="shot005pic"/>
          <p:cNvPicPr>
            <a:picLocks noChangeAspect="1" noChangeArrowheads="1"/>
          </p:cNvPicPr>
          <p:nvPr/>
        </p:nvPicPr>
        <p:blipFill>
          <a:blip r:embed="rId3" cstate="print"/>
          <a:srcRect/>
          <a:stretch>
            <a:fillRect/>
          </a:stretch>
        </p:blipFill>
        <p:spPr bwMode="auto">
          <a:xfrm>
            <a:off x="4457700" y="2362200"/>
            <a:ext cx="5118100" cy="1077913"/>
          </a:xfrm>
          <a:prstGeom prst="rect">
            <a:avLst/>
          </a:prstGeom>
          <a:noFill/>
        </p:spPr>
      </p:pic>
      <p:pic>
        <p:nvPicPr>
          <p:cNvPr id="555016" name="Picture 8" descr="shot007pic"/>
          <p:cNvPicPr>
            <a:picLocks noChangeAspect="1" noChangeArrowheads="1"/>
          </p:cNvPicPr>
          <p:nvPr/>
        </p:nvPicPr>
        <p:blipFill>
          <a:blip r:embed="rId4" cstate="print"/>
          <a:srcRect/>
          <a:stretch>
            <a:fillRect/>
          </a:stretch>
        </p:blipFill>
        <p:spPr bwMode="auto">
          <a:xfrm>
            <a:off x="4457700" y="4191000"/>
            <a:ext cx="5118100" cy="760413"/>
          </a:xfrm>
          <a:prstGeom prst="rect">
            <a:avLst/>
          </a:prstGeom>
          <a:noFill/>
        </p:spPr>
      </p:pic>
      <p:pic>
        <p:nvPicPr>
          <p:cNvPr id="555017" name="Picture 9" descr="shot003pic"/>
          <p:cNvPicPr>
            <a:picLocks noChangeAspect="1" noChangeArrowheads="1"/>
          </p:cNvPicPr>
          <p:nvPr/>
        </p:nvPicPr>
        <p:blipFill>
          <a:blip r:embed="rId5" cstate="print"/>
          <a:srcRect/>
          <a:stretch>
            <a:fillRect/>
          </a:stretch>
        </p:blipFill>
        <p:spPr bwMode="auto">
          <a:xfrm>
            <a:off x="4457700" y="5029200"/>
            <a:ext cx="5118100" cy="749300"/>
          </a:xfrm>
          <a:prstGeom prst="rect">
            <a:avLst/>
          </a:prstGeom>
          <a:noFill/>
        </p:spPr>
      </p:pic>
      <p:sp>
        <p:nvSpPr>
          <p:cNvPr id="555018" name="Text Box 10"/>
          <p:cNvSpPr txBox="1">
            <a:spLocks noChangeArrowheads="1"/>
          </p:cNvSpPr>
          <p:nvPr/>
        </p:nvSpPr>
        <p:spPr bwMode="auto">
          <a:xfrm>
            <a:off x="714375" y="3733800"/>
            <a:ext cx="3273425" cy="336550"/>
          </a:xfrm>
          <a:prstGeom prst="rect">
            <a:avLst/>
          </a:prstGeom>
          <a:noFill/>
          <a:ln w="9525">
            <a:noFill/>
            <a:miter lim="800000"/>
            <a:headEnd/>
            <a:tailEnd/>
          </a:ln>
          <a:effectLst/>
        </p:spPr>
        <p:txBody>
          <a:bodyPr wrap="none">
            <a:spAutoFit/>
          </a:bodyPr>
          <a:lstStyle/>
          <a:p>
            <a:pPr algn="ctr" eaLnBrk="0" hangingPunct="0">
              <a:spcBef>
                <a:spcPct val="50000"/>
              </a:spcBef>
            </a:pPr>
            <a:r>
              <a:rPr lang="en-US" sz="1600"/>
              <a:t>Surface Notch Length = 2.54 cm</a:t>
            </a:r>
          </a:p>
        </p:txBody>
      </p:sp>
      <p:sp>
        <p:nvSpPr>
          <p:cNvPr id="555019" name="Text Box 11"/>
          <p:cNvSpPr txBox="1">
            <a:spLocks noChangeArrowheads="1"/>
          </p:cNvSpPr>
          <p:nvPr/>
        </p:nvSpPr>
        <p:spPr bwMode="auto">
          <a:xfrm>
            <a:off x="714375" y="4343400"/>
            <a:ext cx="3273425" cy="336550"/>
          </a:xfrm>
          <a:prstGeom prst="rect">
            <a:avLst/>
          </a:prstGeom>
          <a:noFill/>
          <a:ln w="9525">
            <a:noFill/>
            <a:miter lim="800000"/>
            <a:headEnd/>
            <a:tailEnd/>
          </a:ln>
          <a:effectLst/>
        </p:spPr>
        <p:txBody>
          <a:bodyPr wrap="none">
            <a:spAutoFit/>
          </a:bodyPr>
          <a:lstStyle/>
          <a:p>
            <a:pPr algn="ctr" eaLnBrk="0" hangingPunct="0">
              <a:spcBef>
                <a:spcPct val="50000"/>
              </a:spcBef>
            </a:pPr>
            <a:r>
              <a:rPr lang="en-US" sz="1600"/>
              <a:t>Surface Notch Length = 5.08 cm</a:t>
            </a:r>
          </a:p>
        </p:txBody>
      </p:sp>
      <p:sp>
        <p:nvSpPr>
          <p:cNvPr id="555020" name="Text Box 12"/>
          <p:cNvSpPr txBox="1">
            <a:spLocks noChangeArrowheads="1"/>
          </p:cNvSpPr>
          <p:nvPr/>
        </p:nvSpPr>
        <p:spPr bwMode="auto">
          <a:xfrm>
            <a:off x="714375" y="5105400"/>
            <a:ext cx="3273425" cy="336550"/>
          </a:xfrm>
          <a:prstGeom prst="rect">
            <a:avLst/>
          </a:prstGeom>
          <a:noFill/>
          <a:ln w="9525">
            <a:noFill/>
            <a:miter lim="800000"/>
            <a:headEnd/>
            <a:tailEnd/>
          </a:ln>
          <a:effectLst/>
        </p:spPr>
        <p:txBody>
          <a:bodyPr wrap="none">
            <a:spAutoFit/>
          </a:bodyPr>
          <a:lstStyle/>
          <a:p>
            <a:pPr algn="ctr" eaLnBrk="0" hangingPunct="0">
              <a:spcBef>
                <a:spcPct val="50000"/>
              </a:spcBef>
            </a:pPr>
            <a:r>
              <a:rPr lang="en-US" sz="1600"/>
              <a:t>Surface Notch Length = 7.62 cm</a:t>
            </a:r>
          </a:p>
        </p:txBody>
      </p:sp>
      <p:sp>
        <p:nvSpPr>
          <p:cNvPr id="555021" name="Line 13"/>
          <p:cNvSpPr>
            <a:spLocks noChangeShapeType="1"/>
          </p:cNvSpPr>
          <p:nvPr/>
        </p:nvSpPr>
        <p:spPr bwMode="auto">
          <a:xfrm>
            <a:off x="5365750" y="6019800"/>
            <a:ext cx="3467100" cy="0"/>
          </a:xfrm>
          <a:prstGeom prst="line">
            <a:avLst/>
          </a:prstGeom>
          <a:noFill/>
          <a:ln w="9525">
            <a:solidFill>
              <a:schemeClr val="tx1"/>
            </a:solidFill>
            <a:round/>
            <a:headEnd/>
            <a:tailEnd type="triangle" w="med" len="med"/>
          </a:ln>
          <a:effectLst/>
        </p:spPr>
        <p:txBody>
          <a:bodyPr lIns="92075" tIns="46038" rIns="92075" bIns="46038"/>
          <a:lstStyle/>
          <a:p>
            <a:endParaRPr lang="en-US"/>
          </a:p>
        </p:txBody>
      </p:sp>
      <p:sp>
        <p:nvSpPr>
          <p:cNvPr id="555022" name="Text Box 14"/>
          <p:cNvSpPr txBox="1">
            <a:spLocks noChangeArrowheads="1"/>
          </p:cNvSpPr>
          <p:nvPr/>
        </p:nvSpPr>
        <p:spPr bwMode="auto">
          <a:xfrm>
            <a:off x="990600" y="152400"/>
            <a:ext cx="7472363" cy="396875"/>
          </a:xfrm>
          <a:prstGeom prst="rect">
            <a:avLst/>
          </a:prstGeom>
          <a:noFill/>
          <a:ln w="9525">
            <a:noFill/>
            <a:miter lim="800000"/>
            <a:headEnd/>
            <a:tailEnd/>
          </a:ln>
          <a:effectLst/>
        </p:spPr>
        <p:txBody>
          <a:bodyPr wrap="none" lIns="92075" tIns="46038" rIns="92075" bIns="46038">
            <a:spAutoFit/>
          </a:bodyPr>
          <a:lstStyle/>
          <a:p>
            <a:pPr eaLnBrk="0" hangingPunct="0"/>
            <a:r>
              <a:rPr lang="en-US" sz="2000"/>
              <a:t>Fracture Behavior is a Strong Function of Initial Flaw Length</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7 Sept 2009</a:t>
            </a:r>
            <a:endParaRPr lang="en-US"/>
          </a:p>
        </p:txBody>
      </p:sp>
      <p:sp>
        <p:nvSpPr>
          <p:cNvPr id="6" name="Footer Placeholder 3"/>
          <p:cNvSpPr>
            <a:spLocks noGrp="1"/>
          </p:cNvSpPr>
          <p:nvPr>
            <p:ph type="ftr" sz="quarter" idx="11"/>
          </p:nvPr>
        </p:nvSpPr>
        <p:spPr/>
        <p:txBody>
          <a:bodyPr/>
          <a:lstStyle/>
          <a:p>
            <a:r>
              <a:rPr lang="en-US"/>
              <a:t>Shepherd - Explosion Effects </a:t>
            </a:r>
          </a:p>
        </p:txBody>
      </p:sp>
      <p:sp>
        <p:nvSpPr>
          <p:cNvPr id="7" name="Slide Number Placeholder 4"/>
          <p:cNvSpPr>
            <a:spLocks noGrp="1"/>
          </p:cNvSpPr>
          <p:nvPr>
            <p:ph type="sldNum" sz="quarter" idx="12"/>
          </p:nvPr>
        </p:nvSpPr>
        <p:spPr/>
        <p:txBody>
          <a:bodyPr/>
          <a:lstStyle/>
          <a:p>
            <a:fld id="{26AFFBA5-BFE6-4634-8223-B122D1CB2788}" type="slidenum">
              <a:rPr lang="en-US"/>
              <a:pPr/>
              <a:t>139</a:t>
            </a:fld>
            <a:endParaRPr lang="en-US"/>
          </a:p>
        </p:txBody>
      </p:sp>
      <p:pic>
        <p:nvPicPr>
          <p:cNvPr id="556034" name="Picture 2"/>
          <p:cNvPicPr>
            <a:picLocks noChangeAspect="1" noChangeArrowheads="1"/>
          </p:cNvPicPr>
          <p:nvPr/>
        </p:nvPicPr>
        <p:blipFill>
          <a:blip r:embed="rId2" cstate="print"/>
          <a:srcRect/>
          <a:stretch>
            <a:fillRect/>
          </a:stretch>
        </p:blipFill>
        <p:spPr bwMode="auto">
          <a:xfrm>
            <a:off x="2724150" y="895350"/>
            <a:ext cx="6356350" cy="3829050"/>
          </a:xfrm>
          <a:prstGeom prst="rect">
            <a:avLst/>
          </a:prstGeom>
          <a:noFill/>
          <a:ln w="9525">
            <a:noFill/>
            <a:miter lim="800000"/>
            <a:headEnd/>
            <a:tailEnd/>
          </a:ln>
          <a:effectLst/>
        </p:spPr>
      </p:pic>
      <p:sp>
        <p:nvSpPr>
          <p:cNvPr id="556035" name="Rectangle 3"/>
          <p:cNvSpPr>
            <a:spLocks noGrp="1" noChangeArrowheads="1"/>
          </p:cNvSpPr>
          <p:nvPr>
            <p:ph type="title"/>
          </p:nvPr>
        </p:nvSpPr>
        <p:spPr/>
        <p:txBody>
          <a:bodyPr/>
          <a:lstStyle/>
          <a:p>
            <a:r>
              <a:rPr lang="en-US"/>
              <a:t>Special Issues in Piping Systems</a:t>
            </a:r>
          </a:p>
        </p:txBody>
      </p:sp>
      <p:sp>
        <p:nvSpPr>
          <p:cNvPr id="556036" name="Rectangle 4"/>
          <p:cNvSpPr>
            <a:spLocks noChangeArrowheads="1"/>
          </p:cNvSpPr>
          <p:nvPr/>
        </p:nvSpPr>
        <p:spPr bwMode="auto">
          <a:xfrm>
            <a:off x="247650" y="3581400"/>
            <a:ext cx="9575800" cy="23622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2000" b="0"/>
              <a:t>Two types of loads :</a:t>
            </a:r>
          </a:p>
          <a:p>
            <a:pPr marL="742950" lvl="1" indent="-285750">
              <a:lnSpc>
                <a:spcPct val="90000"/>
              </a:lnSpc>
              <a:spcBef>
                <a:spcPct val="20000"/>
              </a:spcBef>
              <a:buFontTx/>
              <a:buChar char="–"/>
            </a:pPr>
            <a:r>
              <a:rPr lang="en-US" b="0"/>
              <a:t>Short period hoop oscillation</a:t>
            </a:r>
          </a:p>
          <a:p>
            <a:pPr marL="742950" lvl="1" indent="-285750">
              <a:lnSpc>
                <a:spcPct val="90000"/>
              </a:lnSpc>
              <a:spcBef>
                <a:spcPct val="20000"/>
              </a:spcBef>
              <a:buFontTx/>
              <a:buChar char="–"/>
            </a:pPr>
            <a:r>
              <a:rPr lang="en-US" b="0"/>
              <a:t>Long period beam bending modes</a:t>
            </a:r>
          </a:p>
          <a:p>
            <a:pPr marL="342900" indent="-342900">
              <a:lnSpc>
                <a:spcPct val="90000"/>
              </a:lnSpc>
              <a:spcBef>
                <a:spcPct val="20000"/>
              </a:spcBef>
              <a:buFontTx/>
              <a:buChar char="•"/>
            </a:pPr>
            <a:r>
              <a:rPr lang="en-US" sz="2000" b="0"/>
              <a:t>Significant in piping systems</a:t>
            </a:r>
          </a:p>
          <a:p>
            <a:pPr marL="742950" lvl="1" indent="-285750">
              <a:lnSpc>
                <a:spcPct val="90000"/>
              </a:lnSpc>
              <a:spcBef>
                <a:spcPct val="20000"/>
              </a:spcBef>
              <a:buFontTx/>
              <a:buChar char="–"/>
            </a:pPr>
            <a:r>
              <a:rPr lang="en-US" b="0"/>
              <a:t>Traveling load creates series of impulses at bends, tees and closed ends</a:t>
            </a:r>
          </a:p>
          <a:p>
            <a:pPr marL="742950" lvl="1" indent="-285750">
              <a:lnSpc>
                <a:spcPct val="90000"/>
              </a:lnSpc>
              <a:spcBef>
                <a:spcPct val="20000"/>
              </a:spcBef>
              <a:buFontTx/>
              <a:buChar char="–"/>
            </a:pPr>
            <a:r>
              <a:rPr lang="en-US" b="0"/>
              <a:t>Dynamic pressure must be accounted for in computing magnitude of impulse</a:t>
            </a:r>
          </a:p>
          <a:p>
            <a:pPr marL="742950" lvl="1" indent="-285750">
              <a:lnSpc>
                <a:spcPct val="90000"/>
              </a:lnSpc>
              <a:spcBef>
                <a:spcPct val="20000"/>
              </a:spcBef>
              <a:buFontTx/>
              <a:buChar char="–"/>
            </a:pPr>
            <a:r>
              <a:rPr lang="en-US" b="0"/>
              <a:t>Strains due to bending comparable or larger than hoop strains</a:t>
            </a:r>
          </a:p>
          <a:p>
            <a:pPr marL="342900" indent="-342900">
              <a:lnSpc>
                <a:spcPct val="90000"/>
              </a:lnSpc>
              <a:spcBef>
                <a:spcPct val="20000"/>
              </a:spcBef>
              <a:buFontTx/>
              <a:buChar char="•"/>
            </a:pPr>
            <a:endParaRPr lang="en-US" sz="2000" b="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539737C3-E589-48DB-BE1C-FADFA1336024}" type="slidenum">
              <a:rPr lang="en-US"/>
              <a:pPr/>
              <a:t>14</a:t>
            </a:fld>
            <a:endParaRPr lang="en-US"/>
          </a:p>
        </p:txBody>
      </p:sp>
      <p:sp>
        <p:nvSpPr>
          <p:cNvPr id="373762" name="Rectangle 2"/>
          <p:cNvSpPr>
            <a:spLocks noGrp="1" noChangeArrowheads="1"/>
          </p:cNvSpPr>
          <p:nvPr>
            <p:ph type="title"/>
          </p:nvPr>
        </p:nvSpPr>
        <p:spPr/>
        <p:txBody>
          <a:bodyPr/>
          <a:lstStyle/>
          <a:p>
            <a:r>
              <a:rPr lang="en-US"/>
              <a:t>Structural Response</a:t>
            </a:r>
          </a:p>
        </p:txBody>
      </p:sp>
      <p:sp>
        <p:nvSpPr>
          <p:cNvPr id="373763" name="Rectangle 3"/>
          <p:cNvSpPr>
            <a:spLocks noGrp="1" noChangeArrowheads="1"/>
          </p:cNvSpPr>
          <p:nvPr>
            <p:ph type="body" idx="1"/>
          </p:nvPr>
        </p:nvSpPr>
        <p:spPr/>
        <p:txBody>
          <a:bodyPr/>
          <a:lstStyle/>
          <a:p>
            <a:r>
              <a:rPr lang="en-US"/>
              <a:t>Structures move in response to forces (Newton’s Law)</a:t>
            </a:r>
          </a:p>
          <a:p>
            <a:pPr lvl="1"/>
            <a:r>
              <a:rPr lang="en-US"/>
              <a:t>Structure has mass and stiffness</a:t>
            </a:r>
          </a:p>
          <a:p>
            <a:pPr lvl="1"/>
            <a:r>
              <a:rPr lang="en-US"/>
              <a:t>Structure “pushes back”</a:t>
            </a:r>
          </a:p>
        </p:txBody>
      </p:sp>
      <p:pic>
        <p:nvPicPr>
          <p:cNvPr id="373764" name="Picture 4" descr="equivalent"/>
          <p:cNvPicPr>
            <a:picLocks noChangeAspect="1" noChangeArrowheads="1"/>
          </p:cNvPicPr>
          <p:nvPr/>
        </p:nvPicPr>
        <p:blipFill>
          <a:blip r:embed="rId2" cstate="print"/>
          <a:srcRect/>
          <a:stretch>
            <a:fillRect/>
          </a:stretch>
        </p:blipFill>
        <p:spPr bwMode="auto">
          <a:xfrm>
            <a:off x="1568450" y="3429000"/>
            <a:ext cx="6686550" cy="2489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p:cNvSpPr>
            <a:spLocks noGrp="1"/>
          </p:cNvSpPr>
          <p:nvPr>
            <p:ph type="dt" sz="half" idx="10"/>
          </p:nvPr>
        </p:nvSpPr>
        <p:spPr/>
        <p:txBody>
          <a:bodyPr/>
          <a:lstStyle/>
          <a:p>
            <a:fld id="{26FF8220-D067-48DF-BC8E-15115A8BCDAE}" type="datetime1">
              <a:rPr lang="en-US"/>
              <a:pPr/>
              <a:t>10/21/2018</a:t>
            </a:fld>
            <a:endParaRPr lang="en-US"/>
          </a:p>
        </p:txBody>
      </p:sp>
      <p:sp>
        <p:nvSpPr>
          <p:cNvPr id="14" name="Slide Number Placeholder 4"/>
          <p:cNvSpPr>
            <a:spLocks noGrp="1"/>
          </p:cNvSpPr>
          <p:nvPr>
            <p:ph type="sldNum" sz="quarter" idx="12"/>
          </p:nvPr>
        </p:nvSpPr>
        <p:spPr/>
        <p:txBody>
          <a:bodyPr/>
          <a:lstStyle/>
          <a:p>
            <a:fld id="{F47A5709-1DD7-44D2-94EC-E144A7053178}" type="slidenum">
              <a:rPr lang="en-US"/>
              <a:pPr/>
              <a:t>140</a:t>
            </a:fld>
            <a:endParaRPr lang="en-US"/>
          </a:p>
        </p:txBody>
      </p:sp>
      <p:sp>
        <p:nvSpPr>
          <p:cNvPr id="204802" name="Rectangle 2"/>
          <p:cNvSpPr>
            <a:spLocks noGrp="1" noChangeArrowheads="1"/>
          </p:cNvSpPr>
          <p:nvPr>
            <p:ph type="title"/>
          </p:nvPr>
        </p:nvSpPr>
        <p:spPr>
          <a:xfrm>
            <a:off x="457200" y="152400"/>
            <a:ext cx="8915400" cy="792162"/>
          </a:xfrm>
        </p:spPr>
        <p:txBody>
          <a:bodyPr/>
          <a:lstStyle/>
          <a:p>
            <a:r>
              <a:rPr lang="en-US" sz="4000" dirty="0" smtClean="0"/>
              <a:t>Piping System Response</a:t>
            </a:r>
            <a:endParaRPr lang="en-US" sz="4000" dirty="0"/>
          </a:p>
        </p:txBody>
      </p:sp>
      <p:pic>
        <p:nvPicPr>
          <p:cNvPr id="204803" name="Picture 3"/>
          <p:cNvPicPr>
            <a:picLocks noChangeAspect="1" noChangeArrowheads="1"/>
          </p:cNvPicPr>
          <p:nvPr/>
        </p:nvPicPr>
        <p:blipFill>
          <a:blip r:embed="rId2" cstate="print"/>
          <a:srcRect/>
          <a:stretch>
            <a:fillRect/>
          </a:stretch>
        </p:blipFill>
        <p:spPr bwMode="auto">
          <a:xfrm>
            <a:off x="1568450" y="1066801"/>
            <a:ext cx="3136900" cy="2212975"/>
          </a:xfrm>
          <a:prstGeom prst="rect">
            <a:avLst/>
          </a:prstGeom>
          <a:noFill/>
          <a:ln w="9525">
            <a:noFill/>
            <a:miter lim="800000"/>
            <a:headEnd/>
            <a:tailEnd/>
          </a:ln>
          <a:effectLst/>
        </p:spPr>
      </p:pic>
      <p:pic>
        <p:nvPicPr>
          <p:cNvPr id="204805" name="Picture 5"/>
          <p:cNvPicPr>
            <a:picLocks noChangeAspect="1" noChangeArrowheads="1"/>
          </p:cNvPicPr>
          <p:nvPr/>
        </p:nvPicPr>
        <p:blipFill>
          <a:blip r:embed="rId3" cstate="print"/>
          <a:srcRect/>
          <a:stretch>
            <a:fillRect/>
          </a:stretch>
        </p:blipFill>
        <p:spPr bwMode="auto">
          <a:xfrm>
            <a:off x="5486400" y="914400"/>
            <a:ext cx="3054350" cy="2406650"/>
          </a:xfrm>
          <a:prstGeom prst="rect">
            <a:avLst/>
          </a:prstGeom>
          <a:noFill/>
          <a:ln w="9525">
            <a:noFill/>
            <a:miter lim="800000"/>
            <a:headEnd/>
            <a:tailEnd/>
          </a:ln>
          <a:effectLst/>
        </p:spPr>
      </p:pic>
      <p:pic>
        <p:nvPicPr>
          <p:cNvPr id="204806" name="Picture 6"/>
          <p:cNvPicPr>
            <a:picLocks noChangeAspect="1" noChangeArrowheads="1"/>
          </p:cNvPicPr>
          <p:nvPr/>
        </p:nvPicPr>
        <p:blipFill>
          <a:blip r:embed="rId4" cstate="print"/>
          <a:srcRect/>
          <a:stretch>
            <a:fillRect/>
          </a:stretch>
        </p:blipFill>
        <p:spPr bwMode="auto">
          <a:xfrm>
            <a:off x="990600" y="3581401"/>
            <a:ext cx="3302000" cy="2608263"/>
          </a:xfrm>
          <a:prstGeom prst="rect">
            <a:avLst/>
          </a:prstGeom>
          <a:noFill/>
          <a:ln w="9525">
            <a:noFill/>
            <a:miter lim="800000"/>
            <a:headEnd/>
            <a:tailEnd/>
          </a:ln>
          <a:effectLst/>
        </p:spPr>
      </p:pic>
      <p:pic>
        <p:nvPicPr>
          <p:cNvPr id="204807" name="Picture 7"/>
          <p:cNvPicPr>
            <a:picLocks noChangeAspect="1" noChangeArrowheads="1"/>
          </p:cNvPicPr>
          <p:nvPr/>
        </p:nvPicPr>
        <p:blipFill>
          <a:blip r:embed="rId5" cstate="print"/>
          <a:srcRect/>
          <a:stretch>
            <a:fillRect/>
          </a:stretch>
        </p:blipFill>
        <p:spPr bwMode="auto">
          <a:xfrm>
            <a:off x="5257800" y="3669267"/>
            <a:ext cx="3219450" cy="2528888"/>
          </a:xfrm>
          <a:prstGeom prst="rect">
            <a:avLst/>
          </a:prstGeom>
          <a:noFill/>
          <a:ln w="9525">
            <a:noFill/>
            <a:miter lim="800000"/>
            <a:headEnd/>
            <a:tailEnd/>
          </a:ln>
          <a:effectLst/>
        </p:spPr>
      </p:pic>
      <p:sp>
        <p:nvSpPr>
          <p:cNvPr id="204808" name="Text Box 8"/>
          <p:cNvSpPr txBox="1">
            <a:spLocks noChangeArrowheads="1"/>
          </p:cNvSpPr>
          <p:nvPr/>
        </p:nvSpPr>
        <p:spPr bwMode="auto">
          <a:xfrm>
            <a:off x="762000" y="2743200"/>
            <a:ext cx="1595309" cy="369332"/>
          </a:xfrm>
          <a:prstGeom prst="rect">
            <a:avLst/>
          </a:prstGeom>
          <a:noFill/>
          <a:ln w="9525">
            <a:noFill/>
            <a:miter lim="800000"/>
            <a:headEnd/>
            <a:tailEnd/>
          </a:ln>
          <a:effectLst/>
        </p:spPr>
        <p:txBody>
          <a:bodyPr wrap="none">
            <a:spAutoFit/>
          </a:bodyPr>
          <a:lstStyle/>
          <a:p>
            <a:r>
              <a:rPr lang="en-US" dirty="0"/>
              <a:t>Straight pipe</a:t>
            </a:r>
          </a:p>
        </p:txBody>
      </p:sp>
      <p:sp>
        <p:nvSpPr>
          <p:cNvPr id="204809" name="Text Box 9"/>
          <p:cNvSpPr txBox="1">
            <a:spLocks noChangeArrowheads="1"/>
          </p:cNvSpPr>
          <p:nvPr/>
        </p:nvSpPr>
        <p:spPr bwMode="auto">
          <a:xfrm>
            <a:off x="7086600" y="3124200"/>
            <a:ext cx="736099" cy="369332"/>
          </a:xfrm>
          <a:prstGeom prst="rect">
            <a:avLst/>
          </a:prstGeom>
          <a:noFill/>
          <a:ln w="9525">
            <a:noFill/>
            <a:miter lim="800000"/>
            <a:headEnd/>
            <a:tailEnd/>
          </a:ln>
          <a:effectLst/>
        </p:spPr>
        <p:txBody>
          <a:bodyPr wrap="none">
            <a:spAutoFit/>
          </a:bodyPr>
          <a:lstStyle/>
          <a:p>
            <a:r>
              <a:rPr lang="en-US" dirty="0"/>
              <a:t>bend</a:t>
            </a:r>
          </a:p>
        </p:txBody>
      </p:sp>
      <p:sp>
        <p:nvSpPr>
          <p:cNvPr id="204810" name="Text Box 10"/>
          <p:cNvSpPr txBox="1">
            <a:spLocks noChangeArrowheads="1"/>
          </p:cNvSpPr>
          <p:nvPr/>
        </p:nvSpPr>
        <p:spPr bwMode="auto">
          <a:xfrm>
            <a:off x="2706952" y="6030914"/>
            <a:ext cx="518091" cy="369332"/>
          </a:xfrm>
          <a:prstGeom prst="rect">
            <a:avLst/>
          </a:prstGeom>
          <a:noFill/>
          <a:ln w="9525">
            <a:noFill/>
            <a:miter lim="800000"/>
            <a:headEnd/>
            <a:tailEnd/>
          </a:ln>
          <a:effectLst/>
        </p:spPr>
        <p:txBody>
          <a:bodyPr wrap="none">
            <a:spAutoFit/>
          </a:bodyPr>
          <a:lstStyle/>
          <a:p>
            <a:r>
              <a:rPr lang="en-US"/>
              <a:t>tee</a:t>
            </a:r>
          </a:p>
        </p:txBody>
      </p:sp>
      <p:sp>
        <p:nvSpPr>
          <p:cNvPr id="204811" name="Text Box 11"/>
          <p:cNvSpPr txBox="1">
            <a:spLocks noChangeArrowheads="1"/>
          </p:cNvSpPr>
          <p:nvPr/>
        </p:nvSpPr>
        <p:spPr bwMode="auto">
          <a:xfrm>
            <a:off x="6629400" y="6019800"/>
            <a:ext cx="1390124" cy="369332"/>
          </a:xfrm>
          <a:prstGeom prst="rect">
            <a:avLst/>
          </a:prstGeom>
          <a:noFill/>
          <a:ln w="9525">
            <a:noFill/>
            <a:miter lim="800000"/>
            <a:headEnd/>
            <a:tailEnd/>
          </a:ln>
          <a:effectLst/>
        </p:spPr>
        <p:txBody>
          <a:bodyPr wrap="none">
            <a:spAutoFit/>
          </a:bodyPr>
          <a:lstStyle/>
          <a:p>
            <a:r>
              <a:rPr lang="en-US" dirty="0"/>
              <a:t>closed end</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 </a:t>
            </a:r>
            <a:r>
              <a:rPr lang="en-US" dirty="0" err="1" smtClean="0"/>
              <a:t>Dieterding</a:t>
            </a:r>
            <a:r>
              <a:rPr lang="en-US" dirty="0" smtClean="0"/>
              <a:t> ORNL)</a:t>
            </a:r>
            <a:endParaRPr lang="en-US" dirty="0"/>
          </a:p>
        </p:txBody>
      </p:sp>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smtClean="0"/>
              <a:t>Shepherd - Explosion Effects </a:t>
            </a:r>
            <a:endParaRPr lang="en-US"/>
          </a:p>
        </p:txBody>
      </p:sp>
      <p:sp>
        <p:nvSpPr>
          <p:cNvPr id="7" name="Slide Number Placeholder 6"/>
          <p:cNvSpPr>
            <a:spLocks noGrp="1"/>
          </p:cNvSpPr>
          <p:nvPr>
            <p:ph type="sldNum" sz="quarter" idx="12"/>
          </p:nvPr>
        </p:nvSpPr>
        <p:spPr/>
        <p:txBody>
          <a:bodyPr/>
          <a:lstStyle/>
          <a:p>
            <a:fld id="{AD3FAA9D-6D0A-404D-A7BC-7746BB0EAACA}" type="slidenum">
              <a:rPr lang="en-US" smtClean="0"/>
              <a:pPr/>
              <a:t>141</a:t>
            </a:fld>
            <a:endParaRPr lang="en-US"/>
          </a:p>
        </p:txBody>
      </p:sp>
      <p:pic>
        <p:nvPicPr>
          <p:cNvPr id="11" name="press_fu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 y="1371600"/>
            <a:ext cx="5215466" cy="4267200"/>
          </a:xfrm>
          <a:prstGeom prst="rect">
            <a:avLst/>
          </a:prstGeom>
        </p:spPr>
      </p:pic>
      <p:pic>
        <p:nvPicPr>
          <p:cNvPr id="12" name="press_detai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562600" y="1903412"/>
            <a:ext cx="4379208" cy="358298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80000">
                <p:cTn id="13" fill="hold" display="0">
                  <p:stCondLst>
                    <p:cond delay="indefinite"/>
                  </p:stCondLst>
                </p:cTn>
                <p:tgtEl>
                  <p:spTgt spid="12"/>
                </p:tgtEl>
              </p:cMediaNode>
            </p:vide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p:cNvPicPr>
            <a:picLocks noChangeAspect="1" noChangeArrowheads="1"/>
          </p:cNvPicPr>
          <p:nvPr/>
        </p:nvPicPr>
        <p:blipFill>
          <a:blip r:embed="rId3" cstate="print"/>
          <a:srcRect/>
          <a:stretch>
            <a:fillRect/>
          </a:stretch>
        </p:blipFill>
        <p:spPr bwMode="auto">
          <a:xfrm>
            <a:off x="76200" y="1524000"/>
            <a:ext cx="9829800" cy="3381680"/>
          </a:xfrm>
          <a:prstGeom prst="rect">
            <a:avLst/>
          </a:prstGeom>
          <a:noFill/>
          <a:ln w="9525">
            <a:noFill/>
            <a:miter lim="800000"/>
            <a:headEnd/>
            <a:tailEnd/>
          </a:ln>
        </p:spPr>
      </p:pic>
      <p:sp>
        <p:nvSpPr>
          <p:cNvPr id="15" name="Date Placeholder 4"/>
          <p:cNvSpPr>
            <a:spLocks noGrp="1"/>
          </p:cNvSpPr>
          <p:nvPr>
            <p:ph type="dt" sz="half" idx="10"/>
          </p:nvPr>
        </p:nvSpPr>
        <p:spPr/>
        <p:txBody>
          <a:bodyPr/>
          <a:lstStyle/>
          <a:p>
            <a:r>
              <a:rPr lang="en-US" smtClean="0"/>
              <a:t>7 Sept 2009</a:t>
            </a:r>
            <a:endParaRPr lang="en-US"/>
          </a:p>
        </p:txBody>
      </p:sp>
      <p:sp>
        <p:nvSpPr>
          <p:cNvPr id="16" name="Footer Placeholder 5"/>
          <p:cNvSpPr>
            <a:spLocks noGrp="1"/>
          </p:cNvSpPr>
          <p:nvPr>
            <p:ph type="ftr" sz="quarter" idx="11"/>
          </p:nvPr>
        </p:nvSpPr>
        <p:spPr/>
        <p:txBody>
          <a:bodyPr/>
          <a:lstStyle/>
          <a:p>
            <a:r>
              <a:rPr lang="en-US"/>
              <a:t>Shepherd - Explosion Effects </a:t>
            </a:r>
          </a:p>
        </p:txBody>
      </p:sp>
      <p:sp>
        <p:nvSpPr>
          <p:cNvPr id="17" name="Slide Number Placeholder 6"/>
          <p:cNvSpPr>
            <a:spLocks noGrp="1"/>
          </p:cNvSpPr>
          <p:nvPr>
            <p:ph type="sldNum" sz="quarter" idx="12"/>
          </p:nvPr>
        </p:nvSpPr>
        <p:spPr/>
        <p:txBody>
          <a:bodyPr/>
          <a:lstStyle/>
          <a:p>
            <a:fld id="{BDCC7DE4-A9B2-4676-9D5A-DB5313B5F3BB}" type="slidenum">
              <a:rPr lang="en-US"/>
              <a:pPr/>
              <a:t>142</a:t>
            </a:fld>
            <a:endParaRPr lang="en-US"/>
          </a:p>
        </p:txBody>
      </p:sp>
      <p:sp>
        <p:nvSpPr>
          <p:cNvPr id="557058" name="Rectangle 2"/>
          <p:cNvSpPr>
            <a:spLocks noGrp="1" noChangeArrowheads="1"/>
          </p:cNvSpPr>
          <p:nvPr>
            <p:ph type="title"/>
          </p:nvPr>
        </p:nvSpPr>
        <p:spPr>
          <a:xfrm>
            <a:off x="495300" y="274638"/>
            <a:ext cx="8832850" cy="449262"/>
          </a:xfrm>
        </p:spPr>
        <p:txBody>
          <a:bodyPr/>
          <a:lstStyle/>
          <a:p>
            <a:r>
              <a:rPr lang="en-US" sz="2800"/>
              <a:t>Pressure Waves on 90</a:t>
            </a:r>
            <a:r>
              <a:rPr lang="en-US" sz="2800" baseline="30000"/>
              <a:t>o</a:t>
            </a:r>
            <a:r>
              <a:rPr lang="en-US" sz="2800"/>
              <a:t> Bend</a:t>
            </a:r>
          </a:p>
        </p:txBody>
      </p:sp>
      <p:sp>
        <p:nvSpPr>
          <p:cNvPr id="557069" name="AutoShape 13"/>
          <p:cNvSpPr>
            <a:spLocks noChangeArrowheads="1"/>
          </p:cNvSpPr>
          <p:nvPr/>
        </p:nvSpPr>
        <p:spPr bwMode="auto">
          <a:xfrm>
            <a:off x="6108700" y="5562600"/>
            <a:ext cx="495300" cy="152400"/>
          </a:xfrm>
          <a:prstGeom prst="rightArrow">
            <a:avLst>
              <a:gd name="adj1" fmla="val 50000"/>
              <a:gd name="adj2" fmla="val 75000"/>
            </a:avLst>
          </a:prstGeom>
          <a:noFill/>
          <a:ln w="9525">
            <a:solidFill>
              <a:schemeClr val="bg1"/>
            </a:solidFill>
            <a:miter lim="800000"/>
            <a:headEnd/>
            <a:tailEnd/>
          </a:ln>
          <a:effectLst/>
        </p:spPr>
        <p:txBody>
          <a:bodyPr wrap="none" anchor="ctr">
            <a:spAutoFit/>
          </a:bodyPr>
          <a:lstStyle/>
          <a:p>
            <a:endParaRPr lang="en-US"/>
          </a:p>
        </p:txBody>
      </p:sp>
      <p:sp>
        <p:nvSpPr>
          <p:cNvPr id="557070" name="Text Box 14"/>
          <p:cNvSpPr txBox="1">
            <a:spLocks noChangeArrowheads="1"/>
          </p:cNvSpPr>
          <p:nvPr/>
        </p:nvSpPr>
        <p:spPr bwMode="auto">
          <a:xfrm>
            <a:off x="288925" y="5927725"/>
            <a:ext cx="3254375" cy="336550"/>
          </a:xfrm>
          <a:prstGeom prst="rect">
            <a:avLst/>
          </a:prstGeom>
          <a:noFill/>
          <a:ln w="9525">
            <a:noFill/>
            <a:miter lim="800000"/>
            <a:headEnd/>
            <a:tailEnd/>
          </a:ln>
          <a:effectLst/>
        </p:spPr>
        <p:txBody>
          <a:bodyPr wrap="none">
            <a:spAutoFit/>
          </a:bodyPr>
          <a:lstStyle/>
          <a:p>
            <a:r>
              <a:rPr lang="en-US" sz="1600" b="0"/>
              <a:t>Liang, Curran and Shepherd 2007</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2"/>
          <p:cNvSpPr>
            <a:spLocks noGrp="1"/>
          </p:cNvSpPr>
          <p:nvPr>
            <p:ph type="dt" sz="half" idx="10"/>
          </p:nvPr>
        </p:nvSpPr>
        <p:spPr/>
        <p:txBody>
          <a:bodyPr/>
          <a:lstStyle/>
          <a:p>
            <a:r>
              <a:rPr lang="en-US" smtClean="0"/>
              <a:t>8/2015</a:t>
            </a:r>
            <a:endParaRPr lang="en-US" dirty="0"/>
          </a:p>
        </p:txBody>
      </p:sp>
      <p:sp>
        <p:nvSpPr>
          <p:cNvPr id="17" name="Footer Placeholder 3"/>
          <p:cNvSpPr>
            <a:spLocks noGrp="1"/>
          </p:cNvSpPr>
          <p:nvPr>
            <p:ph type="ftr" sz="quarter" idx="11"/>
          </p:nvPr>
        </p:nvSpPr>
        <p:spPr/>
        <p:txBody>
          <a:bodyPr/>
          <a:lstStyle/>
          <a:p>
            <a:endParaRPr lang="en-US"/>
          </a:p>
        </p:txBody>
      </p:sp>
      <p:sp>
        <p:nvSpPr>
          <p:cNvPr id="18" name="Slide Number Placeholder 4"/>
          <p:cNvSpPr>
            <a:spLocks noGrp="1"/>
          </p:cNvSpPr>
          <p:nvPr>
            <p:ph type="sldNum" sz="quarter" idx="12"/>
          </p:nvPr>
        </p:nvSpPr>
        <p:spPr/>
        <p:txBody>
          <a:bodyPr/>
          <a:lstStyle/>
          <a:p>
            <a:fld id="{981887DC-A839-4020-BFD4-33648D31B08F}" type="slidenum">
              <a:rPr lang="en-US"/>
              <a:pPr/>
              <a:t>143</a:t>
            </a:fld>
            <a:endParaRPr lang="en-US"/>
          </a:p>
        </p:txBody>
      </p:sp>
      <p:sp>
        <p:nvSpPr>
          <p:cNvPr id="559106" name="Rectangle 2"/>
          <p:cNvSpPr>
            <a:spLocks noGrp="1" noChangeArrowheads="1"/>
          </p:cNvSpPr>
          <p:nvPr>
            <p:ph type="title"/>
          </p:nvPr>
        </p:nvSpPr>
        <p:spPr>
          <a:xfrm>
            <a:off x="838200" y="274640"/>
            <a:ext cx="8153400" cy="496887"/>
          </a:xfrm>
        </p:spPr>
        <p:txBody>
          <a:bodyPr/>
          <a:lstStyle/>
          <a:p>
            <a:r>
              <a:rPr lang="en-US" sz="2400" dirty="0"/>
              <a:t>Transverse Flow Forces in a 90</a:t>
            </a:r>
            <a:r>
              <a:rPr lang="en-US" sz="2400" baseline="30000" dirty="0"/>
              <a:t>o</a:t>
            </a:r>
            <a:r>
              <a:rPr lang="en-US" sz="2400" dirty="0"/>
              <a:t> Bend</a:t>
            </a:r>
          </a:p>
        </p:txBody>
      </p:sp>
      <p:sp>
        <p:nvSpPr>
          <p:cNvPr id="559108" name="Text Box 4"/>
          <p:cNvSpPr txBox="1">
            <a:spLocks noChangeArrowheads="1"/>
          </p:cNvSpPr>
          <p:nvPr/>
        </p:nvSpPr>
        <p:spPr bwMode="auto">
          <a:xfrm>
            <a:off x="3870082" y="1066801"/>
            <a:ext cx="3954929" cy="369332"/>
          </a:xfrm>
          <a:prstGeom prst="rect">
            <a:avLst/>
          </a:prstGeom>
          <a:noFill/>
          <a:ln w="9525">
            <a:noFill/>
            <a:miter lim="800000"/>
            <a:headEnd/>
            <a:tailEnd/>
          </a:ln>
          <a:effectLst/>
        </p:spPr>
        <p:txBody>
          <a:bodyPr wrap="none">
            <a:spAutoFit/>
          </a:bodyPr>
          <a:lstStyle/>
          <a:p>
            <a:r>
              <a:rPr lang="en-US" b="0"/>
              <a:t>Momentum equation (general case):</a:t>
            </a:r>
          </a:p>
        </p:txBody>
      </p:sp>
      <p:sp>
        <p:nvSpPr>
          <p:cNvPr id="559109" name="Text Box 5"/>
          <p:cNvSpPr txBox="1">
            <a:spLocks noChangeArrowheads="1"/>
          </p:cNvSpPr>
          <p:nvPr/>
        </p:nvSpPr>
        <p:spPr bwMode="auto">
          <a:xfrm>
            <a:off x="3886200" y="2286000"/>
            <a:ext cx="4121641" cy="369332"/>
          </a:xfrm>
          <a:prstGeom prst="rect">
            <a:avLst/>
          </a:prstGeom>
          <a:noFill/>
          <a:ln w="9525">
            <a:noFill/>
            <a:miter lim="800000"/>
            <a:headEnd/>
            <a:tailEnd/>
          </a:ln>
          <a:effectLst/>
        </p:spPr>
        <p:txBody>
          <a:bodyPr wrap="none">
            <a:spAutoFit/>
          </a:bodyPr>
          <a:lstStyle/>
          <a:p>
            <a:r>
              <a:rPr lang="en-US" b="0" dirty="0"/>
              <a:t>Simplification for uniform, steady flow: </a:t>
            </a:r>
          </a:p>
        </p:txBody>
      </p:sp>
      <p:pic>
        <p:nvPicPr>
          <p:cNvPr id="559111" name="Picture 7"/>
          <p:cNvPicPr>
            <a:picLocks noChangeAspect="1" noChangeArrowheads="1"/>
          </p:cNvPicPr>
          <p:nvPr/>
        </p:nvPicPr>
        <p:blipFill>
          <a:blip r:embed="rId3" cstate="print"/>
          <a:srcRect/>
          <a:stretch>
            <a:fillRect/>
          </a:stretch>
        </p:blipFill>
        <p:spPr bwMode="auto">
          <a:xfrm>
            <a:off x="381000" y="2171702"/>
            <a:ext cx="3200400" cy="3040063"/>
          </a:xfrm>
          <a:prstGeom prst="rect">
            <a:avLst/>
          </a:prstGeom>
          <a:noFill/>
          <a:ln w="9525">
            <a:noFill/>
            <a:miter lim="800000"/>
            <a:headEnd/>
            <a:tailEnd/>
          </a:ln>
          <a:effectLst/>
        </p:spPr>
      </p:pic>
      <p:sp>
        <p:nvSpPr>
          <p:cNvPr id="559112" name="Text Box 8"/>
          <p:cNvSpPr txBox="1">
            <a:spLocks noChangeArrowheads="1"/>
          </p:cNvSpPr>
          <p:nvPr/>
        </p:nvSpPr>
        <p:spPr bwMode="auto">
          <a:xfrm>
            <a:off x="3946281" y="3505201"/>
            <a:ext cx="2653290" cy="369332"/>
          </a:xfrm>
          <a:prstGeom prst="rect">
            <a:avLst/>
          </a:prstGeom>
          <a:noFill/>
          <a:ln w="9525">
            <a:noFill/>
            <a:miter lim="800000"/>
            <a:headEnd/>
            <a:tailEnd/>
          </a:ln>
          <a:effectLst/>
        </p:spPr>
        <p:txBody>
          <a:bodyPr wrap="none">
            <a:spAutoFit/>
          </a:bodyPr>
          <a:lstStyle/>
          <a:p>
            <a:r>
              <a:rPr lang="en-US" b="0"/>
              <a:t>General unsteady case:</a:t>
            </a:r>
          </a:p>
        </p:txBody>
      </p:sp>
      <p:sp>
        <p:nvSpPr>
          <p:cNvPr id="559114" name="Text Box 10"/>
          <p:cNvSpPr txBox="1">
            <a:spLocks noChangeArrowheads="1"/>
          </p:cNvSpPr>
          <p:nvPr/>
        </p:nvSpPr>
        <p:spPr bwMode="auto">
          <a:xfrm>
            <a:off x="4343400" y="5791200"/>
            <a:ext cx="3505200" cy="476250"/>
          </a:xfrm>
          <a:prstGeom prst="rect">
            <a:avLst/>
          </a:prstGeom>
          <a:noFill/>
          <a:ln w="9525">
            <a:noFill/>
            <a:miter lim="800000"/>
            <a:headEnd/>
            <a:tailEnd/>
          </a:ln>
          <a:effectLst/>
        </p:spPr>
        <p:txBody>
          <a:bodyPr>
            <a:spAutoFit/>
          </a:bodyPr>
          <a:lstStyle/>
          <a:p>
            <a:pPr eaLnBrk="0" hangingPunct="0">
              <a:lnSpc>
                <a:spcPct val="140000"/>
              </a:lnSpc>
            </a:pPr>
            <a:r>
              <a:rPr lang="en-US" b="0">
                <a:solidFill>
                  <a:schemeClr val="bg1"/>
                </a:solidFill>
              </a:rPr>
              <a:t>Behind detonation front      </a:t>
            </a:r>
          </a:p>
        </p:txBody>
      </p:sp>
      <p:graphicFrame>
        <p:nvGraphicFramePr>
          <p:cNvPr id="559115" name="Object 11"/>
          <p:cNvGraphicFramePr>
            <a:graphicFrameLocks noGrp="1" noChangeAspect="1"/>
          </p:cNvGraphicFramePr>
          <p:nvPr>
            <p:ph sz="quarter" idx="4294967295"/>
            <p:extLst/>
          </p:nvPr>
        </p:nvGraphicFramePr>
        <p:xfrm>
          <a:off x="7902820" y="4540250"/>
          <a:ext cx="1496361" cy="488950"/>
        </p:xfrm>
        <a:graphic>
          <a:graphicData uri="http://schemas.openxmlformats.org/presentationml/2006/ole">
            <mc:AlternateContent xmlns:mc="http://schemas.openxmlformats.org/markup-compatibility/2006">
              <mc:Choice xmlns:v="urn:schemas-microsoft-com:vml" Requires="v">
                <p:oleObj spid="_x0000_s672776" name="Equation" r:id="rId4" imgW="799920" imgH="241200" progId="Equation.3">
                  <p:embed/>
                </p:oleObj>
              </mc:Choice>
              <mc:Fallback>
                <p:oleObj name="Equation" r:id="rId4" imgW="79992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2820" y="4540250"/>
                        <a:ext cx="1496361" cy="488950"/>
                      </a:xfrm>
                      <a:prstGeom prst="rect">
                        <a:avLst/>
                      </a:prstGeom>
                      <a:noFill/>
                      <a:extLst/>
                    </p:spPr>
                  </p:pic>
                </p:oleObj>
              </mc:Fallback>
            </mc:AlternateContent>
          </a:graphicData>
        </a:graphic>
      </p:graphicFrame>
      <p:graphicFrame>
        <p:nvGraphicFramePr>
          <p:cNvPr id="559116" name="Object 12"/>
          <p:cNvGraphicFramePr>
            <a:graphicFrameLocks noGrp="1" noChangeAspect="1"/>
          </p:cNvGraphicFramePr>
          <p:nvPr>
            <p:ph sz="quarter" idx="4294967295"/>
          </p:nvPr>
        </p:nvGraphicFramePr>
        <p:xfrm>
          <a:off x="3962400" y="5715002"/>
          <a:ext cx="3429000" cy="460375"/>
        </p:xfrm>
        <a:graphic>
          <a:graphicData uri="http://schemas.openxmlformats.org/presentationml/2006/ole">
            <mc:AlternateContent xmlns:mc="http://schemas.openxmlformats.org/markup-compatibility/2006">
              <mc:Choice xmlns:v="urn:schemas-microsoft-com:vml" Requires="v">
                <p:oleObj spid="_x0000_s672777" name="Equation" r:id="rId6" imgW="1714320" imgH="228600" progId="Equation.3">
                  <p:embed/>
                </p:oleObj>
              </mc:Choice>
              <mc:Fallback>
                <p:oleObj name="Equation" r:id="rId6" imgW="171432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715002"/>
                        <a:ext cx="3429000"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9117" name="AutoShape 13"/>
          <p:cNvSpPr>
            <a:spLocks noChangeArrowheads="1"/>
          </p:cNvSpPr>
          <p:nvPr/>
        </p:nvSpPr>
        <p:spPr bwMode="auto">
          <a:xfrm>
            <a:off x="5410200" y="5043370"/>
            <a:ext cx="457200" cy="733663"/>
          </a:xfrm>
          <a:prstGeom prst="rightArrow">
            <a:avLst>
              <a:gd name="adj1" fmla="val 50000"/>
              <a:gd name="adj2" fmla="val 81250"/>
            </a:avLst>
          </a:prstGeom>
          <a:noFill/>
          <a:ln w="9525">
            <a:solidFill>
              <a:schemeClr val="bg1"/>
            </a:solidFill>
            <a:miter lim="800000"/>
            <a:headEnd/>
            <a:tailEnd/>
          </a:ln>
          <a:effectLst/>
        </p:spPr>
        <p:txBody>
          <a:bodyPr anchor="ctr">
            <a:spAutoFit/>
          </a:bodyPr>
          <a:lstStyle/>
          <a:p>
            <a:endParaRPr lang="en-US"/>
          </a:p>
        </p:txBody>
      </p:sp>
      <p:sp>
        <p:nvSpPr>
          <p:cNvPr id="559118" name="Text Box 14"/>
          <p:cNvSpPr txBox="1">
            <a:spLocks noChangeArrowheads="1"/>
          </p:cNvSpPr>
          <p:nvPr/>
        </p:nvSpPr>
        <p:spPr bwMode="auto">
          <a:xfrm>
            <a:off x="3870082" y="4608513"/>
            <a:ext cx="3976473" cy="369332"/>
          </a:xfrm>
          <a:prstGeom prst="rect">
            <a:avLst/>
          </a:prstGeom>
          <a:noFill/>
          <a:ln w="9525">
            <a:noFill/>
            <a:miter lim="800000"/>
            <a:headEnd/>
            <a:tailEnd/>
          </a:ln>
          <a:effectLst/>
        </p:spPr>
        <p:txBody>
          <a:bodyPr wrap="none">
            <a:spAutoFit/>
          </a:bodyPr>
          <a:lstStyle/>
          <a:p>
            <a:r>
              <a:rPr lang="en-US" b="0"/>
              <a:t>Dynamic pressure within Taylor wave</a:t>
            </a:r>
          </a:p>
        </p:txBody>
      </p:sp>
      <p:sp>
        <p:nvSpPr>
          <p:cNvPr id="559119" name="Text Box 15"/>
          <p:cNvSpPr txBox="1">
            <a:spLocks noChangeArrowheads="1"/>
          </p:cNvSpPr>
          <p:nvPr/>
        </p:nvSpPr>
        <p:spPr bwMode="auto">
          <a:xfrm>
            <a:off x="3870081" y="5141913"/>
            <a:ext cx="3198311" cy="369332"/>
          </a:xfrm>
          <a:prstGeom prst="rect">
            <a:avLst/>
          </a:prstGeom>
          <a:noFill/>
          <a:ln w="9525">
            <a:noFill/>
            <a:miter lim="800000"/>
            <a:headEnd/>
            <a:tailEnd/>
          </a:ln>
          <a:effectLst/>
        </p:spPr>
        <p:txBody>
          <a:bodyPr wrap="none">
            <a:spAutoFit/>
          </a:bodyPr>
          <a:lstStyle/>
          <a:p>
            <a:r>
              <a:rPr lang="en-US" b="0"/>
              <a:t>Approximate transverse force</a:t>
            </a:r>
          </a:p>
        </p:txBody>
      </p:sp>
      <p:sp>
        <p:nvSpPr>
          <p:cNvPr id="19" name="TextBox 18"/>
          <p:cNvSpPr txBox="1"/>
          <p:nvPr/>
        </p:nvSpPr>
        <p:spPr>
          <a:xfrm>
            <a:off x="521678" y="5791202"/>
            <a:ext cx="3316677" cy="307777"/>
          </a:xfrm>
          <a:prstGeom prst="rect">
            <a:avLst/>
          </a:prstGeom>
          <a:noFill/>
        </p:spPr>
        <p:txBody>
          <a:bodyPr wrap="none" rtlCol="0">
            <a:spAutoFit/>
          </a:bodyPr>
          <a:lstStyle/>
          <a:p>
            <a:r>
              <a:rPr lang="en-US" sz="1400" b="0" dirty="0"/>
              <a:t>Shepherd and Akbar 2009 FM2008.002</a:t>
            </a:r>
            <a:endParaRPr lang="en-US" sz="1400" b="0" dirty="0"/>
          </a:p>
        </p:txBody>
      </p:sp>
      <p:pic>
        <p:nvPicPr>
          <p:cNvPr id="36886"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9089" y="1381127"/>
            <a:ext cx="80676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7"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0263" y="2743200"/>
            <a:ext cx="62865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8"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8481" y="3874533"/>
            <a:ext cx="3036989" cy="582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907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E73E64AA-B134-4338-9B24-41712346B5AB}" type="datetime1">
              <a:rPr lang="en-US"/>
              <a:pPr/>
              <a:t>10/21/2018</a:t>
            </a:fld>
            <a:endParaRPr lang="en-US"/>
          </a:p>
        </p:txBody>
      </p:sp>
      <p:sp>
        <p:nvSpPr>
          <p:cNvPr id="8" name="Slide Number Placeholder 3"/>
          <p:cNvSpPr>
            <a:spLocks noGrp="1"/>
          </p:cNvSpPr>
          <p:nvPr>
            <p:ph type="sldNum" sz="quarter" idx="12"/>
          </p:nvPr>
        </p:nvSpPr>
        <p:spPr/>
        <p:txBody>
          <a:bodyPr/>
          <a:lstStyle/>
          <a:p>
            <a:fld id="{4FA00F7A-5B4F-4A0C-B18F-3E239D347B48}" type="slidenum">
              <a:rPr lang="en-US"/>
              <a:pPr/>
              <a:t>144</a:t>
            </a:fld>
            <a:endParaRPr lang="en-US"/>
          </a:p>
        </p:txBody>
      </p:sp>
      <p:pic>
        <p:nvPicPr>
          <p:cNvPr id="137221" name="Picture 5" descr="BottomFlangePlumbing"/>
          <p:cNvPicPr>
            <a:picLocks noChangeAspect="1" noChangeArrowheads="1"/>
          </p:cNvPicPr>
          <p:nvPr/>
        </p:nvPicPr>
        <p:blipFill>
          <a:blip r:embed="rId2" cstate="print"/>
          <a:srcRect/>
          <a:stretch>
            <a:fillRect/>
          </a:stretch>
        </p:blipFill>
        <p:spPr bwMode="auto">
          <a:xfrm>
            <a:off x="5926402" y="3617914"/>
            <a:ext cx="3136900" cy="2827337"/>
          </a:xfrm>
          <a:prstGeom prst="rect">
            <a:avLst/>
          </a:prstGeom>
          <a:noFill/>
        </p:spPr>
      </p:pic>
      <p:pic>
        <p:nvPicPr>
          <p:cNvPr id="137224" name="Picture 8" descr="UpperFlangePlumbing"/>
          <p:cNvPicPr>
            <a:picLocks noChangeAspect="1" noChangeArrowheads="1"/>
          </p:cNvPicPr>
          <p:nvPr/>
        </p:nvPicPr>
        <p:blipFill>
          <a:blip r:embed="rId3" cstate="print"/>
          <a:srcRect/>
          <a:stretch>
            <a:fillRect/>
          </a:stretch>
        </p:blipFill>
        <p:spPr bwMode="auto">
          <a:xfrm>
            <a:off x="1527175" y="228600"/>
            <a:ext cx="2600325" cy="3200400"/>
          </a:xfrm>
          <a:prstGeom prst="rect">
            <a:avLst/>
          </a:prstGeom>
          <a:noFill/>
        </p:spPr>
      </p:pic>
      <p:pic>
        <p:nvPicPr>
          <p:cNvPr id="137225" name="Picture 9" descr="U_1_West"/>
          <p:cNvPicPr>
            <a:picLocks noChangeAspect="1" noChangeArrowheads="1"/>
          </p:cNvPicPr>
          <p:nvPr/>
        </p:nvPicPr>
        <p:blipFill>
          <a:blip r:embed="rId4" cstate="print"/>
          <a:srcRect/>
          <a:stretch>
            <a:fillRect/>
          </a:stretch>
        </p:blipFill>
        <p:spPr bwMode="auto">
          <a:xfrm>
            <a:off x="4375150" y="171450"/>
            <a:ext cx="4705350" cy="3257550"/>
          </a:xfrm>
          <a:prstGeom prst="rect">
            <a:avLst/>
          </a:prstGeom>
          <a:noFill/>
        </p:spPr>
      </p:pic>
      <p:pic>
        <p:nvPicPr>
          <p:cNvPr id="137226" name="Picture 10" descr="U_2_East"/>
          <p:cNvPicPr>
            <a:picLocks noChangeAspect="1" noChangeArrowheads="1"/>
          </p:cNvPicPr>
          <p:nvPr/>
        </p:nvPicPr>
        <p:blipFill>
          <a:blip r:embed="rId5" cstate="print"/>
          <a:srcRect/>
          <a:stretch>
            <a:fillRect/>
          </a:stretch>
        </p:blipFill>
        <p:spPr bwMode="auto">
          <a:xfrm>
            <a:off x="1485900" y="3657600"/>
            <a:ext cx="4044950" cy="2800350"/>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 Sept 2009</a:t>
            </a:r>
            <a:endParaRPr lang="en-US"/>
          </a:p>
        </p:txBody>
      </p:sp>
      <p:sp>
        <p:nvSpPr>
          <p:cNvPr id="3" name="Footer Placeholder 2"/>
          <p:cNvSpPr>
            <a:spLocks noGrp="1"/>
          </p:cNvSpPr>
          <p:nvPr>
            <p:ph type="ftr" sz="quarter" idx="11"/>
          </p:nvPr>
        </p:nvSpPr>
        <p:spPr/>
        <p:txBody>
          <a:bodyPr/>
          <a:lstStyle/>
          <a:p>
            <a:r>
              <a:rPr lang="en-US" smtClean="0"/>
              <a:t>Shepherd - Explosion Effects </a:t>
            </a:r>
            <a:endParaRPr lang="en-US"/>
          </a:p>
        </p:txBody>
      </p:sp>
      <p:sp>
        <p:nvSpPr>
          <p:cNvPr id="4" name="Slide Number Placeholder 3"/>
          <p:cNvSpPr>
            <a:spLocks noGrp="1"/>
          </p:cNvSpPr>
          <p:nvPr>
            <p:ph type="sldNum" sz="quarter" idx="12"/>
          </p:nvPr>
        </p:nvSpPr>
        <p:spPr/>
        <p:txBody>
          <a:bodyPr/>
          <a:lstStyle/>
          <a:p>
            <a:fld id="{9ACD9DF6-A0CC-419C-96AD-21878020CDE5}" type="slidenum">
              <a:rPr lang="en-US" smtClean="0"/>
              <a:pPr/>
              <a:t>145</a:t>
            </a:fld>
            <a:endParaRPr lang="en-US"/>
          </a:p>
        </p:txBody>
      </p:sp>
      <p:pic>
        <p:nvPicPr>
          <p:cNvPr id="715778" name="Picture 2"/>
          <p:cNvPicPr>
            <a:picLocks noChangeAspect="1" noChangeArrowheads="1"/>
          </p:cNvPicPr>
          <p:nvPr/>
        </p:nvPicPr>
        <p:blipFill>
          <a:blip r:embed="rId2" cstate="print"/>
          <a:srcRect/>
          <a:stretch>
            <a:fillRect/>
          </a:stretch>
        </p:blipFill>
        <p:spPr bwMode="auto">
          <a:xfrm>
            <a:off x="1066800" y="0"/>
            <a:ext cx="7610475" cy="6079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CB40F508-6391-42A0-8D29-20E81ADDDD71}" type="datetime1">
              <a:rPr lang="en-US"/>
              <a:pPr/>
              <a:t>10/21/2018</a:t>
            </a:fld>
            <a:endParaRPr lang="en-US"/>
          </a:p>
        </p:txBody>
      </p:sp>
      <p:sp>
        <p:nvSpPr>
          <p:cNvPr id="7" name="Slide Number Placeholder 3"/>
          <p:cNvSpPr>
            <a:spLocks noGrp="1"/>
          </p:cNvSpPr>
          <p:nvPr>
            <p:ph type="sldNum" sz="quarter" idx="12"/>
          </p:nvPr>
        </p:nvSpPr>
        <p:spPr/>
        <p:txBody>
          <a:bodyPr/>
          <a:lstStyle/>
          <a:p>
            <a:fld id="{67DD9814-7464-48BA-B0CD-1BBE9F790735}" type="slidenum">
              <a:rPr lang="en-US"/>
              <a:pPr/>
              <a:t>146</a:t>
            </a:fld>
            <a:endParaRPr lang="en-US"/>
          </a:p>
        </p:txBody>
      </p:sp>
      <p:pic>
        <p:nvPicPr>
          <p:cNvPr id="141316" name="Picture 4"/>
          <p:cNvPicPr>
            <a:picLocks noChangeAspect="1" noChangeArrowheads="1"/>
          </p:cNvPicPr>
          <p:nvPr/>
        </p:nvPicPr>
        <p:blipFill>
          <a:blip r:embed="rId2" cstate="print"/>
          <a:srcRect/>
          <a:stretch>
            <a:fillRect/>
          </a:stretch>
        </p:blipFill>
        <p:spPr bwMode="auto">
          <a:xfrm>
            <a:off x="0" y="457200"/>
            <a:ext cx="9396942" cy="5930900"/>
          </a:xfrm>
          <a:prstGeom prst="rect">
            <a:avLst/>
          </a:prstGeom>
          <a:noFill/>
          <a:ln w="9525">
            <a:noFill/>
            <a:miter lim="800000"/>
            <a:headEnd/>
            <a:tailEnd/>
          </a:ln>
          <a:effectLst/>
        </p:spPr>
      </p:pic>
      <p:sp>
        <p:nvSpPr>
          <p:cNvPr id="141317" name="Text Box 5"/>
          <p:cNvSpPr txBox="1">
            <a:spLocks noChangeArrowheads="1"/>
          </p:cNvSpPr>
          <p:nvPr/>
        </p:nvSpPr>
        <p:spPr bwMode="auto">
          <a:xfrm>
            <a:off x="1055952" y="1608139"/>
            <a:ext cx="2278188" cy="369332"/>
          </a:xfrm>
          <a:prstGeom prst="rect">
            <a:avLst/>
          </a:prstGeom>
          <a:noFill/>
          <a:ln w="9525">
            <a:noFill/>
            <a:miter lim="800000"/>
            <a:headEnd/>
            <a:tailEnd/>
          </a:ln>
          <a:effectLst/>
        </p:spPr>
        <p:txBody>
          <a:bodyPr wrap="none">
            <a:spAutoFit/>
          </a:bodyPr>
          <a:lstStyle/>
          <a:p>
            <a:r>
              <a:rPr lang="en-US">
                <a:latin typeface="Symbol" pitchFamily="18" charset="2"/>
              </a:rPr>
              <a:t>F</a:t>
            </a:r>
            <a:r>
              <a:rPr lang="en-US"/>
              <a:t> = 1  Reflected CJ</a:t>
            </a:r>
          </a:p>
        </p:txBody>
      </p:sp>
      <p:sp>
        <p:nvSpPr>
          <p:cNvPr id="141318" name="Text Box 6"/>
          <p:cNvSpPr txBox="1">
            <a:spLocks noChangeArrowheads="1"/>
          </p:cNvSpPr>
          <p:nvPr/>
        </p:nvSpPr>
        <p:spPr bwMode="auto">
          <a:xfrm>
            <a:off x="1073150" y="4267201"/>
            <a:ext cx="2585964" cy="369332"/>
          </a:xfrm>
          <a:prstGeom prst="rect">
            <a:avLst/>
          </a:prstGeom>
          <a:noFill/>
          <a:ln w="9525">
            <a:noFill/>
            <a:miter lim="800000"/>
            <a:headEnd/>
            <a:tailEnd/>
          </a:ln>
          <a:effectLst/>
        </p:spPr>
        <p:txBody>
          <a:bodyPr wrap="none">
            <a:spAutoFit/>
          </a:bodyPr>
          <a:lstStyle/>
          <a:p>
            <a:r>
              <a:rPr lang="en-US">
                <a:latin typeface="Symbol" pitchFamily="18" charset="2"/>
              </a:rPr>
              <a:t>F</a:t>
            </a:r>
            <a:r>
              <a:rPr lang="en-US"/>
              <a:t> = 1  Propagating CJ</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2971801" y="1143000"/>
            <a:ext cx="3733668" cy="2979738"/>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660401" y="4267200"/>
            <a:ext cx="8803614" cy="846138"/>
          </a:xfrm>
          <a:prstGeom prst="rect">
            <a:avLst/>
          </a:prstGeom>
          <a:noFill/>
          <a:ln w="9525">
            <a:noFill/>
            <a:miter lim="800000"/>
            <a:headEnd/>
            <a:tailEnd/>
          </a:ln>
        </p:spPr>
      </p:pic>
      <p:pic>
        <p:nvPicPr>
          <p:cNvPr id="28676" name="Picture 4"/>
          <p:cNvPicPr>
            <a:picLocks noChangeAspect="1" noChangeArrowheads="1"/>
          </p:cNvPicPr>
          <p:nvPr/>
        </p:nvPicPr>
        <p:blipFill>
          <a:blip r:embed="rId4" cstate="print"/>
          <a:srcRect/>
          <a:stretch>
            <a:fillRect/>
          </a:stretch>
        </p:blipFill>
        <p:spPr bwMode="auto">
          <a:xfrm>
            <a:off x="1485901" y="5105400"/>
            <a:ext cx="7322873" cy="1295400"/>
          </a:xfrm>
          <a:prstGeom prst="rect">
            <a:avLst/>
          </a:prstGeom>
          <a:noFill/>
          <a:ln w="9525">
            <a:noFill/>
            <a:miter lim="800000"/>
            <a:headEnd/>
            <a:tailEnd/>
          </a:ln>
        </p:spPr>
      </p:pic>
      <p:sp>
        <p:nvSpPr>
          <p:cNvPr id="28677" name="Rectangle 5"/>
          <p:cNvSpPr>
            <a:spLocks noGrp="1" noChangeArrowheads="1"/>
          </p:cNvSpPr>
          <p:nvPr>
            <p:ph type="title"/>
          </p:nvPr>
        </p:nvSpPr>
        <p:spPr/>
        <p:txBody>
          <a:bodyPr/>
          <a:lstStyle/>
          <a:p>
            <a:pPr eaLnBrk="1" hangingPunct="1"/>
            <a:r>
              <a:rPr lang="en-US" dirty="0" smtClean="0"/>
              <a:t>Control Volume Bend Force Model</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Measuring Axial Strains</a:t>
            </a:r>
            <a:endParaRPr lang="en-US" dirty="0"/>
          </a:p>
        </p:txBody>
      </p:sp>
      <p:sp>
        <p:nvSpPr>
          <p:cNvPr id="4" name="Date Placeholder 1"/>
          <p:cNvSpPr>
            <a:spLocks noGrp="1"/>
          </p:cNvSpPr>
          <p:nvPr>
            <p:ph type="dt" sz="half" idx="10"/>
          </p:nvPr>
        </p:nvSpPr>
        <p:spPr/>
        <p:txBody>
          <a:bodyPr/>
          <a:lstStyle/>
          <a:p>
            <a:fld id="{2DA50E32-0DB1-4467-BF78-1D8F3D380565}" type="datetime1">
              <a:rPr lang="en-US"/>
              <a:pPr/>
              <a:t>10/21/2018</a:t>
            </a:fld>
            <a:endParaRPr lang="en-US"/>
          </a:p>
        </p:txBody>
      </p:sp>
      <p:sp>
        <p:nvSpPr>
          <p:cNvPr id="6" name="Slide Number Placeholder 3"/>
          <p:cNvSpPr>
            <a:spLocks noGrp="1"/>
          </p:cNvSpPr>
          <p:nvPr>
            <p:ph type="sldNum" sz="quarter" idx="12"/>
          </p:nvPr>
        </p:nvSpPr>
        <p:spPr/>
        <p:txBody>
          <a:bodyPr/>
          <a:lstStyle/>
          <a:p>
            <a:fld id="{95BACAED-6CFE-49E5-8EE1-96E60E9251E1}" type="slidenum">
              <a:rPr lang="en-US"/>
              <a:pPr/>
              <a:t>148</a:t>
            </a:fld>
            <a:endParaRPr lang="en-US"/>
          </a:p>
        </p:txBody>
      </p:sp>
      <p:pic>
        <p:nvPicPr>
          <p:cNvPr id="133122" name="Picture 2"/>
          <p:cNvPicPr>
            <a:picLocks noChangeAspect="1" noChangeArrowheads="1"/>
          </p:cNvPicPr>
          <p:nvPr/>
        </p:nvPicPr>
        <p:blipFill>
          <a:blip r:embed="rId2" cstate="print"/>
          <a:srcRect/>
          <a:stretch>
            <a:fillRect/>
          </a:stretch>
        </p:blipFill>
        <p:spPr bwMode="auto">
          <a:xfrm>
            <a:off x="0" y="914400"/>
            <a:ext cx="9233561" cy="4833937"/>
          </a:xfrm>
          <a:prstGeom prst="rect">
            <a:avLst/>
          </a:prstGeom>
          <a:noFill/>
          <a:ln w="9525">
            <a:noFill/>
            <a:miter lim="800000"/>
            <a:headEnd/>
            <a:tailEnd/>
          </a:ln>
          <a:effectLst/>
        </p:spPr>
      </p:pic>
      <p:sp>
        <p:nvSpPr>
          <p:cNvPr id="7" name="Oval 6"/>
          <p:cNvSpPr/>
          <p:nvPr/>
        </p:nvSpPr>
        <p:spPr bwMode="auto">
          <a:xfrm>
            <a:off x="8077200" y="4419600"/>
            <a:ext cx="457200" cy="6096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 name="Oval 7"/>
          <p:cNvSpPr/>
          <p:nvPr/>
        </p:nvSpPr>
        <p:spPr bwMode="auto">
          <a:xfrm>
            <a:off x="914400" y="1828800"/>
            <a:ext cx="457200" cy="6096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2724150" y="4518026"/>
            <a:ext cx="4163616" cy="2339975"/>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2724150" y="936626"/>
            <a:ext cx="4437063" cy="3357563"/>
          </a:xfrm>
          <a:prstGeom prst="rect">
            <a:avLst/>
          </a:prstGeom>
          <a:noFill/>
          <a:ln w="9525">
            <a:noFill/>
            <a:miter lim="800000"/>
            <a:headEnd/>
            <a:tailEnd/>
          </a:ln>
        </p:spPr>
      </p:pic>
      <p:sp>
        <p:nvSpPr>
          <p:cNvPr id="29700" name="Rectangle 4"/>
          <p:cNvSpPr>
            <a:spLocks noGrp="1" noChangeArrowheads="1"/>
          </p:cNvSpPr>
          <p:nvPr>
            <p:ph type="title"/>
          </p:nvPr>
        </p:nvSpPr>
        <p:spPr/>
        <p:txBody>
          <a:bodyPr/>
          <a:lstStyle/>
          <a:p>
            <a:pPr eaLnBrk="1" hangingPunct="1"/>
            <a:r>
              <a:rPr lang="en-US" smtClean="0"/>
              <a:t>Bend Force Estimation for CJ Detonation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0FE6FCA6-45A2-4FC4-8FEE-0EEA2F13D016}" type="slidenum">
              <a:rPr lang="en-US"/>
              <a:pPr/>
              <a:t>15</a:t>
            </a:fld>
            <a:endParaRPr lang="en-US"/>
          </a:p>
        </p:txBody>
      </p:sp>
      <p:sp>
        <p:nvSpPr>
          <p:cNvPr id="346114" name="Rectangle 2"/>
          <p:cNvSpPr>
            <a:spLocks noGrp="1" noChangeArrowheads="1"/>
          </p:cNvSpPr>
          <p:nvPr>
            <p:ph type="title"/>
          </p:nvPr>
        </p:nvSpPr>
        <p:spPr/>
        <p:txBody>
          <a:bodyPr/>
          <a:lstStyle/>
          <a:p>
            <a:r>
              <a:rPr lang="en-US"/>
              <a:t>Determining structural loads</a:t>
            </a:r>
          </a:p>
        </p:txBody>
      </p:sp>
      <p:sp>
        <p:nvSpPr>
          <p:cNvPr id="346115" name="Rectangle 3"/>
          <p:cNvSpPr>
            <a:spLocks noGrp="1" noChangeArrowheads="1"/>
          </p:cNvSpPr>
          <p:nvPr>
            <p:ph type="body" idx="1"/>
          </p:nvPr>
        </p:nvSpPr>
        <p:spPr/>
        <p:txBody>
          <a:bodyPr/>
          <a:lstStyle/>
          <a:p>
            <a:pPr marL="711200" indent="-711200"/>
            <a:r>
              <a:rPr lang="en-US"/>
              <a:t>Load generally means “applied force” in this context.  The primary load is usually thought of as due to pressure differences created by the explosion process.  Pressure differences across components of a structure create forces on the structure and internal stresses.</a:t>
            </a:r>
          </a:p>
          <a:p>
            <a:pPr marL="711200" indent="-711200"/>
            <a:r>
              <a:rPr lang="en-US"/>
              <a:t>Three simple cases</a:t>
            </a:r>
          </a:p>
          <a:p>
            <a:pPr marL="1066800" lvl="1" indent="-609600"/>
            <a:r>
              <a:rPr lang="en-US"/>
              <a:t>External explosion</a:t>
            </a:r>
          </a:p>
          <a:p>
            <a:pPr marL="1066800" lvl="1" indent="-609600"/>
            <a:r>
              <a:rPr lang="en-US"/>
              <a:t>Blast wave interaction</a:t>
            </a:r>
          </a:p>
          <a:p>
            <a:pPr marL="1066800" lvl="1" indent="-609600"/>
            <a:r>
              <a:rPr lang="en-US"/>
              <a:t>Internal explosion</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Axial Strain Pulses – Measured </a:t>
            </a:r>
            <a:r>
              <a:rPr lang="en-US" dirty="0" err="1" smtClean="0"/>
              <a:t>vs</a:t>
            </a:r>
            <a:r>
              <a:rPr lang="en-US" dirty="0" smtClean="0"/>
              <a:t> Predicted</a:t>
            </a:r>
            <a:endParaRPr lang="en-US" dirty="0"/>
          </a:p>
        </p:txBody>
      </p:sp>
      <p:sp>
        <p:nvSpPr>
          <p:cNvPr id="2" name="Date Placeholder 1"/>
          <p:cNvSpPr>
            <a:spLocks noGrp="1"/>
          </p:cNvSpPr>
          <p:nvPr>
            <p:ph type="dt" sz="half" idx="10"/>
          </p:nvPr>
        </p:nvSpPr>
        <p:spPr/>
        <p:txBody>
          <a:bodyPr/>
          <a:lstStyle/>
          <a:p>
            <a:r>
              <a:rPr lang="en-US" smtClean="0"/>
              <a:t>7 Sept 2009</a:t>
            </a:r>
            <a:endParaRPr lang="en-US"/>
          </a:p>
        </p:txBody>
      </p:sp>
      <p:sp>
        <p:nvSpPr>
          <p:cNvPr id="3" name="Footer Placeholder 2"/>
          <p:cNvSpPr>
            <a:spLocks noGrp="1"/>
          </p:cNvSpPr>
          <p:nvPr>
            <p:ph type="ftr" sz="quarter" idx="11"/>
          </p:nvPr>
        </p:nvSpPr>
        <p:spPr/>
        <p:txBody>
          <a:bodyPr/>
          <a:lstStyle/>
          <a:p>
            <a:r>
              <a:rPr lang="en-US" smtClean="0"/>
              <a:t>Shepherd - Explosion Effects </a:t>
            </a:r>
            <a:endParaRPr lang="en-US"/>
          </a:p>
        </p:txBody>
      </p:sp>
      <p:pic>
        <p:nvPicPr>
          <p:cNvPr id="716803" name="Picture 3"/>
          <p:cNvPicPr>
            <a:picLocks noChangeAspect="1" noChangeArrowheads="1"/>
          </p:cNvPicPr>
          <p:nvPr/>
        </p:nvPicPr>
        <p:blipFill>
          <a:blip r:embed="rId2" cstate="print"/>
          <a:srcRect/>
          <a:stretch>
            <a:fillRect/>
          </a:stretch>
        </p:blipFill>
        <p:spPr bwMode="auto">
          <a:xfrm>
            <a:off x="304800" y="2362200"/>
            <a:ext cx="9239250" cy="3495675"/>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6324600" y="1447800"/>
            <a:ext cx="2259013" cy="1179513"/>
          </a:xfrm>
          <a:prstGeom prst="rect">
            <a:avLst/>
          </a:prstGeom>
          <a:noFill/>
          <a:ln w="9525">
            <a:solidFill>
              <a:schemeClr val="bg2"/>
            </a:solid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 Sept 2009</a:t>
            </a:r>
            <a:endParaRPr lang="en-US"/>
          </a:p>
        </p:txBody>
      </p:sp>
      <p:sp>
        <p:nvSpPr>
          <p:cNvPr id="3" name="Footer Placeholder 2"/>
          <p:cNvSpPr>
            <a:spLocks noGrp="1"/>
          </p:cNvSpPr>
          <p:nvPr>
            <p:ph type="ftr" sz="quarter" idx="11"/>
          </p:nvPr>
        </p:nvSpPr>
        <p:spPr/>
        <p:txBody>
          <a:bodyPr/>
          <a:lstStyle/>
          <a:p>
            <a:r>
              <a:rPr lang="en-US" smtClean="0"/>
              <a:t>Shepherd - Explosion Effects </a:t>
            </a:r>
            <a:endParaRPr lang="en-US"/>
          </a:p>
        </p:txBody>
      </p:sp>
      <p:sp>
        <p:nvSpPr>
          <p:cNvPr id="4" name="Slide Number Placeholder 3"/>
          <p:cNvSpPr>
            <a:spLocks noGrp="1"/>
          </p:cNvSpPr>
          <p:nvPr>
            <p:ph type="sldNum" sz="quarter" idx="12"/>
          </p:nvPr>
        </p:nvSpPr>
        <p:spPr/>
        <p:txBody>
          <a:bodyPr/>
          <a:lstStyle/>
          <a:p>
            <a:fld id="{9ACD9DF6-A0CC-419C-96AD-21878020CDE5}" type="slidenum">
              <a:rPr lang="en-US" smtClean="0"/>
              <a:pPr/>
              <a:t>151</a:t>
            </a:fld>
            <a:endParaRPr lang="en-US"/>
          </a:p>
        </p:txBody>
      </p:sp>
      <p:pic>
        <p:nvPicPr>
          <p:cNvPr id="717826" name="Picture 2"/>
          <p:cNvPicPr>
            <a:picLocks noChangeAspect="1" noChangeArrowheads="1"/>
          </p:cNvPicPr>
          <p:nvPr/>
        </p:nvPicPr>
        <p:blipFill>
          <a:blip r:embed="rId2" cstate="print"/>
          <a:srcRect/>
          <a:stretch>
            <a:fillRect/>
          </a:stretch>
        </p:blipFill>
        <p:spPr bwMode="auto">
          <a:xfrm>
            <a:off x="990600" y="-228600"/>
            <a:ext cx="8077200" cy="3614175"/>
          </a:xfrm>
          <a:prstGeom prst="rect">
            <a:avLst/>
          </a:prstGeom>
          <a:noFill/>
          <a:ln w="9525">
            <a:noFill/>
            <a:miter lim="800000"/>
            <a:headEnd/>
            <a:tailEnd/>
          </a:ln>
        </p:spPr>
      </p:pic>
      <p:pic>
        <p:nvPicPr>
          <p:cNvPr id="717827" name="Picture 3"/>
          <p:cNvPicPr>
            <a:picLocks noChangeAspect="1" noChangeArrowheads="1"/>
          </p:cNvPicPr>
          <p:nvPr/>
        </p:nvPicPr>
        <p:blipFill>
          <a:blip r:embed="rId3" cstate="print"/>
          <a:srcRect/>
          <a:stretch>
            <a:fillRect/>
          </a:stretch>
        </p:blipFill>
        <p:spPr bwMode="auto">
          <a:xfrm>
            <a:off x="152400" y="3276600"/>
            <a:ext cx="7391400" cy="2907556"/>
          </a:xfrm>
          <a:prstGeom prst="rect">
            <a:avLst/>
          </a:prstGeom>
          <a:noFill/>
          <a:ln w="9525">
            <a:noFill/>
            <a:miter lim="800000"/>
            <a:headEnd/>
            <a:tailEnd/>
          </a:ln>
        </p:spPr>
      </p:pic>
      <p:sp>
        <p:nvSpPr>
          <p:cNvPr id="7" name="TextBox 6"/>
          <p:cNvSpPr txBox="1"/>
          <p:nvPr/>
        </p:nvSpPr>
        <p:spPr>
          <a:xfrm>
            <a:off x="609600" y="381000"/>
            <a:ext cx="3082895" cy="369332"/>
          </a:xfrm>
          <a:prstGeom prst="rect">
            <a:avLst/>
          </a:prstGeom>
          <a:noFill/>
        </p:spPr>
        <p:txBody>
          <a:bodyPr wrap="none" rtlCol="0">
            <a:spAutoFit/>
          </a:bodyPr>
          <a:lstStyle/>
          <a:p>
            <a:r>
              <a:rPr lang="en-US" dirty="0" smtClean="0"/>
              <a:t>Direct Force Measurement</a:t>
            </a:r>
            <a:endParaRPr lang="en-US" dirty="0"/>
          </a:p>
        </p:txBody>
      </p:sp>
      <p:pic>
        <p:nvPicPr>
          <p:cNvPr id="717828" name="Picture 4"/>
          <p:cNvPicPr>
            <a:picLocks noChangeAspect="1" noChangeArrowheads="1"/>
          </p:cNvPicPr>
          <p:nvPr/>
        </p:nvPicPr>
        <p:blipFill>
          <a:blip r:embed="rId4" cstate="print"/>
          <a:srcRect/>
          <a:stretch>
            <a:fillRect/>
          </a:stretch>
        </p:blipFill>
        <p:spPr bwMode="auto">
          <a:xfrm>
            <a:off x="7025902" y="4114800"/>
            <a:ext cx="2880098" cy="1076325"/>
          </a:xfrm>
          <a:prstGeom prst="rect">
            <a:avLst/>
          </a:prstGeom>
          <a:noFill/>
          <a:ln w="9525">
            <a:noFill/>
            <a:miter lim="800000"/>
            <a:headEnd/>
            <a:tailEnd/>
          </a:ln>
        </p:spPr>
      </p:pic>
      <p:sp>
        <p:nvSpPr>
          <p:cNvPr id="9" name="TextBox 8"/>
          <p:cNvSpPr txBox="1"/>
          <p:nvPr/>
        </p:nvSpPr>
        <p:spPr>
          <a:xfrm>
            <a:off x="6477000" y="5105400"/>
            <a:ext cx="813043" cy="369332"/>
          </a:xfrm>
          <a:prstGeom prst="rect">
            <a:avLst/>
          </a:prstGeom>
          <a:noFill/>
        </p:spPr>
        <p:txBody>
          <a:bodyPr wrap="none" rtlCol="0">
            <a:spAutoFit/>
          </a:bodyPr>
          <a:lstStyle/>
          <a:p>
            <a:r>
              <a:rPr lang="en-US" dirty="0" smtClean="0"/>
              <a:t>Beam</a:t>
            </a:r>
            <a:endParaRPr lang="en-US" dirty="0"/>
          </a:p>
        </p:txBody>
      </p:sp>
      <p:sp>
        <p:nvSpPr>
          <p:cNvPr id="10" name="TextBox 9"/>
          <p:cNvSpPr txBox="1"/>
          <p:nvPr/>
        </p:nvSpPr>
        <p:spPr>
          <a:xfrm>
            <a:off x="4267200" y="3200400"/>
            <a:ext cx="671979" cy="369332"/>
          </a:xfrm>
          <a:prstGeom prst="rect">
            <a:avLst/>
          </a:prstGeom>
          <a:noFill/>
        </p:spPr>
        <p:txBody>
          <a:bodyPr wrap="none" rtlCol="0">
            <a:spAutoFit/>
          </a:bodyPr>
          <a:lstStyle/>
          <a:p>
            <a:r>
              <a:rPr lang="en-US" dirty="0" smtClean="0"/>
              <a:t>Pipe</a:t>
            </a: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5300" y="3048000"/>
            <a:ext cx="8832850" cy="715962"/>
          </a:xfrm>
        </p:spPr>
        <p:txBody>
          <a:bodyPr/>
          <a:lstStyle/>
          <a:p>
            <a:r>
              <a:rPr lang="en-US" dirty="0" smtClean="0"/>
              <a:t>Deflagration-to-Detonation Transition (DDT)</a:t>
            </a:r>
            <a:endParaRPr lang="en-US" dirty="0"/>
          </a:p>
        </p:txBody>
      </p:sp>
      <p:sp>
        <p:nvSpPr>
          <p:cNvPr id="2" name="Date Placeholder 1"/>
          <p:cNvSpPr>
            <a:spLocks noGrp="1"/>
          </p:cNvSpPr>
          <p:nvPr>
            <p:ph type="dt" sz="half" idx="10"/>
          </p:nvPr>
        </p:nvSpPr>
        <p:spPr/>
        <p:txBody>
          <a:bodyPr/>
          <a:lstStyle/>
          <a:p>
            <a:r>
              <a:rPr lang="en-US" smtClean="0"/>
              <a:t>7 Sept 2009</a:t>
            </a:r>
            <a:endParaRPr lang="en-US"/>
          </a:p>
        </p:txBody>
      </p:sp>
      <p:sp>
        <p:nvSpPr>
          <p:cNvPr id="3" name="Footer Placeholder 2"/>
          <p:cNvSpPr>
            <a:spLocks noGrp="1"/>
          </p:cNvSpPr>
          <p:nvPr>
            <p:ph type="ftr" sz="quarter" idx="11"/>
          </p:nvPr>
        </p:nvSpPr>
        <p:spPr/>
        <p:txBody>
          <a:bodyPr/>
          <a:lstStyle/>
          <a:p>
            <a:r>
              <a:rPr lang="en-US" smtClean="0"/>
              <a:t>Shepherd - Explosion Effects </a:t>
            </a:r>
            <a:endParaRPr lang="en-US"/>
          </a:p>
        </p:txBody>
      </p:sp>
      <p:sp>
        <p:nvSpPr>
          <p:cNvPr id="4" name="Slide Number Placeholder 3"/>
          <p:cNvSpPr>
            <a:spLocks noGrp="1"/>
          </p:cNvSpPr>
          <p:nvPr>
            <p:ph type="sldNum" sz="quarter" idx="12"/>
          </p:nvPr>
        </p:nvSpPr>
        <p:spPr/>
        <p:txBody>
          <a:bodyPr/>
          <a:lstStyle/>
          <a:p>
            <a:fld id="{9ACD9DF6-A0CC-419C-96AD-21878020CDE5}" type="slidenum">
              <a:rPr lang="en-US" smtClean="0"/>
              <a:pPr/>
              <a:t>152</a:t>
            </a:fld>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FE724CB1-A50F-403F-92E2-CB87AE28CCA6}" type="slidenum">
              <a:rPr lang="en-US"/>
              <a:pPr/>
              <a:t>153</a:t>
            </a:fld>
            <a:endParaRPr lang="en-US"/>
          </a:p>
        </p:txBody>
      </p:sp>
      <p:sp>
        <p:nvSpPr>
          <p:cNvPr id="564226" name="Rectangle 2"/>
          <p:cNvSpPr>
            <a:spLocks noGrp="1" noChangeArrowheads="1"/>
          </p:cNvSpPr>
          <p:nvPr>
            <p:ph type="title"/>
          </p:nvPr>
        </p:nvSpPr>
        <p:spPr/>
        <p:txBody>
          <a:bodyPr/>
          <a:lstStyle/>
          <a:p>
            <a:r>
              <a:rPr lang="en-US"/>
              <a:t>DDT</a:t>
            </a:r>
          </a:p>
        </p:txBody>
      </p:sp>
      <p:sp>
        <p:nvSpPr>
          <p:cNvPr id="564227" name="Rectangle 3"/>
          <p:cNvSpPr>
            <a:spLocks noGrp="1" noChangeArrowheads="1"/>
          </p:cNvSpPr>
          <p:nvPr>
            <p:ph type="body" idx="1"/>
          </p:nvPr>
        </p:nvSpPr>
        <p:spPr/>
        <p:txBody>
          <a:bodyPr/>
          <a:lstStyle/>
          <a:p>
            <a:r>
              <a:rPr lang="en-US"/>
              <a:t>Deflagration to detonation transition is a common industrial hazard with gaseous explosions</a:t>
            </a:r>
          </a:p>
          <a:p>
            <a:r>
              <a:rPr lang="en-US"/>
              <a:t>Compression of gas by flame increases pressure when detonation finally occurs “pressure piling”.</a:t>
            </a:r>
          </a:p>
          <a:p>
            <a:r>
              <a:rPr lang="en-US"/>
              <a:t>Represents upper bound in severity of pressure loading.</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Date Placeholder 3"/>
          <p:cNvSpPr>
            <a:spLocks noGrp="1"/>
          </p:cNvSpPr>
          <p:nvPr>
            <p:ph type="dt" sz="half" idx="10"/>
          </p:nvPr>
        </p:nvSpPr>
        <p:spPr/>
        <p:txBody>
          <a:bodyPr/>
          <a:lstStyle/>
          <a:p>
            <a:r>
              <a:rPr lang="en-US" smtClean="0"/>
              <a:t>7 Sept 2009</a:t>
            </a:r>
            <a:endParaRPr lang="en-US"/>
          </a:p>
        </p:txBody>
      </p:sp>
      <p:sp>
        <p:nvSpPr>
          <p:cNvPr id="90" name="Footer Placeholder 4"/>
          <p:cNvSpPr>
            <a:spLocks noGrp="1"/>
          </p:cNvSpPr>
          <p:nvPr>
            <p:ph type="ftr" sz="quarter" idx="11"/>
          </p:nvPr>
        </p:nvSpPr>
        <p:spPr/>
        <p:txBody>
          <a:bodyPr/>
          <a:lstStyle/>
          <a:p>
            <a:r>
              <a:rPr lang="en-US"/>
              <a:t>Shepherd - Explosion Effects </a:t>
            </a:r>
          </a:p>
        </p:txBody>
      </p:sp>
      <p:sp>
        <p:nvSpPr>
          <p:cNvPr id="91" name="Slide Number Placeholder 5"/>
          <p:cNvSpPr>
            <a:spLocks noGrp="1"/>
          </p:cNvSpPr>
          <p:nvPr>
            <p:ph type="sldNum" sz="quarter" idx="12"/>
          </p:nvPr>
        </p:nvSpPr>
        <p:spPr/>
        <p:txBody>
          <a:bodyPr/>
          <a:lstStyle/>
          <a:p>
            <a:fld id="{84B5FCB3-F52A-49AD-90FA-A44F43A65E9C}" type="slidenum">
              <a:rPr lang="en-US"/>
              <a:pPr/>
              <a:t>154</a:t>
            </a:fld>
            <a:endParaRPr lang="en-US"/>
          </a:p>
        </p:txBody>
      </p:sp>
      <p:grpSp>
        <p:nvGrpSpPr>
          <p:cNvPr id="565250" name="Group 2"/>
          <p:cNvGrpSpPr>
            <a:grpSpLocks noChangeAspect="1"/>
          </p:cNvGrpSpPr>
          <p:nvPr/>
        </p:nvGrpSpPr>
        <p:grpSpPr bwMode="auto">
          <a:xfrm>
            <a:off x="742950" y="1066800"/>
            <a:ext cx="4857750" cy="5259388"/>
            <a:chOff x="1248" y="240"/>
            <a:chExt cx="3072" cy="4001"/>
          </a:xfrm>
        </p:grpSpPr>
        <p:sp>
          <p:nvSpPr>
            <p:cNvPr id="565251" name="Rectangle 3"/>
            <p:cNvSpPr>
              <a:spLocks noChangeAspect="1" noChangeArrowheads="1"/>
            </p:cNvSpPr>
            <p:nvPr/>
          </p:nvSpPr>
          <p:spPr bwMode="auto">
            <a:xfrm>
              <a:off x="1296" y="288"/>
              <a:ext cx="2976" cy="384"/>
            </a:xfrm>
            <a:prstGeom prst="rect">
              <a:avLst/>
            </a:prstGeom>
            <a:noFill/>
            <a:ln w="25400">
              <a:solidFill>
                <a:schemeClr val="tx1"/>
              </a:solidFill>
              <a:miter lim="800000"/>
              <a:headEnd/>
              <a:tailEnd/>
            </a:ln>
            <a:effectLst/>
          </p:spPr>
          <p:txBody>
            <a:bodyPr wrap="none" anchor="ctr"/>
            <a:lstStyle/>
            <a:p>
              <a:endParaRPr lang="en-US"/>
            </a:p>
          </p:txBody>
        </p:sp>
        <p:sp>
          <p:nvSpPr>
            <p:cNvPr id="565252" name="Rectangle 4"/>
            <p:cNvSpPr>
              <a:spLocks noChangeAspect="1" noChangeArrowheads="1"/>
            </p:cNvSpPr>
            <p:nvPr/>
          </p:nvSpPr>
          <p:spPr bwMode="auto">
            <a:xfrm>
              <a:off x="1296" y="2976"/>
              <a:ext cx="2976" cy="384"/>
            </a:xfrm>
            <a:prstGeom prst="rect">
              <a:avLst/>
            </a:prstGeom>
            <a:noFill/>
            <a:ln w="25400">
              <a:solidFill>
                <a:schemeClr val="tx1"/>
              </a:solidFill>
              <a:miter lim="800000"/>
              <a:headEnd/>
              <a:tailEnd/>
            </a:ln>
            <a:effectLst/>
          </p:spPr>
          <p:txBody>
            <a:bodyPr wrap="none" anchor="ctr"/>
            <a:lstStyle/>
            <a:p>
              <a:endParaRPr lang="en-US"/>
            </a:p>
          </p:txBody>
        </p:sp>
        <p:sp>
          <p:nvSpPr>
            <p:cNvPr id="565253" name="Rectangle 5"/>
            <p:cNvSpPr>
              <a:spLocks noChangeAspect="1" noChangeArrowheads="1"/>
            </p:cNvSpPr>
            <p:nvPr/>
          </p:nvSpPr>
          <p:spPr bwMode="auto">
            <a:xfrm>
              <a:off x="1296" y="2304"/>
              <a:ext cx="2976" cy="384"/>
            </a:xfrm>
            <a:prstGeom prst="rect">
              <a:avLst/>
            </a:prstGeom>
            <a:noFill/>
            <a:ln w="25400">
              <a:solidFill>
                <a:schemeClr val="tx1"/>
              </a:solidFill>
              <a:miter lim="800000"/>
              <a:headEnd/>
              <a:tailEnd/>
            </a:ln>
            <a:effectLst/>
          </p:spPr>
          <p:txBody>
            <a:bodyPr wrap="none" anchor="ctr"/>
            <a:lstStyle/>
            <a:p>
              <a:endParaRPr lang="en-US"/>
            </a:p>
          </p:txBody>
        </p:sp>
        <p:sp>
          <p:nvSpPr>
            <p:cNvPr id="565254" name="Rectangle 6"/>
            <p:cNvSpPr>
              <a:spLocks noChangeAspect="1" noChangeArrowheads="1"/>
            </p:cNvSpPr>
            <p:nvPr/>
          </p:nvSpPr>
          <p:spPr bwMode="auto">
            <a:xfrm>
              <a:off x="1296" y="960"/>
              <a:ext cx="2976" cy="384"/>
            </a:xfrm>
            <a:prstGeom prst="rect">
              <a:avLst/>
            </a:prstGeom>
            <a:noFill/>
            <a:ln w="25400">
              <a:solidFill>
                <a:schemeClr val="tx1"/>
              </a:solidFill>
              <a:miter lim="800000"/>
              <a:headEnd/>
              <a:tailEnd/>
            </a:ln>
            <a:effectLst/>
          </p:spPr>
          <p:txBody>
            <a:bodyPr wrap="none" anchor="ctr"/>
            <a:lstStyle/>
            <a:p>
              <a:endParaRPr lang="en-US"/>
            </a:p>
          </p:txBody>
        </p:sp>
        <p:sp>
          <p:nvSpPr>
            <p:cNvPr id="565255" name="Rectangle 7"/>
            <p:cNvSpPr>
              <a:spLocks noChangeAspect="1" noChangeArrowheads="1"/>
            </p:cNvSpPr>
            <p:nvPr/>
          </p:nvSpPr>
          <p:spPr bwMode="auto">
            <a:xfrm>
              <a:off x="1296" y="3648"/>
              <a:ext cx="2976" cy="384"/>
            </a:xfrm>
            <a:prstGeom prst="rect">
              <a:avLst/>
            </a:prstGeom>
            <a:noFill/>
            <a:ln w="25400">
              <a:solidFill>
                <a:schemeClr val="tx1"/>
              </a:solidFill>
              <a:miter lim="800000"/>
              <a:headEnd/>
              <a:tailEnd/>
            </a:ln>
            <a:effectLst/>
          </p:spPr>
          <p:txBody>
            <a:bodyPr wrap="none" anchor="ctr"/>
            <a:lstStyle/>
            <a:p>
              <a:endParaRPr lang="en-US"/>
            </a:p>
          </p:txBody>
        </p:sp>
        <p:sp>
          <p:nvSpPr>
            <p:cNvPr id="565256" name="Rectangle 8"/>
            <p:cNvSpPr>
              <a:spLocks noChangeAspect="1" noChangeArrowheads="1"/>
            </p:cNvSpPr>
            <p:nvPr/>
          </p:nvSpPr>
          <p:spPr bwMode="auto">
            <a:xfrm>
              <a:off x="4224" y="240"/>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57" name="Rectangle 9"/>
            <p:cNvSpPr>
              <a:spLocks noChangeAspect="1" noChangeArrowheads="1"/>
            </p:cNvSpPr>
            <p:nvPr/>
          </p:nvSpPr>
          <p:spPr bwMode="auto">
            <a:xfrm>
              <a:off x="4224" y="912"/>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58" name="Rectangle 10"/>
            <p:cNvSpPr>
              <a:spLocks noChangeAspect="1" noChangeArrowheads="1"/>
            </p:cNvSpPr>
            <p:nvPr/>
          </p:nvSpPr>
          <p:spPr bwMode="auto">
            <a:xfrm>
              <a:off x="4224" y="2256"/>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59" name="Rectangle 11"/>
            <p:cNvSpPr>
              <a:spLocks noChangeAspect="1" noChangeArrowheads="1"/>
            </p:cNvSpPr>
            <p:nvPr/>
          </p:nvSpPr>
          <p:spPr bwMode="auto">
            <a:xfrm>
              <a:off x="4224" y="2928"/>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60" name="Rectangle 12"/>
            <p:cNvSpPr>
              <a:spLocks noChangeAspect="1" noChangeArrowheads="1"/>
            </p:cNvSpPr>
            <p:nvPr/>
          </p:nvSpPr>
          <p:spPr bwMode="auto">
            <a:xfrm>
              <a:off x="4224" y="3600"/>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61" name="Rectangle 13"/>
            <p:cNvSpPr>
              <a:spLocks noChangeAspect="1" noChangeArrowheads="1"/>
            </p:cNvSpPr>
            <p:nvPr/>
          </p:nvSpPr>
          <p:spPr bwMode="auto">
            <a:xfrm>
              <a:off x="1248" y="1584"/>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62" name="Rectangle 14"/>
            <p:cNvSpPr>
              <a:spLocks noChangeAspect="1" noChangeArrowheads="1"/>
            </p:cNvSpPr>
            <p:nvPr/>
          </p:nvSpPr>
          <p:spPr bwMode="auto">
            <a:xfrm>
              <a:off x="1248" y="2256"/>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63" name="Rectangle 15"/>
            <p:cNvSpPr>
              <a:spLocks noChangeAspect="1" noChangeArrowheads="1"/>
            </p:cNvSpPr>
            <p:nvPr/>
          </p:nvSpPr>
          <p:spPr bwMode="auto">
            <a:xfrm>
              <a:off x="1248" y="2928"/>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64" name="Rectangle 16"/>
            <p:cNvSpPr>
              <a:spLocks noChangeAspect="1" noChangeArrowheads="1"/>
            </p:cNvSpPr>
            <p:nvPr/>
          </p:nvSpPr>
          <p:spPr bwMode="auto">
            <a:xfrm>
              <a:off x="1248" y="3600"/>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65" name="AutoShape 17"/>
            <p:cNvSpPr>
              <a:spLocks noChangeAspect="1" noChangeArrowheads="1"/>
            </p:cNvSpPr>
            <p:nvPr/>
          </p:nvSpPr>
          <p:spPr bwMode="auto">
            <a:xfrm>
              <a:off x="1296" y="384"/>
              <a:ext cx="96" cy="144"/>
            </a:xfrm>
            <a:prstGeom prst="irregularSeal1">
              <a:avLst/>
            </a:prstGeom>
            <a:solidFill>
              <a:schemeClr val="bg2"/>
            </a:solidFill>
            <a:ln w="9525">
              <a:solidFill>
                <a:schemeClr val="tx1"/>
              </a:solidFill>
              <a:miter lim="800000"/>
              <a:headEnd/>
              <a:tailEnd/>
            </a:ln>
            <a:effectLst/>
          </p:spPr>
          <p:txBody>
            <a:bodyPr wrap="none" anchor="ctr"/>
            <a:lstStyle/>
            <a:p>
              <a:endParaRPr lang="en-US"/>
            </a:p>
          </p:txBody>
        </p:sp>
        <p:sp>
          <p:nvSpPr>
            <p:cNvPr id="565266" name="Freeform 18"/>
            <p:cNvSpPr>
              <a:spLocks noChangeAspect="1"/>
            </p:cNvSpPr>
            <p:nvPr/>
          </p:nvSpPr>
          <p:spPr bwMode="auto">
            <a:xfrm>
              <a:off x="1920" y="288"/>
              <a:ext cx="288" cy="384"/>
            </a:xfrm>
            <a:custGeom>
              <a:avLst/>
              <a:gdLst/>
              <a:ahLst/>
              <a:cxnLst>
                <a:cxn ang="0">
                  <a:pos x="0" y="0"/>
                </a:cxn>
                <a:cxn ang="0">
                  <a:pos x="288" y="192"/>
                </a:cxn>
                <a:cxn ang="0">
                  <a:pos x="0" y="384"/>
                </a:cxn>
              </a:cxnLst>
              <a:rect l="0" t="0" r="r" b="b"/>
              <a:pathLst>
                <a:path w="288" h="384">
                  <a:moveTo>
                    <a:pt x="0" y="0"/>
                  </a:moveTo>
                  <a:cubicBezTo>
                    <a:pt x="144" y="64"/>
                    <a:pt x="288" y="128"/>
                    <a:pt x="288" y="192"/>
                  </a:cubicBezTo>
                  <a:cubicBezTo>
                    <a:pt x="288" y="256"/>
                    <a:pt x="144" y="320"/>
                    <a:pt x="0" y="384"/>
                  </a:cubicBezTo>
                </a:path>
              </a:pathLst>
            </a:custGeom>
            <a:noFill/>
            <a:ln w="9525">
              <a:solidFill>
                <a:schemeClr val="tx1"/>
              </a:solidFill>
              <a:round/>
              <a:headEnd/>
              <a:tailEnd/>
            </a:ln>
            <a:effectLst/>
          </p:spPr>
          <p:txBody>
            <a:bodyPr wrap="none" anchor="ctr"/>
            <a:lstStyle/>
            <a:p>
              <a:endParaRPr lang="en-US"/>
            </a:p>
          </p:txBody>
        </p:sp>
        <p:sp>
          <p:nvSpPr>
            <p:cNvPr id="565267" name="Line 19"/>
            <p:cNvSpPr>
              <a:spLocks noChangeAspect="1" noChangeShapeType="1"/>
            </p:cNvSpPr>
            <p:nvPr/>
          </p:nvSpPr>
          <p:spPr bwMode="auto">
            <a:xfrm>
              <a:off x="2208" y="480"/>
              <a:ext cx="144"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565268" name="Text Box 20"/>
            <p:cNvSpPr txBox="1">
              <a:spLocks noChangeAspect="1" noChangeArrowheads="1"/>
            </p:cNvSpPr>
            <p:nvPr/>
          </p:nvSpPr>
          <p:spPr bwMode="auto">
            <a:xfrm>
              <a:off x="1776" y="384"/>
              <a:ext cx="415" cy="209"/>
            </a:xfrm>
            <a:prstGeom prst="rect">
              <a:avLst/>
            </a:prstGeom>
            <a:noFill/>
            <a:ln w="9525">
              <a:noFill/>
              <a:miter lim="800000"/>
              <a:headEnd/>
              <a:tailEnd/>
            </a:ln>
            <a:effectLst/>
          </p:spPr>
          <p:txBody>
            <a:bodyPr wrap="none">
              <a:spAutoFit/>
            </a:bodyPr>
            <a:lstStyle/>
            <a:p>
              <a:pPr eaLnBrk="0" hangingPunct="0"/>
              <a:r>
                <a:rPr lang="en-US" sz="1200" b="0"/>
                <a:t>burned</a:t>
              </a:r>
            </a:p>
          </p:txBody>
        </p:sp>
        <p:grpSp>
          <p:nvGrpSpPr>
            <p:cNvPr id="565269" name="Group 21"/>
            <p:cNvGrpSpPr>
              <a:grpSpLocks noChangeAspect="1"/>
            </p:cNvGrpSpPr>
            <p:nvPr/>
          </p:nvGrpSpPr>
          <p:grpSpPr bwMode="auto">
            <a:xfrm>
              <a:off x="3408" y="288"/>
              <a:ext cx="336" cy="384"/>
              <a:chOff x="3168" y="288"/>
              <a:chExt cx="336" cy="384"/>
            </a:xfrm>
          </p:grpSpPr>
          <p:sp>
            <p:nvSpPr>
              <p:cNvPr id="565270" name="Line 22"/>
              <p:cNvSpPr>
                <a:spLocks noChangeAspect="1" noChangeShapeType="1"/>
              </p:cNvSpPr>
              <p:nvPr/>
            </p:nvSpPr>
            <p:spPr bwMode="auto">
              <a:xfrm>
                <a:off x="3168" y="288"/>
                <a:ext cx="0" cy="384"/>
              </a:xfrm>
              <a:prstGeom prst="line">
                <a:avLst/>
              </a:prstGeom>
              <a:noFill/>
              <a:ln w="9525">
                <a:solidFill>
                  <a:schemeClr val="tx1"/>
                </a:solidFill>
                <a:round/>
                <a:headEnd/>
                <a:tailEnd/>
              </a:ln>
              <a:effectLst/>
            </p:spPr>
            <p:txBody>
              <a:bodyPr wrap="none" anchor="ctr"/>
              <a:lstStyle/>
              <a:p>
                <a:endParaRPr lang="en-US"/>
              </a:p>
            </p:txBody>
          </p:sp>
          <p:sp>
            <p:nvSpPr>
              <p:cNvPr id="565271" name="Freeform 23"/>
              <p:cNvSpPr>
                <a:spLocks noChangeAspect="1"/>
              </p:cNvSpPr>
              <p:nvPr/>
            </p:nvSpPr>
            <p:spPr bwMode="auto">
              <a:xfrm>
                <a:off x="3168" y="288"/>
                <a:ext cx="336" cy="384"/>
              </a:xfrm>
              <a:custGeom>
                <a:avLst/>
                <a:gdLst/>
                <a:ahLst/>
                <a:cxnLst>
                  <a:cxn ang="0">
                    <a:pos x="0" y="0"/>
                  </a:cxn>
                  <a:cxn ang="0">
                    <a:pos x="288" y="144"/>
                  </a:cxn>
                  <a:cxn ang="0">
                    <a:pos x="288" y="240"/>
                  </a:cxn>
                  <a:cxn ang="0">
                    <a:pos x="0" y="384"/>
                  </a:cxn>
                </a:cxnLst>
                <a:rect l="0" t="0" r="r" b="b"/>
                <a:pathLst>
                  <a:path w="336" h="384">
                    <a:moveTo>
                      <a:pt x="0" y="0"/>
                    </a:moveTo>
                    <a:cubicBezTo>
                      <a:pt x="120" y="52"/>
                      <a:pt x="240" y="104"/>
                      <a:pt x="288" y="144"/>
                    </a:cubicBezTo>
                    <a:cubicBezTo>
                      <a:pt x="336" y="184"/>
                      <a:pt x="336" y="200"/>
                      <a:pt x="288" y="240"/>
                    </a:cubicBezTo>
                    <a:cubicBezTo>
                      <a:pt x="240" y="280"/>
                      <a:pt x="120" y="332"/>
                      <a:pt x="0" y="384"/>
                    </a:cubicBezTo>
                  </a:path>
                </a:pathLst>
              </a:custGeom>
              <a:noFill/>
              <a:ln w="9525">
                <a:solidFill>
                  <a:schemeClr val="tx1"/>
                </a:solidFill>
                <a:round/>
                <a:headEnd/>
                <a:tailEnd/>
              </a:ln>
              <a:effectLst/>
            </p:spPr>
            <p:txBody>
              <a:bodyPr wrap="none" anchor="ctr"/>
              <a:lstStyle/>
              <a:p>
                <a:endParaRPr lang="en-US"/>
              </a:p>
            </p:txBody>
          </p:sp>
          <p:sp>
            <p:nvSpPr>
              <p:cNvPr id="565272" name="Line 24"/>
              <p:cNvSpPr>
                <a:spLocks noChangeAspect="1" noChangeShapeType="1"/>
              </p:cNvSpPr>
              <p:nvPr/>
            </p:nvSpPr>
            <p:spPr bwMode="auto">
              <a:xfrm>
                <a:off x="3168" y="384"/>
                <a:ext cx="192"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565273" name="Line 25"/>
              <p:cNvSpPr>
                <a:spLocks noChangeAspect="1" noChangeShapeType="1"/>
              </p:cNvSpPr>
              <p:nvPr/>
            </p:nvSpPr>
            <p:spPr bwMode="auto">
              <a:xfrm>
                <a:off x="3168" y="480"/>
                <a:ext cx="336"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565274" name="Line 26"/>
              <p:cNvSpPr>
                <a:spLocks noChangeAspect="1" noChangeShapeType="1"/>
              </p:cNvSpPr>
              <p:nvPr/>
            </p:nvSpPr>
            <p:spPr bwMode="auto">
              <a:xfrm>
                <a:off x="3168" y="576"/>
                <a:ext cx="192" cy="0"/>
              </a:xfrm>
              <a:prstGeom prst="line">
                <a:avLst/>
              </a:prstGeom>
              <a:noFill/>
              <a:ln w="9525">
                <a:solidFill>
                  <a:schemeClr val="tx1"/>
                </a:solidFill>
                <a:round/>
                <a:headEnd/>
                <a:tailEnd type="triangle" w="med" len="med"/>
              </a:ln>
              <a:effectLst/>
            </p:spPr>
            <p:txBody>
              <a:bodyPr wrap="none" anchor="ctr"/>
              <a:lstStyle/>
              <a:p>
                <a:endParaRPr lang="en-US"/>
              </a:p>
            </p:txBody>
          </p:sp>
        </p:grpSp>
        <p:sp>
          <p:nvSpPr>
            <p:cNvPr id="565275" name="Text Box 27"/>
            <p:cNvSpPr txBox="1">
              <a:spLocks noChangeAspect="1" noChangeArrowheads="1"/>
            </p:cNvSpPr>
            <p:nvPr/>
          </p:nvSpPr>
          <p:spPr bwMode="auto">
            <a:xfrm>
              <a:off x="2880" y="384"/>
              <a:ext cx="521" cy="209"/>
            </a:xfrm>
            <a:prstGeom prst="rect">
              <a:avLst/>
            </a:prstGeom>
            <a:noFill/>
            <a:ln w="9525">
              <a:noFill/>
              <a:miter lim="800000"/>
              <a:headEnd/>
              <a:tailEnd/>
            </a:ln>
            <a:effectLst/>
          </p:spPr>
          <p:txBody>
            <a:bodyPr wrap="none">
              <a:spAutoFit/>
            </a:bodyPr>
            <a:lstStyle/>
            <a:p>
              <a:pPr eaLnBrk="0" hangingPunct="0"/>
              <a:r>
                <a:rPr lang="en-US" sz="1200" b="0"/>
                <a:t>unburned</a:t>
              </a:r>
            </a:p>
          </p:txBody>
        </p:sp>
        <p:sp>
          <p:nvSpPr>
            <p:cNvPr id="565276" name="Freeform 28"/>
            <p:cNvSpPr>
              <a:spLocks noChangeAspect="1"/>
            </p:cNvSpPr>
            <p:nvPr/>
          </p:nvSpPr>
          <p:spPr bwMode="auto">
            <a:xfrm>
              <a:off x="2064" y="960"/>
              <a:ext cx="384" cy="384"/>
            </a:xfrm>
            <a:custGeom>
              <a:avLst/>
              <a:gdLst/>
              <a:ahLst/>
              <a:cxnLst>
                <a:cxn ang="0">
                  <a:pos x="0" y="0"/>
                </a:cxn>
                <a:cxn ang="0">
                  <a:pos x="48" y="48"/>
                </a:cxn>
                <a:cxn ang="0">
                  <a:pos x="48" y="0"/>
                </a:cxn>
                <a:cxn ang="0">
                  <a:pos x="96" y="48"/>
                </a:cxn>
                <a:cxn ang="0">
                  <a:pos x="144" y="48"/>
                </a:cxn>
                <a:cxn ang="0">
                  <a:pos x="288" y="96"/>
                </a:cxn>
                <a:cxn ang="0">
                  <a:pos x="240" y="96"/>
                </a:cxn>
                <a:cxn ang="0">
                  <a:pos x="288" y="144"/>
                </a:cxn>
                <a:cxn ang="0">
                  <a:pos x="240" y="144"/>
                </a:cxn>
                <a:cxn ang="0">
                  <a:pos x="288" y="192"/>
                </a:cxn>
                <a:cxn ang="0">
                  <a:pos x="240" y="192"/>
                </a:cxn>
                <a:cxn ang="0">
                  <a:pos x="288" y="240"/>
                </a:cxn>
                <a:cxn ang="0">
                  <a:pos x="192" y="240"/>
                </a:cxn>
                <a:cxn ang="0">
                  <a:pos x="240" y="288"/>
                </a:cxn>
                <a:cxn ang="0">
                  <a:pos x="192" y="288"/>
                </a:cxn>
                <a:cxn ang="0">
                  <a:pos x="192" y="336"/>
                </a:cxn>
                <a:cxn ang="0">
                  <a:pos x="144" y="336"/>
                </a:cxn>
                <a:cxn ang="0">
                  <a:pos x="144" y="384"/>
                </a:cxn>
                <a:cxn ang="0">
                  <a:pos x="96" y="336"/>
                </a:cxn>
                <a:cxn ang="0">
                  <a:pos x="96" y="384"/>
                </a:cxn>
                <a:cxn ang="0">
                  <a:pos x="48" y="336"/>
                </a:cxn>
                <a:cxn ang="0">
                  <a:pos x="48" y="384"/>
                </a:cxn>
              </a:cxnLst>
              <a:rect l="0" t="0" r="r" b="b"/>
              <a:pathLst>
                <a:path w="288" h="384">
                  <a:moveTo>
                    <a:pt x="0" y="0"/>
                  </a:moveTo>
                  <a:lnTo>
                    <a:pt x="48" y="48"/>
                  </a:lnTo>
                  <a:lnTo>
                    <a:pt x="48" y="0"/>
                  </a:lnTo>
                  <a:lnTo>
                    <a:pt x="96" y="48"/>
                  </a:lnTo>
                  <a:lnTo>
                    <a:pt x="144" y="48"/>
                  </a:lnTo>
                  <a:lnTo>
                    <a:pt x="288" y="96"/>
                  </a:lnTo>
                  <a:lnTo>
                    <a:pt x="240" y="96"/>
                  </a:lnTo>
                  <a:lnTo>
                    <a:pt x="288" y="144"/>
                  </a:lnTo>
                  <a:lnTo>
                    <a:pt x="240" y="144"/>
                  </a:lnTo>
                  <a:lnTo>
                    <a:pt x="288" y="192"/>
                  </a:lnTo>
                  <a:lnTo>
                    <a:pt x="240" y="192"/>
                  </a:lnTo>
                  <a:lnTo>
                    <a:pt x="288" y="240"/>
                  </a:lnTo>
                  <a:lnTo>
                    <a:pt x="192" y="240"/>
                  </a:lnTo>
                  <a:lnTo>
                    <a:pt x="240" y="288"/>
                  </a:lnTo>
                  <a:lnTo>
                    <a:pt x="192" y="288"/>
                  </a:lnTo>
                  <a:lnTo>
                    <a:pt x="192" y="336"/>
                  </a:lnTo>
                  <a:lnTo>
                    <a:pt x="144" y="336"/>
                  </a:lnTo>
                  <a:lnTo>
                    <a:pt x="144" y="384"/>
                  </a:lnTo>
                  <a:lnTo>
                    <a:pt x="96" y="336"/>
                  </a:lnTo>
                  <a:lnTo>
                    <a:pt x="96" y="384"/>
                  </a:lnTo>
                  <a:lnTo>
                    <a:pt x="48" y="336"/>
                  </a:lnTo>
                  <a:lnTo>
                    <a:pt x="48" y="384"/>
                  </a:lnTo>
                </a:path>
              </a:pathLst>
            </a:custGeom>
            <a:noFill/>
            <a:ln w="9525">
              <a:solidFill>
                <a:schemeClr val="tx1"/>
              </a:solidFill>
              <a:round/>
              <a:headEnd/>
              <a:tailEnd/>
            </a:ln>
            <a:effectLst/>
          </p:spPr>
          <p:txBody>
            <a:bodyPr wrap="none" anchor="ctr"/>
            <a:lstStyle/>
            <a:p>
              <a:endParaRPr lang="en-US"/>
            </a:p>
          </p:txBody>
        </p:sp>
        <p:sp>
          <p:nvSpPr>
            <p:cNvPr id="565277" name="Freeform 29"/>
            <p:cNvSpPr>
              <a:spLocks noChangeAspect="1"/>
            </p:cNvSpPr>
            <p:nvPr/>
          </p:nvSpPr>
          <p:spPr bwMode="auto">
            <a:xfrm>
              <a:off x="3691" y="1013"/>
              <a:ext cx="81" cy="82"/>
            </a:xfrm>
            <a:custGeom>
              <a:avLst/>
              <a:gdLst/>
              <a:ahLst/>
              <a:cxnLst>
                <a:cxn ang="0">
                  <a:pos x="57" y="0"/>
                </a:cxn>
                <a:cxn ang="0">
                  <a:pos x="26" y="70"/>
                </a:cxn>
                <a:cxn ang="0">
                  <a:pos x="81" y="78"/>
                </a:cxn>
              </a:cxnLst>
              <a:rect l="0" t="0" r="r" b="b"/>
              <a:pathLst>
                <a:path w="81" h="82">
                  <a:moveTo>
                    <a:pt x="57" y="0"/>
                  </a:moveTo>
                  <a:cubicBezTo>
                    <a:pt x="35" y="16"/>
                    <a:pt x="0" y="37"/>
                    <a:pt x="26" y="70"/>
                  </a:cubicBezTo>
                  <a:cubicBezTo>
                    <a:pt x="35" y="82"/>
                    <a:pt x="72" y="78"/>
                    <a:pt x="81" y="78"/>
                  </a:cubicBezTo>
                </a:path>
              </a:pathLst>
            </a:custGeom>
            <a:noFill/>
            <a:ln w="9525">
              <a:solidFill>
                <a:schemeClr val="tx1"/>
              </a:solidFill>
              <a:round/>
              <a:headEnd/>
              <a:tailEnd/>
            </a:ln>
            <a:effectLst/>
          </p:spPr>
          <p:txBody>
            <a:bodyPr wrap="none" anchor="ctr"/>
            <a:lstStyle/>
            <a:p>
              <a:endParaRPr lang="en-US"/>
            </a:p>
          </p:txBody>
        </p:sp>
        <p:sp>
          <p:nvSpPr>
            <p:cNvPr id="565278" name="Freeform 30"/>
            <p:cNvSpPr>
              <a:spLocks noChangeAspect="1"/>
            </p:cNvSpPr>
            <p:nvPr/>
          </p:nvSpPr>
          <p:spPr bwMode="auto">
            <a:xfrm>
              <a:off x="3792" y="1008"/>
              <a:ext cx="76" cy="86"/>
            </a:xfrm>
            <a:custGeom>
              <a:avLst/>
              <a:gdLst/>
              <a:ahLst/>
              <a:cxnLst>
                <a:cxn ang="0">
                  <a:pos x="23" y="0"/>
                </a:cxn>
                <a:cxn ang="0">
                  <a:pos x="23" y="86"/>
                </a:cxn>
                <a:cxn ang="0">
                  <a:pos x="0" y="63"/>
                </a:cxn>
              </a:cxnLst>
              <a:rect l="0" t="0" r="r" b="b"/>
              <a:pathLst>
                <a:path w="76" h="86">
                  <a:moveTo>
                    <a:pt x="23" y="0"/>
                  </a:moveTo>
                  <a:cubicBezTo>
                    <a:pt x="76" y="18"/>
                    <a:pt x="72" y="70"/>
                    <a:pt x="23" y="86"/>
                  </a:cubicBezTo>
                  <a:cubicBezTo>
                    <a:pt x="7" y="61"/>
                    <a:pt x="17" y="63"/>
                    <a:pt x="0" y="63"/>
                  </a:cubicBezTo>
                </a:path>
              </a:pathLst>
            </a:custGeom>
            <a:noFill/>
            <a:ln w="9525">
              <a:solidFill>
                <a:schemeClr val="tx1"/>
              </a:solidFill>
              <a:round/>
              <a:headEnd/>
              <a:tailEnd/>
            </a:ln>
            <a:effectLst/>
          </p:spPr>
          <p:txBody>
            <a:bodyPr wrap="none" anchor="ctr"/>
            <a:lstStyle/>
            <a:p>
              <a:endParaRPr lang="en-US"/>
            </a:p>
          </p:txBody>
        </p:sp>
        <p:sp>
          <p:nvSpPr>
            <p:cNvPr id="565279" name="Freeform 31"/>
            <p:cNvSpPr>
              <a:spLocks noChangeAspect="1"/>
            </p:cNvSpPr>
            <p:nvPr/>
          </p:nvSpPr>
          <p:spPr bwMode="auto">
            <a:xfrm>
              <a:off x="3792" y="1200"/>
              <a:ext cx="81" cy="82"/>
            </a:xfrm>
            <a:custGeom>
              <a:avLst/>
              <a:gdLst/>
              <a:ahLst/>
              <a:cxnLst>
                <a:cxn ang="0">
                  <a:pos x="57" y="0"/>
                </a:cxn>
                <a:cxn ang="0">
                  <a:pos x="26" y="70"/>
                </a:cxn>
                <a:cxn ang="0">
                  <a:pos x="81" y="78"/>
                </a:cxn>
              </a:cxnLst>
              <a:rect l="0" t="0" r="r" b="b"/>
              <a:pathLst>
                <a:path w="81" h="82">
                  <a:moveTo>
                    <a:pt x="57" y="0"/>
                  </a:moveTo>
                  <a:cubicBezTo>
                    <a:pt x="35" y="16"/>
                    <a:pt x="0" y="37"/>
                    <a:pt x="26" y="70"/>
                  </a:cubicBezTo>
                  <a:cubicBezTo>
                    <a:pt x="35" y="82"/>
                    <a:pt x="72" y="78"/>
                    <a:pt x="81" y="78"/>
                  </a:cubicBezTo>
                </a:path>
              </a:pathLst>
            </a:custGeom>
            <a:noFill/>
            <a:ln w="9525">
              <a:solidFill>
                <a:schemeClr val="tx1"/>
              </a:solidFill>
              <a:round/>
              <a:headEnd/>
              <a:tailEnd/>
            </a:ln>
            <a:effectLst/>
          </p:spPr>
          <p:txBody>
            <a:bodyPr wrap="none" anchor="ctr"/>
            <a:lstStyle/>
            <a:p>
              <a:endParaRPr lang="en-US"/>
            </a:p>
          </p:txBody>
        </p:sp>
        <p:sp>
          <p:nvSpPr>
            <p:cNvPr id="565280" name="Freeform 32"/>
            <p:cNvSpPr>
              <a:spLocks noChangeAspect="1"/>
            </p:cNvSpPr>
            <p:nvPr/>
          </p:nvSpPr>
          <p:spPr bwMode="auto">
            <a:xfrm>
              <a:off x="3984" y="1248"/>
              <a:ext cx="76" cy="86"/>
            </a:xfrm>
            <a:custGeom>
              <a:avLst/>
              <a:gdLst/>
              <a:ahLst/>
              <a:cxnLst>
                <a:cxn ang="0">
                  <a:pos x="23" y="0"/>
                </a:cxn>
                <a:cxn ang="0">
                  <a:pos x="23" y="86"/>
                </a:cxn>
                <a:cxn ang="0">
                  <a:pos x="0" y="63"/>
                </a:cxn>
              </a:cxnLst>
              <a:rect l="0" t="0" r="r" b="b"/>
              <a:pathLst>
                <a:path w="76" h="86">
                  <a:moveTo>
                    <a:pt x="23" y="0"/>
                  </a:moveTo>
                  <a:cubicBezTo>
                    <a:pt x="76" y="18"/>
                    <a:pt x="72" y="70"/>
                    <a:pt x="23" y="86"/>
                  </a:cubicBezTo>
                  <a:cubicBezTo>
                    <a:pt x="7" y="61"/>
                    <a:pt x="17" y="63"/>
                    <a:pt x="0" y="63"/>
                  </a:cubicBezTo>
                </a:path>
              </a:pathLst>
            </a:custGeom>
            <a:noFill/>
            <a:ln w="9525">
              <a:solidFill>
                <a:schemeClr val="tx1"/>
              </a:solidFill>
              <a:round/>
              <a:headEnd/>
              <a:tailEnd/>
            </a:ln>
            <a:effectLst/>
          </p:spPr>
          <p:txBody>
            <a:bodyPr wrap="none" anchor="ctr"/>
            <a:lstStyle/>
            <a:p>
              <a:endParaRPr lang="en-US"/>
            </a:p>
          </p:txBody>
        </p:sp>
        <p:sp>
          <p:nvSpPr>
            <p:cNvPr id="565281" name="Freeform 33"/>
            <p:cNvSpPr>
              <a:spLocks noChangeAspect="1"/>
            </p:cNvSpPr>
            <p:nvPr/>
          </p:nvSpPr>
          <p:spPr bwMode="auto">
            <a:xfrm>
              <a:off x="4032" y="1104"/>
              <a:ext cx="81" cy="82"/>
            </a:xfrm>
            <a:custGeom>
              <a:avLst/>
              <a:gdLst/>
              <a:ahLst/>
              <a:cxnLst>
                <a:cxn ang="0">
                  <a:pos x="57" y="0"/>
                </a:cxn>
                <a:cxn ang="0">
                  <a:pos x="26" y="70"/>
                </a:cxn>
                <a:cxn ang="0">
                  <a:pos x="81" y="78"/>
                </a:cxn>
              </a:cxnLst>
              <a:rect l="0" t="0" r="r" b="b"/>
              <a:pathLst>
                <a:path w="81" h="82">
                  <a:moveTo>
                    <a:pt x="57" y="0"/>
                  </a:moveTo>
                  <a:cubicBezTo>
                    <a:pt x="35" y="16"/>
                    <a:pt x="0" y="37"/>
                    <a:pt x="26" y="70"/>
                  </a:cubicBezTo>
                  <a:cubicBezTo>
                    <a:pt x="35" y="82"/>
                    <a:pt x="72" y="78"/>
                    <a:pt x="81" y="78"/>
                  </a:cubicBezTo>
                </a:path>
              </a:pathLst>
            </a:custGeom>
            <a:noFill/>
            <a:ln w="9525">
              <a:solidFill>
                <a:schemeClr val="tx1"/>
              </a:solidFill>
              <a:round/>
              <a:headEnd/>
              <a:tailEnd/>
            </a:ln>
            <a:effectLst/>
          </p:spPr>
          <p:txBody>
            <a:bodyPr wrap="none" anchor="ctr"/>
            <a:lstStyle/>
            <a:p>
              <a:endParaRPr lang="en-US"/>
            </a:p>
          </p:txBody>
        </p:sp>
        <p:sp>
          <p:nvSpPr>
            <p:cNvPr id="565282" name="Freeform 34"/>
            <p:cNvSpPr>
              <a:spLocks noChangeAspect="1"/>
            </p:cNvSpPr>
            <p:nvPr/>
          </p:nvSpPr>
          <p:spPr bwMode="auto">
            <a:xfrm rot="5400000">
              <a:off x="3941" y="1051"/>
              <a:ext cx="76" cy="86"/>
            </a:xfrm>
            <a:custGeom>
              <a:avLst/>
              <a:gdLst/>
              <a:ahLst/>
              <a:cxnLst>
                <a:cxn ang="0">
                  <a:pos x="23" y="0"/>
                </a:cxn>
                <a:cxn ang="0">
                  <a:pos x="23" y="86"/>
                </a:cxn>
                <a:cxn ang="0">
                  <a:pos x="0" y="63"/>
                </a:cxn>
              </a:cxnLst>
              <a:rect l="0" t="0" r="r" b="b"/>
              <a:pathLst>
                <a:path w="76" h="86">
                  <a:moveTo>
                    <a:pt x="23" y="0"/>
                  </a:moveTo>
                  <a:cubicBezTo>
                    <a:pt x="76" y="18"/>
                    <a:pt x="72" y="70"/>
                    <a:pt x="23" y="86"/>
                  </a:cubicBezTo>
                  <a:cubicBezTo>
                    <a:pt x="7" y="61"/>
                    <a:pt x="17" y="63"/>
                    <a:pt x="0" y="63"/>
                  </a:cubicBezTo>
                </a:path>
              </a:pathLst>
            </a:custGeom>
            <a:noFill/>
            <a:ln w="9525">
              <a:solidFill>
                <a:schemeClr val="tx1"/>
              </a:solidFill>
              <a:round/>
              <a:headEnd/>
              <a:tailEnd/>
            </a:ln>
            <a:effectLst/>
          </p:spPr>
          <p:txBody>
            <a:bodyPr wrap="none" anchor="ctr"/>
            <a:lstStyle/>
            <a:p>
              <a:endParaRPr lang="en-US"/>
            </a:p>
          </p:txBody>
        </p:sp>
        <p:sp>
          <p:nvSpPr>
            <p:cNvPr id="565283" name="Freeform 35"/>
            <p:cNvSpPr>
              <a:spLocks noChangeAspect="1"/>
            </p:cNvSpPr>
            <p:nvPr/>
          </p:nvSpPr>
          <p:spPr bwMode="auto">
            <a:xfrm>
              <a:off x="3888" y="1200"/>
              <a:ext cx="81" cy="82"/>
            </a:xfrm>
            <a:custGeom>
              <a:avLst/>
              <a:gdLst/>
              <a:ahLst/>
              <a:cxnLst>
                <a:cxn ang="0">
                  <a:pos x="57" y="0"/>
                </a:cxn>
                <a:cxn ang="0">
                  <a:pos x="26" y="70"/>
                </a:cxn>
                <a:cxn ang="0">
                  <a:pos x="81" y="78"/>
                </a:cxn>
              </a:cxnLst>
              <a:rect l="0" t="0" r="r" b="b"/>
              <a:pathLst>
                <a:path w="81" h="82">
                  <a:moveTo>
                    <a:pt x="57" y="0"/>
                  </a:moveTo>
                  <a:cubicBezTo>
                    <a:pt x="35" y="16"/>
                    <a:pt x="0" y="37"/>
                    <a:pt x="26" y="70"/>
                  </a:cubicBezTo>
                  <a:cubicBezTo>
                    <a:pt x="35" y="82"/>
                    <a:pt x="72" y="78"/>
                    <a:pt x="81" y="78"/>
                  </a:cubicBezTo>
                </a:path>
              </a:pathLst>
            </a:custGeom>
            <a:noFill/>
            <a:ln w="9525">
              <a:solidFill>
                <a:schemeClr val="tx1"/>
              </a:solidFill>
              <a:round/>
              <a:headEnd/>
              <a:tailEnd/>
            </a:ln>
            <a:effectLst/>
          </p:spPr>
          <p:txBody>
            <a:bodyPr wrap="none" anchor="ctr"/>
            <a:lstStyle/>
            <a:p>
              <a:endParaRPr lang="en-US"/>
            </a:p>
          </p:txBody>
        </p:sp>
        <p:sp>
          <p:nvSpPr>
            <p:cNvPr id="565284" name="Freeform 36"/>
            <p:cNvSpPr>
              <a:spLocks noChangeAspect="1"/>
            </p:cNvSpPr>
            <p:nvPr/>
          </p:nvSpPr>
          <p:spPr bwMode="auto">
            <a:xfrm rot="5400000">
              <a:off x="3557" y="1003"/>
              <a:ext cx="76" cy="86"/>
            </a:xfrm>
            <a:custGeom>
              <a:avLst/>
              <a:gdLst/>
              <a:ahLst/>
              <a:cxnLst>
                <a:cxn ang="0">
                  <a:pos x="23" y="0"/>
                </a:cxn>
                <a:cxn ang="0">
                  <a:pos x="23" y="86"/>
                </a:cxn>
                <a:cxn ang="0">
                  <a:pos x="0" y="63"/>
                </a:cxn>
              </a:cxnLst>
              <a:rect l="0" t="0" r="r" b="b"/>
              <a:pathLst>
                <a:path w="76" h="86">
                  <a:moveTo>
                    <a:pt x="23" y="0"/>
                  </a:moveTo>
                  <a:cubicBezTo>
                    <a:pt x="76" y="18"/>
                    <a:pt x="72" y="70"/>
                    <a:pt x="23" y="86"/>
                  </a:cubicBezTo>
                  <a:cubicBezTo>
                    <a:pt x="7" y="61"/>
                    <a:pt x="17" y="63"/>
                    <a:pt x="0" y="63"/>
                  </a:cubicBezTo>
                </a:path>
              </a:pathLst>
            </a:custGeom>
            <a:noFill/>
            <a:ln w="9525">
              <a:solidFill>
                <a:schemeClr val="tx1"/>
              </a:solidFill>
              <a:round/>
              <a:headEnd/>
              <a:tailEnd/>
            </a:ln>
            <a:effectLst/>
          </p:spPr>
          <p:txBody>
            <a:bodyPr wrap="none" anchor="ctr"/>
            <a:lstStyle/>
            <a:p>
              <a:endParaRPr lang="en-US"/>
            </a:p>
          </p:txBody>
        </p:sp>
        <p:sp>
          <p:nvSpPr>
            <p:cNvPr id="565285" name="Freeform 37"/>
            <p:cNvSpPr>
              <a:spLocks noChangeAspect="1"/>
            </p:cNvSpPr>
            <p:nvPr/>
          </p:nvSpPr>
          <p:spPr bwMode="auto">
            <a:xfrm rot="-5400000">
              <a:off x="3688" y="1256"/>
              <a:ext cx="88" cy="72"/>
            </a:xfrm>
            <a:custGeom>
              <a:avLst/>
              <a:gdLst/>
              <a:ahLst/>
              <a:cxnLst>
                <a:cxn ang="0">
                  <a:pos x="57" y="0"/>
                </a:cxn>
                <a:cxn ang="0">
                  <a:pos x="26" y="70"/>
                </a:cxn>
                <a:cxn ang="0">
                  <a:pos x="81" y="78"/>
                </a:cxn>
              </a:cxnLst>
              <a:rect l="0" t="0" r="r" b="b"/>
              <a:pathLst>
                <a:path w="81" h="82">
                  <a:moveTo>
                    <a:pt x="57" y="0"/>
                  </a:moveTo>
                  <a:cubicBezTo>
                    <a:pt x="35" y="16"/>
                    <a:pt x="0" y="37"/>
                    <a:pt x="26" y="70"/>
                  </a:cubicBezTo>
                  <a:cubicBezTo>
                    <a:pt x="35" y="82"/>
                    <a:pt x="72" y="78"/>
                    <a:pt x="81" y="78"/>
                  </a:cubicBezTo>
                </a:path>
              </a:pathLst>
            </a:custGeom>
            <a:noFill/>
            <a:ln w="9525">
              <a:solidFill>
                <a:schemeClr val="tx1"/>
              </a:solidFill>
              <a:round/>
              <a:headEnd/>
              <a:tailEnd/>
            </a:ln>
            <a:effectLst/>
          </p:spPr>
          <p:txBody>
            <a:bodyPr wrap="none" anchor="ctr"/>
            <a:lstStyle/>
            <a:p>
              <a:endParaRPr lang="en-US"/>
            </a:p>
          </p:txBody>
        </p:sp>
        <p:sp>
          <p:nvSpPr>
            <p:cNvPr id="565286" name="Freeform 38"/>
            <p:cNvSpPr>
              <a:spLocks noChangeAspect="1"/>
            </p:cNvSpPr>
            <p:nvPr/>
          </p:nvSpPr>
          <p:spPr bwMode="auto">
            <a:xfrm rot="-5400000">
              <a:off x="3885" y="1011"/>
              <a:ext cx="82" cy="76"/>
            </a:xfrm>
            <a:custGeom>
              <a:avLst/>
              <a:gdLst/>
              <a:ahLst/>
              <a:cxnLst>
                <a:cxn ang="0">
                  <a:pos x="23" y="0"/>
                </a:cxn>
                <a:cxn ang="0">
                  <a:pos x="23" y="86"/>
                </a:cxn>
                <a:cxn ang="0">
                  <a:pos x="0" y="63"/>
                </a:cxn>
              </a:cxnLst>
              <a:rect l="0" t="0" r="r" b="b"/>
              <a:pathLst>
                <a:path w="76" h="86">
                  <a:moveTo>
                    <a:pt x="23" y="0"/>
                  </a:moveTo>
                  <a:cubicBezTo>
                    <a:pt x="76" y="18"/>
                    <a:pt x="72" y="70"/>
                    <a:pt x="23" y="86"/>
                  </a:cubicBezTo>
                  <a:cubicBezTo>
                    <a:pt x="7" y="61"/>
                    <a:pt x="17" y="63"/>
                    <a:pt x="0" y="63"/>
                  </a:cubicBezTo>
                </a:path>
              </a:pathLst>
            </a:custGeom>
            <a:noFill/>
            <a:ln w="9525">
              <a:solidFill>
                <a:schemeClr val="tx1"/>
              </a:solidFill>
              <a:round/>
              <a:headEnd/>
              <a:tailEnd/>
            </a:ln>
            <a:effectLst/>
          </p:spPr>
          <p:txBody>
            <a:bodyPr wrap="none" anchor="ctr"/>
            <a:lstStyle/>
            <a:p>
              <a:endParaRPr lang="en-US"/>
            </a:p>
          </p:txBody>
        </p:sp>
        <p:sp>
          <p:nvSpPr>
            <p:cNvPr id="565287" name="Freeform 39"/>
            <p:cNvSpPr>
              <a:spLocks noChangeAspect="1"/>
            </p:cNvSpPr>
            <p:nvPr/>
          </p:nvSpPr>
          <p:spPr bwMode="auto">
            <a:xfrm>
              <a:off x="1968" y="1632"/>
              <a:ext cx="816" cy="384"/>
            </a:xfrm>
            <a:custGeom>
              <a:avLst/>
              <a:gdLst/>
              <a:ahLst/>
              <a:cxnLst>
                <a:cxn ang="0">
                  <a:pos x="0" y="0"/>
                </a:cxn>
                <a:cxn ang="0">
                  <a:pos x="48" y="48"/>
                </a:cxn>
                <a:cxn ang="0">
                  <a:pos x="96" y="0"/>
                </a:cxn>
                <a:cxn ang="0">
                  <a:pos x="144" y="48"/>
                </a:cxn>
                <a:cxn ang="0">
                  <a:pos x="288" y="0"/>
                </a:cxn>
                <a:cxn ang="0">
                  <a:pos x="576" y="48"/>
                </a:cxn>
                <a:cxn ang="0">
                  <a:pos x="432" y="96"/>
                </a:cxn>
                <a:cxn ang="0">
                  <a:pos x="672" y="96"/>
                </a:cxn>
                <a:cxn ang="0">
                  <a:pos x="432" y="144"/>
                </a:cxn>
                <a:cxn ang="0">
                  <a:pos x="672" y="192"/>
                </a:cxn>
                <a:cxn ang="0">
                  <a:pos x="432" y="240"/>
                </a:cxn>
                <a:cxn ang="0">
                  <a:pos x="624" y="288"/>
                </a:cxn>
                <a:cxn ang="0">
                  <a:pos x="336" y="288"/>
                </a:cxn>
                <a:cxn ang="0">
                  <a:pos x="384" y="336"/>
                </a:cxn>
                <a:cxn ang="0">
                  <a:pos x="240" y="384"/>
                </a:cxn>
              </a:cxnLst>
              <a:rect l="0" t="0" r="r" b="b"/>
              <a:pathLst>
                <a:path w="672" h="384">
                  <a:moveTo>
                    <a:pt x="0" y="0"/>
                  </a:moveTo>
                  <a:cubicBezTo>
                    <a:pt x="16" y="24"/>
                    <a:pt x="32" y="48"/>
                    <a:pt x="48" y="48"/>
                  </a:cubicBezTo>
                  <a:cubicBezTo>
                    <a:pt x="64" y="48"/>
                    <a:pt x="80" y="0"/>
                    <a:pt x="96" y="0"/>
                  </a:cubicBezTo>
                  <a:cubicBezTo>
                    <a:pt x="112" y="0"/>
                    <a:pt x="112" y="48"/>
                    <a:pt x="144" y="48"/>
                  </a:cubicBezTo>
                  <a:cubicBezTo>
                    <a:pt x="176" y="48"/>
                    <a:pt x="216" y="0"/>
                    <a:pt x="288" y="0"/>
                  </a:cubicBezTo>
                  <a:cubicBezTo>
                    <a:pt x="360" y="0"/>
                    <a:pt x="552" y="32"/>
                    <a:pt x="576" y="48"/>
                  </a:cubicBezTo>
                  <a:cubicBezTo>
                    <a:pt x="600" y="64"/>
                    <a:pt x="416" y="88"/>
                    <a:pt x="432" y="96"/>
                  </a:cubicBezTo>
                  <a:cubicBezTo>
                    <a:pt x="448" y="104"/>
                    <a:pt x="672" y="88"/>
                    <a:pt x="672" y="96"/>
                  </a:cubicBezTo>
                  <a:cubicBezTo>
                    <a:pt x="672" y="104"/>
                    <a:pt x="432" y="128"/>
                    <a:pt x="432" y="144"/>
                  </a:cubicBezTo>
                  <a:cubicBezTo>
                    <a:pt x="432" y="160"/>
                    <a:pt x="672" y="176"/>
                    <a:pt x="672" y="192"/>
                  </a:cubicBezTo>
                  <a:cubicBezTo>
                    <a:pt x="672" y="208"/>
                    <a:pt x="440" y="224"/>
                    <a:pt x="432" y="240"/>
                  </a:cubicBezTo>
                  <a:cubicBezTo>
                    <a:pt x="424" y="256"/>
                    <a:pt x="640" y="280"/>
                    <a:pt x="624" y="288"/>
                  </a:cubicBezTo>
                  <a:cubicBezTo>
                    <a:pt x="608" y="296"/>
                    <a:pt x="376" y="280"/>
                    <a:pt x="336" y="288"/>
                  </a:cubicBezTo>
                  <a:cubicBezTo>
                    <a:pt x="296" y="296"/>
                    <a:pt x="400" y="320"/>
                    <a:pt x="384" y="336"/>
                  </a:cubicBezTo>
                  <a:cubicBezTo>
                    <a:pt x="368" y="352"/>
                    <a:pt x="304" y="368"/>
                    <a:pt x="240" y="384"/>
                  </a:cubicBezTo>
                </a:path>
              </a:pathLst>
            </a:custGeom>
            <a:noFill/>
            <a:ln w="9525">
              <a:solidFill>
                <a:schemeClr val="tx1"/>
              </a:solidFill>
              <a:round/>
              <a:headEnd/>
              <a:tailEnd/>
            </a:ln>
            <a:effectLst/>
          </p:spPr>
          <p:txBody>
            <a:bodyPr wrap="none" anchor="ctr"/>
            <a:lstStyle/>
            <a:p>
              <a:endParaRPr lang="en-US"/>
            </a:p>
          </p:txBody>
        </p:sp>
        <p:sp>
          <p:nvSpPr>
            <p:cNvPr id="565288" name="Rectangle 40"/>
            <p:cNvSpPr>
              <a:spLocks noChangeAspect="1" noChangeArrowheads="1"/>
            </p:cNvSpPr>
            <p:nvPr/>
          </p:nvSpPr>
          <p:spPr bwMode="auto">
            <a:xfrm>
              <a:off x="1872" y="1488"/>
              <a:ext cx="432" cy="336"/>
            </a:xfrm>
            <a:prstGeom prst="rect">
              <a:avLst/>
            </a:prstGeom>
            <a:solidFill>
              <a:schemeClr val="bg1"/>
            </a:solidFill>
            <a:ln w="9525">
              <a:noFill/>
              <a:miter lim="800000"/>
              <a:headEnd/>
              <a:tailEnd/>
            </a:ln>
            <a:effectLst/>
          </p:spPr>
          <p:txBody>
            <a:bodyPr wrap="none" anchor="ctr"/>
            <a:lstStyle/>
            <a:p>
              <a:endParaRPr lang="en-US"/>
            </a:p>
          </p:txBody>
        </p:sp>
        <p:sp>
          <p:nvSpPr>
            <p:cNvPr id="565289" name="Rectangle 41"/>
            <p:cNvSpPr>
              <a:spLocks noChangeAspect="1" noChangeArrowheads="1"/>
            </p:cNvSpPr>
            <p:nvPr/>
          </p:nvSpPr>
          <p:spPr bwMode="auto">
            <a:xfrm>
              <a:off x="1296" y="1632"/>
              <a:ext cx="2976" cy="384"/>
            </a:xfrm>
            <a:prstGeom prst="rect">
              <a:avLst/>
            </a:prstGeom>
            <a:noFill/>
            <a:ln w="25400">
              <a:solidFill>
                <a:schemeClr val="tx1"/>
              </a:solidFill>
              <a:miter lim="800000"/>
              <a:headEnd/>
              <a:tailEnd/>
            </a:ln>
            <a:effectLst/>
          </p:spPr>
          <p:txBody>
            <a:bodyPr wrap="none" anchor="ctr"/>
            <a:lstStyle/>
            <a:p>
              <a:endParaRPr lang="en-US"/>
            </a:p>
          </p:txBody>
        </p:sp>
        <p:sp>
          <p:nvSpPr>
            <p:cNvPr id="565290" name="Freeform 42"/>
            <p:cNvSpPr>
              <a:spLocks noChangeAspect="1"/>
            </p:cNvSpPr>
            <p:nvPr/>
          </p:nvSpPr>
          <p:spPr bwMode="auto">
            <a:xfrm>
              <a:off x="2976" y="1680"/>
              <a:ext cx="96" cy="288"/>
            </a:xfrm>
            <a:custGeom>
              <a:avLst/>
              <a:gdLst/>
              <a:ahLst/>
              <a:cxnLst>
                <a:cxn ang="0">
                  <a:pos x="0" y="0"/>
                </a:cxn>
                <a:cxn ang="0">
                  <a:pos x="48" y="144"/>
                </a:cxn>
                <a:cxn ang="0">
                  <a:pos x="0" y="240"/>
                </a:cxn>
              </a:cxnLst>
              <a:rect l="0" t="0" r="r" b="b"/>
              <a:pathLst>
                <a:path w="48" h="240">
                  <a:moveTo>
                    <a:pt x="0" y="0"/>
                  </a:moveTo>
                  <a:cubicBezTo>
                    <a:pt x="24" y="52"/>
                    <a:pt x="48" y="104"/>
                    <a:pt x="48" y="144"/>
                  </a:cubicBezTo>
                  <a:cubicBezTo>
                    <a:pt x="48" y="184"/>
                    <a:pt x="8" y="216"/>
                    <a:pt x="0" y="240"/>
                  </a:cubicBezTo>
                </a:path>
              </a:pathLst>
            </a:custGeom>
            <a:noFill/>
            <a:ln w="9525">
              <a:solidFill>
                <a:schemeClr val="tx1"/>
              </a:solidFill>
              <a:round/>
              <a:headEnd/>
              <a:tailEnd/>
            </a:ln>
            <a:effectLst/>
          </p:spPr>
          <p:txBody>
            <a:bodyPr wrap="none" anchor="ctr"/>
            <a:lstStyle/>
            <a:p>
              <a:endParaRPr lang="en-US"/>
            </a:p>
          </p:txBody>
        </p:sp>
        <p:sp>
          <p:nvSpPr>
            <p:cNvPr id="565291" name="Freeform 43"/>
            <p:cNvSpPr>
              <a:spLocks noChangeAspect="1"/>
            </p:cNvSpPr>
            <p:nvPr/>
          </p:nvSpPr>
          <p:spPr bwMode="auto">
            <a:xfrm>
              <a:off x="3120" y="1680"/>
              <a:ext cx="48" cy="288"/>
            </a:xfrm>
            <a:custGeom>
              <a:avLst/>
              <a:gdLst/>
              <a:ahLst/>
              <a:cxnLst>
                <a:cxn ang="0">
                  <a:pos x="0" y="0"/>
                </a:cxn>
                <a:cxn ang="0">
                  <a:pos x="48" y="144"/>
                </a:cxn>
                <a:cxn ang="0">
                  <a:pos x="0" y="240"/>
                </a:cxn>
              </a:cxnLst>
              <a:rect l="0" t="0" r="r" b="b"/>
              <a:pathLst>
                <a:path w="48" h="240">
                  <a:moveTo>
                    <a:pt x="0" y="0"/>
                  </a:moveTo>
                  <a:cubicBezTo>
                    <a:pt x="24" y="52"/>
                    <a:pt x="48" y="104"/>
                    <a:pt x="48" y="144"/>
                  </a:cubicBezTo>
                  <a:cubicBezTo>
                    <a:pt x="48" y="184"/>
                    <a:pt x="8" y="216"/>
                    <a:pt x="0" y="240"/>
                  </a:cubicBezTo>
                </a:path>
              </a:pathLst>
            </a:custGeom>
            <a:noFill/>
            <a:ln w="9525">
              <a:solidFill>
                <a:schemeClr val="tx1"/>
              </a:solidFill>
              <a:round/>
              <a:headEnd/>
              <a:tailEnd/>
            </a:ln>
            <a:effectLst/>
          </p:spPr>
          <p:txBody>
            <a:bodyPr wrap="none" anchor="ctr"/>
            <a:lstStyle/>
            <a:p>
              <a:endParaRPr lang="en-US"/>
            </a:p>
          </p:txBody>
        </p:sp>
        <p:sp>
          <p:nvSpPr>
            <p:cNvPr id="565292" name="Freeform 44"/>
            <p:cNvSpPr>
              <a:spLocks noChangeAspect="1"/>
            </p:cNvSpPr>
            <p:nvPr/>
          </p:nvSpPr>
          <p:spPr bwMode="auto">
            <a:xfrm>
              <a:off x="3216" y="1680"/>
              <a:ext cx="48" cy="288"/>
            </a:xfrm>
            <a:custGeom>
              <a:avLst/>
              <a:gdLst/>
              <a:ahLst/>
              <a:cxnLst>
                <a:cxn ang="0">
                  <a:pos x="0" y="0"/>
                </a:cxn>
                <a:cxn ang="0">
                  <a:pos x="48" y="144"/>
                </a:cxn>
                <a:cxn ang="0">
                  <a:pos x="0" y="240"/>
                </a:cxn>
              </a:cxnLst>
              <a:rect l="0" t="0" r="r" b="b"/>
              <a:pathLst>
                <a:path w="48" h="240">
                  <a:moveTo>
                    <a:pt x="0" y="0"/>
                  </a:moveTo>
                  <a:cubicBezTo>
                    <a:pt x="24" y="52"/>
                    <a:pt x="48" y="104"/>
                    <a:pt x="48" y="144"/>
                  </a:cubicBezTo>
                  <a:cubicBezTo>
                    <a:pt x="48" y="184"/>
                    <a:pt x="8" y="216"/>
                    <a:pt x="0" y="240"/>
                  </a:cubicBezTo>
                </a:path>
              </a:pathLst>
            </a:custGeom>
            <a:noFill/>
            <a:ln w="9525">
              <a:solidFill>
                <a:schemeClr val="tx1"/>
              </a:solidFill>
              <a:round/>
              <a:headEnd/>
              <a:tailEnd/>
            </a:ln>
            <a:effectLst/>
          </p:spPr>
          <p:txBody>
            <a:bodyPr wrap="none" anchor="ctr"/>
            <a:lstStyle/>
            <a:p>
              <a:endParaRPr lang="en-US"/>
            </a:p>
          </p:txBody>
        </p:sp>
        <p:sp>
          <p:nvSpPr>
            <p:cNvPr id="565293" name="Freeform 45"/>
            <p:cNvSpPr>
              <a:spLocks noChangeAspect="1"/>
            </p:cNvSpPr>
            <p:nvPr/>
          </p:nvSpPr>
          <p:spPr bwMode="auto">
            <a:xfrm>
              <a:off x="3648" y="1680"/>
              <a:ext cx="152" cy="96"/>
            </a:xfrm>
            <a:custGeom>
              <a:avLst/>
              <a:gdLst/>
              <a:ahLst/>
              <a:cxnLst>
                <a:cxn ang="0">
                  <a:pos x="0" y="0"/>
                </a:cxn>
                <a:cxn ang="0">
                  <a:pos x="144" y="48"/>
                </a:cxn>
                <a:cxn ang="0">
                  <a:pos x="48" y="96"/>
                </a:cxn>
              </a:cxnLst>
              <a:rect l="0" t="0" r="r" b="b"/>
              <a:pathLst>
                <a:path w="152" h="96">
                  <a:moveTo>
                    <a:pt x="0" y="0"/>
                  </a:moveTo>
                  <a:cubicBezTo>
                    <a:pt x="68" y="16"/>
                    <a:pt x="136" y="32"/>
                    <a:pt x="144" y="48"/>
                  </a:cubicBezTo>
                  <a:cubicBezTo>
                    <a:pt x="152" y="64"/>
                    <a:pt x="100" y="80"/>
                    <a:pt x="48" y="96"/>
                  </a:cubicBezTo>
                </a:path>
              </a:pathLst>
            </a:custGeom>
            <a:noFill/>
            <a:ln w="9525">
              <a:solidFill>
                <a:schemeClr val="tx1"/>
              </a:solidFill>
              <a:round/>
              <a:headEnd type="arrow" w="med" len="med"/>
              <a:tailEnd/>
            </a:ln>
            <a:effectLst/>
          </p:spPr>
          <p:txBody>
            <a:bodyPr wrap="none" anchor="ctr"/>
            <a:lstStyle/>
            <a:p>
              <a:endParaRPr lang="en-US"/>
            </a:p>
          </p:txBody>
        </p:sp>
        <p:sp>
          <p:nvSpPr>
            <p:cNvPr id="565294" name="Freeform 46"/>
            <p:cNvSpPr>
              <a:spLocks noChangeAspect="1"/>
            </p:cNvSpPr>
            <p:nvPr/>
          </p:nvSpPr>
          <p:spPr bwMode="auto">
            <a:xfrm>
              <a:off x="4024" y="1824"/>
              <a:ext cx="104" cy="152"/>
            </a:xfrm>
            <a:custGeom>
              <a:avLst/>
              <a:gdLst/>
              <a:ahLst/>
              <a:cxnLst>
                <a:cxn ang="0">
                  <a:pos x="104" y="0"/>
                </a:cxn>
                <a:cxn ang="0">
                  <a:pos x="8" y="48"/>
                </a:cxn>
                <a:cxn ang="0">
                  <a:pos x="56" y="144"/>
                </a:cxn>
                <a:cxn ang="0">
                  <a:pos x="104" y="96"/>
                </a:cxn>
              </a:cxnLst>
              <a:rect l="0" t="0" r="r" b="b"/>
              <a:pathLst>
                <a:path w="104" h="152">
                  <a:moveTo>
                    <a:pt x="104" y="0"/>
                  </a:moveTo>
                  <a:cubicBezTo>
                    <a:pt x="60" y="12"/>
                    <a:pt x="16" y="24"/>
                    <a:pt x="8" y="48"/>
                  </a:cubicBezTo>
                  <a:cubicBezTo>
                    <a:pt x="0" y="72"/>
                    <a:pt x="40" y="136"/>
                    <a:pt x="56" y="144"/>
                  </a:cubicBezTo>
                  <a:cubicBezTo>
                    <a:pt x="72" y="152"/>
                    <a:pt x="88" y="124"/>
                    <a:pt x="104" y="96"/>
                  </a:cubicBezTo>
                </a:path>
              </a:pathLst>
            </a:custGeom>
            <a:noFill/>
            <a:ln w="9525">
              <a:solidFill>
                <a:schemeClr val="tx1"/>
              </a:solidFill>
              <a:round/>
              <a:headEnd/>
              <a:tailEnd type="arrow" w="med" len="med"/>
            </a:ln>
            <a:effectLst/>
          </p:spPr>
          <p:txBody>
            <a:bodyPr wrap="none" anchor="ctr"/>
            <a:lstStyle/>
            <a:p>
              <a:endParaRPr lang="en-US"/>
            </a:p>
          </p:txBody>
        </p:sp>
        <p:sp>
          <p:nvSpPr>
            <p:cNvPr id="565295" name="Freeform 47"/>
            <p:cNvSpPr>
              <a:spLocks noChangeAspect="1"/>
            </p:cNvSpPr>
            <p:nvPr/>
          </p:nvSpPr>
          <p:spPr bwMode="auto">
            <a:xfrm>
              <a:off x="3744" y="1824"/>
              <a:ext cx="104" cy="144"/>
            </a:xfrm>
            <a:custGeom>
              <a:avLst/>
              <a:gdLst/>
              <a:ahLst/>
              <a:cxnLst>
                <a:cxn ang="0">
                  <a:pos x="104" y="0"/>
                </a:cxn>
                <a:cxn ang="0">
                  <a:pos x="8" y="48"/>
                </a:cxn>
                <a:cxn ang="0">
                  <a:pos x="56" y="144"/>
                </a:cxn>
                <a:cxn ang="0">
                  <a:pos x="104" y="48"/>
                </a:cxn>
              </a:cxnLst>
              <a:rect l="0" t="0" r="r" b="b"/>
              <a:pathLst>
                <a:path w="104" h="144">
                  <a:moveTo>
                    <a:pt x="104" y="0"/>
                  </a:moveTo>
                  <a:cubicBezTo>
                    <a:pt x="60" y="12"/>
                    <a:pt x="16" y="24"/>
                    <a:pt x="8" y="48"/>
                  </a:cubicBezTo>
                  <a:cubicBezTo>
                    <a:pt x="0" y="72"/>
                    <a:pt x="40" y="144"/>
                    <a:pt x="56" y="144"/>
                  </a:cubicBezTo>
                  <a:cubicBezTo>
                    <a:pt x="72" y="144"/>
                    <a:pt x="96" y="64"/>
                    <a:pt x="104" y="48"/>
                  </a:cubicBezTo>
                </a:path>
              </a:pathLst>
            </a:custGeom>
            <a:noFill/>
            <a:ln w="9525">
              <a:solidFill>
                <a:schemeClr val="tx1"/>
              </a:solidFill>
              <a:round/>
              <a:headEnd/>
              <a:tailEnd type="arrow" w="med" len="med"/>
            </a:ln>
            <a:effectLst/>
          </p:spPr>
          <p:txBody>
            <a:bodyPr wrap="none" anchor="ctr"/>
            <a:lstStyle/>
            <a:p>
              <a:endParaRPr lang="en-US"/>
            </a:p>
          </p:txBody>
        </p:sp>
        <p:sp>
          <p:nvSpPr>
            <p:cNvPr id="565296" name="Freeform 48"/>
            <p:cNvSpPr>
              <a:spLocks noChangeAspect="1"/>
            </p:cNvSpPr>
            <p:nvPr/>
          </p:nvSpPr>
          <p:spPr bwMode="auto">
            <a:xfrm rot="-5400000">
              <a:off x="3524" y="1804"/>
              <a:ext cx="152" cy="96"/>
            </a:xfrm>
            <a:custGeom>
              <a:avLst/>
              <a:gdLst/>
              <a:ahLst/>
              <a:cxnLst>
                <a:cxn ang="0">
                  <a:pos x="0" y="0"/>
                </a:cxn>
                <a:cxn ang="0">
                  <a:pos x="144" y="48"/>
                </a:cxn>
                <a:cxn ang="0">
                  <a:pos x="48" y="96"/>
                </a:cxn>
              </a:cxnLst>
              <a:rect l="0" t="0" r="r" b="b"/>
              <a:pathLst>
                <a:path w="152" h="96">
                  <a:moveTo>
                    <a:pt x="0" y="0"/>
                  </a:moveTo>
                  <a:cubicBezTo>
                    <a:pt x="68" y="16"/>
                    <a:pt x="136" y="32"/>
                    <a:pt x="144" y="48"/>
                  </a:cubicBezTo>
                  <a:cubicBezTo>
                    <a:pt x="152" y="64"/>
                    <a:pt x="100" y="80"/>
                    <a:pt x="48" y="96"/>
                  </a:cubicBezTo>
                </a:path>
              </a:pathLst>
            </a:custGeom>
            <a:noFill/>
            <a:ln w="9525">
              <a:solidFill>
                <a:schemeClr val="tx1"/>
              </a:solidFill>
              <a:round/>
              <a:headEnd type="arrow" w="med" len="med"/>
              <a:tailEnd/>
            </a:ln>
            <a:effectLst/>
          </p:spPr>
          <p:txBody>
            <a:bodyPr wrap="none" anchor="ctr"/>
            <a:lstStyle/>
            <a:p>
              <a:endParaRPr lang="en-US"/>
            </a:p>
          </p:txBody>
        </p:sp>
        <p:sp>
          <p:nvSpPr>
            <p:cNvPr id="565297" name="Freeform 49"/>
            <p:cNvSpPr>
              <a:spLocks noChangeAspect="1"/>
            </p:cNvSpPr>
            <p:nvPr/>
          </p:nvSpPr>
          <p:spPr bwMode="auto">
            <a:xfrm rot="-5400000">
              <a:off x="3860" y="1660"/>
              <a:ext cx="104" cy="144"/>
            </a:xfrm>
            <a:custGeom>
              <a:avLst/>
              <a:gdLst/>
              <a:ahLst/>
              <a:cxnLst>
                <a:cxn ang="0">
                  <a:pos x="104" y="0"/>
                </a:cxn>
                <a:cxn ang="0">
                  <a:pos x="8" y="48"/>
                </a:cxn>
                <a:cxn ang="0">
                  <a:pos x="56" y="144"/>
                </a:cxn>
                <a:cxn ang="0">
                  <a:pos x="104" y="48"/>
                </a:cxn>
              </a:cxnLst>
              <a:rect l="0" t="0" r="r" b="b"/>
              <a:pathLst>
                <a:path w="104" h="144">
                  <a:moveTo>
                    <a:pt x="104" y="0"/>
                  </a:moveTo>
                  <a:cubicBezTo>
                    <a:pt x="60" y="12"/>
                    <a:pt x="16" y="24"/>
                    <a:pt x="8" y="48"/>
                  </a:cubicBezTo>
                  <a:cubicBezTo>
                    <a:pt x="0" y="72"/>
                    <a:pt x="40" y="144"/>
                    <a:pt x="56" y="144"/>
                  </a:cubicBezTo>
                  <a:cubicBezTo>
                    <a:pt x="72" y="144"/>
                    <a:pt x="96" y="64"/>
                    <a:pt x="104" y="48"/>
                  </a:cubicBezTo>
                </a:path>
              </a:pathLst>
            </a:custGeom>
            <a:noFill/>
            <a:ln w="9525">
              <a:solidFill>
                <a:schemeClr val="tx1"/>
              </a:solidFill>
              <a:round/>
              <a:headEnd/>
              <a:tailEnd type="arrow" w="med" len="med"/>
            </a:ln>
            <a:effectLst/>
          </p:spPr>
          <p:txBody>
            <a:bodyPr wrap="none" anchor="ctr"/>
            <a:lstStyle/>
            <a:p>
              <a:endParaRPr lang="en-US"/>
            </a:p>
          </p:txBody>
        </p:sp>
        <p:sp>
          <p:nvSpPr>
            <p:cNvPr id="565298" name="Rectangle 50"/>
            <p:cNvSpPr>
              <a:spLocks noChangeAspect="1" noChangeArrowheads="1"/>
            </p:cNvSpPr>
            <p:nvPr/>
          </p:nvSpPr>
          <p:spPr bwMode="auto">
            <a:xfrm>
              <a:off x="4224" y="1584"/>
              <a:ext cx="96" cy="480"/>
            </a:xfrm>
            <a:prstGeom prst="rect">
              <a:avLst/>
            </a:prstGeom>
            <a:solidFill>
              <a:schemeClr val="bg1"/>
            </a:solidFill>
            <a:ln w="9525">
              <a:noFill/>
              <a:miter lim="800000"/>
              <a:headEnd/>
              <a:tailEnd/>
            </a:ln>
            <a:effectLst/>
          </p:spPr>
          <p:txBody>
            <a:bodyPr wrap="none" anchor="ctr"/>
            <a:lstStyle/>
            <a:p>
              <a:endParaRPr lang="en-US"/>
            </a:p>
          </p:txBody>
        </p:sp>
        <p:sp>
          <p:nvSpPr>
            <p:cNvPr id="565299" name="Freeform 51"/>
            <p:cNvSpPr>
              <a:spLocks noChangeAspect="1"/>
            </p:cNvSpPr>
            <p:nvPr/>
          </p:nvSpPr>
          <p:spPr bwMode="auto">
            <a:xfrm>
              <a:off x="2256" y="2304"/>
              <a:ext cx="768" cy="384"/>
            </a:xfrm>
            <a:custGeom>
              <a:avLst/>
              <a:gdLst/>
              <a:ahLst/>
              <a:cxnLst>
                <a:cxn ang="0">
                  <a:pos x="576" y="0"/>
                </a:cxn>
                <a:cxn ang="0">
                  <a:pos x="480" y="0"/>
                </a:cxn>
                <a:cxn ang="0">
                  <a:pos x="528" y="48"/>
                </a:cxn>
                <a:cxn ang="0">
                  <a:pos x="384" y="48"/>
                </a:cxn>
                <a:cxn ang="0">
                  <a:pos x="480" y="96"/>
                </a:cxn>
                <a:cxn ang="0">
                  <a:pos x="288" y="48"/>
                </a:cxn>
                <a:cxn ang="0">
                  <a:pos x="384" y="96"/>
                </a:cxn>
                <a:cxn ang="0">
                  <a:pos x="192" y="48"/>
                </a:cxn>
                <a:cxn ang="0">
                  <a:pos x="288" y="96"/>
                </a:cxn>
                <a:cxn ang="0">
                  <a:pos x="96" y="96"/>
                </a:cxn>
                <a:cxn ang="0">
                  <a:pos x="192" y="144"/>
                </a:cxn>
                <a:cxn ang="0">
                  <a:pos x="48" y="96"/>
                </a:cxn>
                <a:cxn ang="0">
                  <a:pos x="144" y="144"/>
                </a:cxn>
                <a:cxn ang="0">
                  <a:pos x="48" y="144"/>
                </a:cxn>
                <a:cxn ang="0">
                  <a:pos x="144" y="192"/>
                </a:cxn>
                <a:cxn ang="0">
                  <a:pos x="0" y="192"/>
                </a:cxn>
                <a:cxn ang="0">
                  <a:pos x="144" y="192"/>
                </a:cxn>
                <a:cxn ang="0">
                  <a:pos x="0" y="240"/>
                </a:cxn>
                <a:cxn ang="0">
                  <a:pos x="144" y="240"/>
                </a:cxn>
                <a:cxn ang="0">
                  <a:pos x="48" y="288"/>
                </a:cxn>
                <a:cxn ang="0">
                  <a:pos x="240" y="240"/>
                </a:cxn>
                <a:cxn ang="0">
                  <a:pos x="144" y="288"/>
                </a:cxn>
                <a:cxn ang="0">
                  <a:pos x="288" y="240"/>
                </a:cxn>
                <a:cxn ang="0">
                  <a:pos x="192" y="288"/>
                </a:cxn>
                <a:cxn ang="0">
                  <a:pos x="384" y="288"/>
                </a:cxn>
                <a:cxn ang="0">
                  <a:pos x="240" y="336"/>
                </a:cxn>
                <a:cxn ang="0">
                  <a:pos x="384" y="288"/>
                </a:cxn>
                <a:cxn ang="0">
                  <a:pos x="336" y="336"/>
                </a:cxn>
                <a:cxn ang="0">
                  <a:pos x="432" y="336"/>
                </a:cxn>
                <a:cxn ang="0">
                  <a:pos x="384" y="384"/>
                </a:cxn>
                <a:cxn ang="0">
                  <a:pos x="528" y="336"/>
                </a:cxn>
                <a:cxn ang="0">
                  <a:pos x="528" y="384"/>
                </a:cxn>
              </a:cxnLst>
              <a:rect l="0" t="0" r="r" b="b"/>
              <a:pathLst>
                <a:path w="576" h="384">
                  <a:moveTo>
                    <a:pt x="576" y="0"/>
                  </a:moveTo>
                  <a:lnTo>
                    <a:pt x="480" y="0"/>
                  </a:lnTo>
                  <a:lnTo>
                    <a:pt x="528" y="48"/>
                  </a:lnTo>
                  <a:lnTo>
                    <a:pt x="384" y="48"/>
                  </a:lnTo>
                  <a:lnTo>
                    <a:pt x="480" y="96"/>
                  </a:lnTo>
                  <a:lnTo>
                    <a:pt x="288" y="48"/>
                  </a:lnTo>
                  <a:lnTo>
                    <a:pt x="384" y="96"/>
                  </a:lnTo>
                  <a:lnTo>
                    <a:pt x="192" y="48"/>
                  </a:lnTo>
                  <a:lnTo>
                    <a:pt x="288" y="96"/>
                  </a:lnTo>
                  <a:lnTo>
                    <a:pt x="96" y="96"/>
                  </a:lnTo>
                  <a:lnTo>
                    <a:pt x="192" y="144"/>
                  </a:lnTo>
                  <a:lnTo>
                    <a:pt x="48" y="96"/>
                  </a:lnTo>
                  <a:lnTo>
                    <a:pt x="144" y="144"/>
                  </a:lnTo>
                  <a:lnTo>
                    <a:pt x="48" y="144"/>
                  </a:lnTo>
                  <a:lnTo>
                    <a:pt x="144" y="192"/>
                  </a:lnTo>
                  <a:lnTo>
                    <a:pt x="0" y="192"/>
                  </a:lnTo>
                  <a:lnTo>
                    <a:pt x="144" y="192"/>
                  </a:lnTo>
                  <a:lnTo>
                    <a:pt x="0" y="240"/>
                  </a:lnTo>
                  <a:lnTo>
                    <a:pt x="144" y="240"/>
                  </a:lnTo>
                  <a:lnTo>
                    <a:pt x="48" y="288"/>
                  </a:lnTo>
                  <a:lnTo>
                    <a:pt x="240" y="240"/>
                  </a:lnTo>
                  <a:lnTo>
                    <a:pt x="144" y="288"/>
                  </a:lnTo>
                  <a:lnTo>
                    <a:pt x="288" y="240"/>
                  </a:lnTo>
                  <a:lnTo>
                    <a:pt x="192" y="288"/>
                  </a:lnTo>
                  <a:lnTo>
                    <a:pt x="384" y="288"/>
                  </a:lnTo>
                  <a:lnTo>
                    <a:pt x="240" y="336"/>
                  </a:lnTo>
                  <a:lnTo>
                    <a:pt x="384" y="288"/>
                  </a:lnTo>
                  <a:lnTo>
                    <a:pt x="336" y="336"/>
                  </a:lnTo>
                  <a:lnTo>
                    <a:pt x="432" y="336"/>
                  </a:lnTo>
                  <a:lnTo>
                    <a:pt x="384" y="384"/>
                  </a:lnTo>
                  <a:lnTo>
                    <a:pt x="528" y="336"/>
                  </a:lnTo>
                  <a:lnTo>
                    <a:pt x="528" y="384"/>
                  </a:lnTo>
                </a:path>
              </a:pathLst>
            </a:custGeom>
            <a:noFill/>
            <a:ln w="9525">
              <a:solidFill>
                <a:schemeClr val="tx1"/>
              </a:solidFill>
              <a:round/>
              <a:headEnd/>
              <a:tailEnd/>
            </a:ln>
            <a:effectLst/>
          </p:spPr>
          <p:txBody>
            <a:bodyPr wrap="none" anchor="ctr"/>
            <a:lstStyle/>
            <a:p>
              <a:endParaRPr lang="en-US"/>
            </a:p>
          </p:txBody>
        </p:sp>
        <p:sp>
          <p:nvSpPr>
            <p:cNvPr id="565300" name="Freeform 52"/>
            <p:cNvSpPr>
              <a:spLocks noChangeAspect="1"/>
            </p:cNvSpPr>
            <p:nvPr/>
          </p:nvSpPr>
          <p:spPr bwMode="auto">
            <a:xfrm>
              <a:off x="2784" y="2544"/>
              <a:ext cx="76" cy="86"/>
            </a:xfrm>
            <a:custGeom>
              <a:avLst/>
              <a:gdLst/>
              <a:ahLst/>
              <a:cxnLst>
                <a:cxn ang="0">
                  <a:pos x="23" y="0"/>
                </a:cxn>
                <a:cxn ang="0">
                  <a:pos x="23" y="86"/>
                </a:cxn>
                <a:cxn ang="0">
                  <a:pos x="0" y="63"/>
                </a:cxn>
              </a:cxnLst>
              <a:rect l="0" t="0" r="r" b="b"/>
              <a:pathLst>
                <a:path w="76" h="86">
                  <a:moveTo>
                    <a:pt x="23" y="0"/>
                  </a:moveTo>
                  <a:cubicBezTo>
                    <a:pt x="76" y="18"/>
                    <a:pt x="72" y="70"/>
                    <a:pt x="23" y="86"/>
                  </a:cubicBezTo>
                  <a:cubicBezTo>
                    <a:pt x="7" y="61"/>
                    <a:pt x="17" y="63"/>
                    <a:pt x="0" y="63"/>
                  </a:cubicBezTo>
                </a:path>
              </a:pathLst>
            </a:custGeom>
            <a:noFill/>
            <a:ln w="9525">
              <a:solidFill>
                <a:schemeClr val="tx1"/>
              </a:solidFill>
              <a:round/>
              <a:headEnd/>
              <a:tailEnd/>
            </a:ln>
            <a:effectLst/>
          </p:spPr>
          <p:txBody>
            <a:bodyPr wrap="none" anchor="ctr"/>
            <a:lstStyle/>
            <a:p>
              <a:endParaRPr lang="en-US"/>
            </a:p>
          </p:txBody>
        </p:sp>
        <p:sp>
          <p:nvSpPr>
            <p:cNvPr id="565301" name="Freeform 53"/>
            <p:cNvSpPr>
              <a:spLocks noChangeAspect="1"/>
            </p:cNvSpPr>
            <p:nvPr/>
          </p:nvSpPr>
          <p:spPr bwMode="auto">
            <a:xfrm>
              <a:off x="2736" y="2400"/>
              <a:ext cx="81" cy="82"/>
            </a:xfrm>
            <a:custGeom>
              <a:avLst/>
              <a:gdLst/>
              <a:ahLst/>
              <a:cxnLst>
                <a:cxn ang="0">
                  <a:pos x="57" y="0"/>
                </a:cxn>
                <a:cxn ang="0">
                  <a:pos x="26" y="70"/>
                </a:cxn>
                <a:cxn ang="0">
                  <a:pos x="81" y="78"/>
                </a:cxn>
              </a:cxnLst>
              <a:rect l="0" t="0" r="r" b="b"/>
              <a:pathLst>
                <a:path w="81" h="82">
                  <a:moveTo>
                    <a:pt x="57" y="0"/>
                  </a:moveTo>
                  <a:cubicBezTo>
                    <a:pt x="35" y="16"/>
                    <a:pt x="0" y="37"/>
                    <a:pt x="26" y="70"/>
                  </a:cubicBezTo>
                  <a:cubicBezTo>
                    <a:pt x="35" y="82"/>
                    <a:pt x="72" y="78"/>
                    <a:pt x="81" y="78"/>
                  </a:cubicBezTo>
                </a:path>
              </a:pathLst>
            </a:custGeom>
            <a:noFill/>
            <a:ln w="9525">
              <a:solidFill>
                <a:schemeClr val="tx1"/>
              </a:solidFill>
              <a:round/>
              <a:headEnd/>
              <a:tailEnd/>
            </a:ln>
            <a:effectLst/>
          </p:spPr>
          <p:txBody>
            <a:bodyPr wrap="none" anchor="ctr"/>
            <a:lstStyle/>
            <a:p>
              <a:endParaRPr lang="en-US"/>
            </a:p>
          </p:txBody>
        </p:sp>
        <p:sp>
          <p:nvSpPr>
            <p:cNvPr id="565302" name="Freeform 54"/>
            <p:cNvSpPr>
              <a:spLocks noChangeAspect="1"/>
            </p:cNvSpPr>
            <p:nvPr/>
          </p:nvSpPr>
          <p:spPr bwMode="auto">
            <a:xfrm rot="5400000">
              <a:off x="2933" y="2491"/>
              <a:ext cx="76" cy="86"/>
            </a:xfrm>
            <a:custGeom>
              <a:avLst/>
              <a:gdLst/>
              <a:ahLst/>
              <a:cxnLst>
                <a:cxn ang="0">
                  <a:pos x="23" y="0"/>
                </a:cxn>
                <a:cxn ang="0">
                  <a:pos x="23" y="86"/>
                </a:cxn>
                <a:cxn ang="0">
                  <a:pos x="0" y="63"/>
                </a:cxn>
              </a:cxnLst>
              <a:rect l="0" t="0" r="r" b="b"/>
              <a:pathLst>
                <a:path w="76" h="86">
                  <a:moveTo>
                    <a:pt x="23" y="0"/>
                  </a:moveTo>
                  <a:cubicBezTo>
                    <a:pt x="76" y="18"/>
                    <a:pt x="72" y="70"/>
                    <a:pt x="23" y="86"/>
                  </a:cubicBezTo>
                  <a:cubicBezTo>
                    <a:pt x="7" y="61"/>
                    <a:pt x="17" y="63"/>
                    <a:pt x="0" y="63"/>
                  </a:cubicBezTo>
                </a:path>
              </a:pathLst>
            </a:custGeom>
            <a:noFill/>
            <a:ln w="9525">
              <a:solidFill>
                <a:schemeClr val="tx1"/>
              </a:solidFill>
              <a:round/>
              <a:headEnd/>
              <a:tailEnd/>
            </a:ln>
            <a:effectLst/>
          </p:spPr>
          <p:txBody>
            <a:bodyPr wrap="none" anchor="ctr"/>
            <a:lstStyle/>
            <a:p>
              <a:endParaRPr lang="en-US"/>
            </a:p>
          </p:txBody>
        </p:sp>
        <p:sp>
          <p:nvSpPr>
            <p:cNvPr id="565303" name="Freeform 55"/>
            <p:cNvSpPr>
              <a:spLocks noChangeAspect="1"/>
            </p:cNvSpPr>
            <p:nvPr/>
          </p:nvSpPr>
          <p:spPr bwMode="auto">
            <a:xfrm rot="-5400000">
              <a:off x="2640" y="2448"/>
              <a:ext cx="81" cy="82"/>
            </a:xfrm>
            <a:custGeom>
              <a:avLst/>
              <a:gdLst/>
              <a:ahLst/>
              <a:cxnLst>
                <a:cxn ang="0">
                  <a:pos x="57" y="0"/>
                </a:cxn>
                <a:cxn ang="0">
                  <a:pos x="26" y="70"/>
                </a:cxn>
                <a:cxn ang="0">
                  <a:pos x="81" y="78"/>
                </a:cxn>
              </a:cxnLst>
              <a:rect l="0" t="0" r="r" b="b"/>
              <a:pathLst>
                <a:path w="81" h="82">
                  <a:moveTo>
                    <a:pt x="57" y="0"/>
                  </a:moveTo>
                  <a:cubicBezTo>
                    <a:pt x="35" y="16"/>
                    <a:pt x="0" y="37"/>
                    <a:pt x="26" y="70"/>
                  </a:cubicBezTo>
                  <a:cubicBezTo>
                    <a:pt x="35" y="82"/>
                    <a:pt x="72" y="78"/>
                    <a:pt x="81" y="78"/>
                  </a:cubicBezTo>
                </a:path>
              </a:pathLst>
            </a:custGeom>
            <a:noFill/>
            <a:ln w="9525">
              <a:solidFill>
                <a:schemeClr val="tx1"/>
              </a:solidFill>
              <a:round/>
              <a:headEnd/>
              <a:tailEnd/>
            </a:ln>
            <a:effectLst/>
          </p:spPr>
          <p:txBody>
            <a:bodyPr wrap="none" anchor="ctr"/>
            <a:lstStyle/>
            <a:p>
              <a:endParaRPr lang="en-US"/>
            </a:p>
          </p:txBody>
        </p:sp>
        <p:sp>
          <p:nvSpPr>
            <p:cNvPr id="565304" name="Freeform 56"/>
            <p:cNvSpPr>
              <a:spLocks noChangeAspect="1"/>
            </p:cNvSpPr>
            <p:nvPr/>
          </p:nvSpPr>
          <p:spPr bwMode="auto">
            <a:xfrm rot="-5400000">
              <a:off x="2877" y="2403"/>
              <a:ext cx="82" cy="76"/>
            </a:xfrm>
            <a:custGeom>
              <a:avLst/>
              <a:gdLst/>
              <a:ahLst/>
              <a:cxnLst>
                <a:cxn ang="0">
                  <a:pos x="23" y="0"/>
                </a:cxn>
                <a:cxn ang="0">
                  <a:pos x="23" y="86"/>
                </a:cxn>
                <a:cxn ang="0">
                  <a:pos x="0" y="63"/>
                </a:cxn>
              </a:cxnLst>
              <a:rect l="0" t="0" r="r" b="b"/>
              <a:pathLst>
                <a:path w="76" h="86">
                  <a:moveTo>
                    <a:pt x="23" y="0"/>
                  </a:moveTo>
                  <a:cubicBezTo>
                    <a:pt x="76" y="18"/>
                    <a:pt x="72" y="70"/>
                    <a:pt x="23" y="86"/>
                  </a:cubicBezTo>
                  <a:cubicBezTo>
                    <a:pt x="7" y="61"/>
                    <a:pt x="17" y="63"/>
                    <a:pt x="0" y="63"/>
                  </a:cubicBezTo>
                </a:path>
              </a:pathLst>
            </a:custGeom>
            <a:noFill/>
            <a:ln w="9525">
              <a:solidFill>
                <a:schemeClr val="tx1"/>
              </a:solidFill>
              <a:round/>
              <a:headEnd/>
              <a:tailEnd/>
            </a:ln>
            <a:effectLst/>
          </p:spPr>
          <p:txBody>
            <a:bodyPr wrap="none" anchor="ctr"/>
            <a:lstStyle/>
            <a:p>
              <a:endParaRPr lang="en-US"/>
            </a:p>
          </p:txBody>
        </p:sp>
        <p:sp>
          <p:nvSpPr>
            <p:cNvPr id="565305" name="Line 57"/>
            <p:cNvSpPr>
              <a:spLocks noChangeAspect="1" noChangeShapeType="1"/>
            </p:cNvSpPr>
            <p:nvPr/>
          </p:nvSpPr>
          <p:spPr bwMode="auto">
            <a:xfrm>
              <a:off x="3648" y="2352"/>
              <a:ext cx="0" cy="288"/>
            </a:xfrm>
            <a:prstGeom prst="line">
              <a:avLst/>
            </a:prstGeom>
            <a:noFill/>
            <a:ln w="9525">
              <a:solidFill>
                <a:schemeClr val="tx1"/>
              </a:solidFill>
              <a:round/>
              <a:headEnd/>
              <a:tailEnd/>
            </a:ln>
            <a:effectLst/>
          </p:spPr>
          <p:txBody>
            <a:bodyPr wrap="none" anchor="ctr"/>
            <a:lstStyle/>
            <a:p>
              <a:endParaRPr lang="en-US"/>
            </a:p>
          </p:txBody>
        </p:sp>
        <p:sp>
          <p:nvSpPr>
            <p:cNvPr id="565306" name="Line 58"/>
            <p:cNvSpPr>
              <a:spLocks noChangeAspect="1" noChangeShapeType="1"/>
            </p:cNvSpPr>
            <p:nvPr/>
          </p:nvSpPr>
          <p:spPr bwMode="auto">
            <a:xfrm>
              <a:off x="3744" y="2352"/>
              <a:ext cx="0" cy="288"/>
            </a:xfrm>
            <a:prstGeom prst="line">
              <a:avLst/>
            </a:prstGeom>
            <a:noFill/>
            <a:ln w="9525">
              <a:solidFill>
                <a:schemeClr val="tx1"/>
              </a:solidFill>
              <a:round/>
              <a:headEnd/>
              <a:tailEnd/>
            </a:ln>
            <a:effectLst/>
          </p:spPr>
          <p:txBody>
            <a:bodyPr wrap="none" anchor="ctr"/>
            <a:lstStyle/>
            <a:p>
              <a:endParaRPr lang="en-US"/>
            </a:p>
          </p:txBody>
        </p:sp>
        <p:sp>
          <p:nvSpPr>
            <p:cNvPr id="565307" name="Line 59"/>
            <p:cNvSpPr>
              <a:spLocks noChangeAspect="1" noChangeShapeType="1"/>
            </p:cNvSpPr>
            <p:nvPr/>
          </p:nvSpPr>
          <p:spPr bwMode="auto">
            <a:xfrm>
              <a:off x="3840" y="2352"/>
              <a:ext cx="0" cy="288"/>
            </a:xfrm>
            <a:prstGeom prst="line">
              <a:avLst/>
            </a:prstGeom>
            <a:noFill/>
            <a:ln w="9525">
              <a:solidFill>
                <a:schemeClr val="tx1"/>
              </a:solidFill>
              <a:round/>
              <a:headEnd/>
              <a:tailEnd/>
            </a:ln>
            <a:effectLst/>
          </p:spPr>
          <p:txBody>
            <a:bodyPr wrap="none" anchor="ctr"/>
            <a:lstStyle/>
            <a:p>
              <a:endParaRPr lang="en-US"/>
            </a:p>
          </p:txBody>
        </p:sp>
        <p:sp>
          <p:nvSpPr>
            <p:cNvPr id="565308" name="Line 60"/>
            <p:cNvSpPr>
              <a:spLocks noChangeAspect="1" noChangeShapeType="1"/>
            </p:cNvSpPr>
            <p:nvPr/>
          </p:nvSpPr>
          <p:spPr bwMode="auto">
            <a:xfrm>
              <a:off x="3504" y="2352"/>
              <a:ext cx="0" cy="288"/>
            </a:xfrm>
            <a:prstGeom prst="line">
              <a:avLst/>
            </a:prstGeom>
            <a:noFill/>
            <a:ln w="9525">
              <a:solidFill>
                <a:schemeClr val="tx1"/>
              </a:solidFill>
              <a:round/>
              <a:headEnd/>
              <a:tailEnd/>
            </a:ln>
            <a:effectLst/>
          </p:spPr>
          <p:txBody>
            <a:bodyPr wrap="none" anchor="ctr"/>
            <a:lstStyle/>
            <a:p>
              <a:endParaRPr lang="en-US"/>
            </a:p>
          </p:txBody>
        </p:sp>
        <p:sp>
          <p:nvSpPr>
            <p:cNvPr id="565309" name="Line 61"/>
            <p:cNvSpPr>
              <a:spLocks noChangeAspect="1" noChangeShapeType="1"/>
            </p:cNvSpPr>
            <p:nvPr/>
          </p:nvSpPr>
          <p:spPr bwMode="auto">
            <a:xfrm>
              <a:off x="3888" y="2352"/>
              <a:ext cx="0" cy="288"/>
            </a:xfrm>
            <a:prstGeom prst="line">
              <a:avLst/>
            </a:prstGeom>
            <a:noFill/>
            <a:ln w="9525">
              <a:solidFill>
                <a:schemeClr val="tx1"/>
              </a:solidFill>
              <a:round/>
              <a:headEnd/>
              <a:tailEnd/>
            </a:ln>
            <a:effectLst/>
          </p:spPr>
          <p:txBody>
            <a:bodyPr wrap="none" anchor="ctr"/>
            <a:lstStyle/>
            <a:p>
              <a:endParaRPr lang="en-US"/>
            </a:p>
          </p:txBody>
        </p:sp>
        <p:sp>
          <p:nvSpPr>
            <p:cNvPr id="565310" name="Line 62"/>
            <p:cNvSpPr>
              <a:spLocks noChangeAspect="1" noChangeShapeType="1"/>
            </p:cNvSpPr>
            <p:nvPr/>
          </p:nvSpPr>
          <p:spPr bwMode="auto">
            <a:xfrm>
              <a:off x="4128" y="3648"/>
              <a:ext cx="0" cy="384"/>
            </a:xfrm>
            <a:prstGeom prst="line">
              <a:avLst/>
            </a:prstGeom>
            <a:noFill/>
            <a:ln w="25400">
              <a:solidFill>
                <a:schemeClr val="tx1"/>
              </a:solidFill>
              <a:round/>
              <a:headEnd/>
              <a:tailEnd/>
            </a:ln>
            <a:effectLst/>
          </p:spPr>
          <p:txBody>
            <a:bodyPr wrap="none" anchor="ctr"/>
            <a:lstStyle/>
            <a:p>
              <a:endParaRPr lang="en-US"/>
            </a:p>
          </p:txBody>
        </p:sp>
        <p:sp>
          <p:nvSpPr>
            <p:cNvPr id="565311" name="Line 63"/>
            <p:cNvSpPr>
              <a:spLocks noChangeAspect="1" noChangeShapeType="1"/>
            </p:cNvSpPr>
            <p:nvPr/>
          </p:nvSpPr>
          <p:spPr bwMode="auto">
            <a:xfrm>
              <a:off x="4176" y="3648"/>
              <a:ext cx="0" cy="384"/>
            </a:xfrm>
            <a:prstGeom prst="line">
              <a:avLst/>
            </a:prstGeom>
            <a:noFill/>
            <a:ln w="19050">
              <a:solidFill>
                <a:schemeClr val="tx1"/>
              </a:solidFill>
              <a:round/>
              <a:headEnd/>
              <a:tailEnd/>
            </a:ln>
            <a:effectLst/>
          </p:spPr>
          <p:txBody>
            <a:bodyPr wrap="none" anchor="ctr"/>
            <a:lstStyle/>
            <a:p>
              <a:endParaRPr lang="en-US"/>
            </a:p>
          </p:txBody>
        </p:sp>
        <p:sp>
          <p:nvSpPr>
            <p:cNvPr id="565312" name="Freeform 64"/>
            <p:cNvSpPr>
              <a:spLocks noChangeAspect="1"/>
            </p:cNvSpPr>
            <p:nvPr/>
          </p:nvSpPr>
          <p:spPr bwMode="auto">
            <a:xfrm>
              <a:off x="2352" y="2976"/>
              <a:ext cx="1248" cy="384"/>
            </a:xfrm>
            <a:custGeom>
              <a:avLst/>
              <a:gdLst/>
              <a:ahLst/>
              <a:cxnLst>
                <a:cxn ang="0">
                  <a:pos x="576" y="0"/>
                </a:cxn>
                <a:cxn ang="0">
                  <a:pos x="480" y="0"/>
                </a:cxn>
                <a:cxn ang="0">
                  <a:pos x="528" y="48"/>
                </a:cxn>
                <a:cxn ang="0">
                  <a:pos x="384" y="48"/>
                </a:cxn>
                <a:cxn ang="0">
                  <a:pos x="480" y="96"/>
                </a:cxn>
                <a:cxn ang="0">
                  <a:pos x="288" y="48"/>
                </a:cxn>
                <a:cxn ang="0">
                  <a:pos x="384" y="96"/>
                </a:cxn>
                <a:cxn ang="0">
                  <a:pos x="192" y="48"/>
                </a:cxn>
                <a:cxn ang="0">
                  <a:pos x="288" y="96"/>
                </a:cxn>
                <a:cxn ang="0">
                  <a:pos x="96" y="96"/>
                </a:cxn>
                <a:cxn ang="0">
                  <a:pos x="192" y="144"/>
                </a:cxn>
                <a:cxn ang="0">
                  <a:pos x="48" y="96"/>
                </a:cxn>
                <a:cxn ang="0">
                  <a:pos x="144" y="144"/>
                </a:cxn>
                <a:cxn ang="0">
                  <a:pos x="48" y="144"/>
                </a:cxn>
                <a:cxn ang="0">
                  <a:pos x="144" y="192"/>
                </a:cxn>
                <a:cxn ang="0">
                  <a:pos x="0" y="192"/>
                </a:cxn>
                <a:cxn ang="0">
                  <a:pos x="144" y="192"/>
                </a:cxn>
                <a:cxn ang="0">
                  <a:pos x="0" y="240"/>
                </a:cxn>
                <a:cxn ang="0">
                  <a:pos x="144" y="240"/>
                </a:cxn>
                <a:cxn ang="0">
                  <a:pos x="48" y="288"/>
                </a:cxn>
                <a:cxn ang="0">
                  <a:pos x="240" y="240"/>
                </a:cxn>
                <a:cxn ang="0">
                  <a:pos x="144" y="288"/>
                </a:cxn>
                <a:cxn ang="0">
                  <a:pos x="288" y="240"/>
                </a:cxn>
                <a:cxn ang="0">
                  <a:pos x="192" y="288"/>
                </a:cxn>
                <a:cxn ang="0">
                  <a:pos x="384" y="288"/>
                </a:cxn>
                <a:cxn ang="0">
                  <a:pos x="240" y="336"/>
                </a:cxn>
                <a:cxn ang="0">
                  <a:pos x="384" y="288"/>
                </a:cxn>
                <a:cxn ang="0">
                  <a:pos x="336" y="336"/>
                </a:cxn>
                <a:cxn ang="0">
                  <a:pos x="432" y="336"/>
                </a:cxn>
                <a:cxn ang="0">
                  <a:pos x="384" y="384"/>
                </a:cxn>
                <a:cxn ang="0">
                  <a:pos x="528" y="336"/>
                </a:cxn>
                <a:cxn ang="0">
                  <a:pos x="528" y="384"/>
                </a:cxn>
              </a:cxnLst>
              <a:rect l="0" t="0" r="r" b="b"/>
              <a:pathLst>
                <a:path w="576" h="384">
                  <a:moveTo>
                    <a:pt x="576" y="0"/>
                  </a:moveTo>
                  <a:lnTo>
                    <a:pt x="480" y="0"/>
                  </a:lnTo>
                  <a:lnTo>
                    <a:pt x="528" y="48"/>
                  </a:lnTo>
                  <a:lnTo>
                    <a:pt x="384" y="48"/>
                  </a:lnTo>
                  <a:lnTo>
                    <a:pt x="480" y="96"/>
                  </a:lnTo>
                  <a:lnTo>
                    <a:pt x="288" y="48"/>
                  </a:lnTo>
                  <a:lnTo>
                    <a:pt x="384" y="96"/>
                  </a:lnTo>
                  <a:lnTo>
                    <a:pt x="192" y="48"/>
                  </a:lnTo>
                  <a:lnTo>
                    <a:pt x="288" y="96"/>
                  </a:lnTo>
                  <a:lnTo>
                    <a:pt x="96" y="96"/>
                  </a:lnTo>
                  <a:lnTo>
                    <a:pt x="192" y="144"/>
                  </a:lnTo>
                  <a:lnTo>
                    <a:pt x="48" y="96"/>
                  </a:lnTo>
                  <a:lnTo>
                    <a:pt x="144" y="144"/>
                  </a:lnTo>
                  <a:lnTo>
                    <a:pt x="48" y="144"/>
                  </a:lnTo>
                  <a:lnTo>
                    <a:pt x="144" y="192"/>
                  </a:lnTo>
                  <a:lnTo>
                    <a:pt x="0" y="192"/>
                  </a:lnTo>
                  <a:lnTo>
                    <a:pt x="144" y="192"/>
                  </a:lnTo>
                  <a:lnTo>
                    <a:pt x="0" y="240"/>
                  </a:lnTo>
                  <a:lnTo>
                    <a:pt x="144" y="240"/>
                  </a:lnTo>
                  <a:lnTo>
                    <a:pt x="48" y="288"/>
                  </a:lnTo>
                  <a:lnTo>
                    <a:pt x="240" y="240"/>
                  </a:lnTo>
                  <a:lnTo>
                    <a:pt x="144" y="288"/>
                  </a:lnTo>
                  <a:lnTo>
                    <a:pt x="288" y="240"/>
                  </a:lnTo>
                  <a:lnTo>
                    <a:pt x="192" y="288"/>
                  </a:lnTo>
                  <a:lnTo>
                    <a:pt x="384" y="288"/>
                  </a:lnTo>
                  <a:lnTo>
                    <a:pt x="240" y="336"/>
                  </a:lnTo>
                  <a:lnTo>
                    <a:pt x="384" y="288"/>
                  </a:lnTo>
                  <a:lnTo>
                    <a:pt x="336" y="336"/>
                  </a:lnTo>
                  <a:lnTo>
                    <a:pt x="432" y="336"/>
                  </a:lnTo>
                  <a:lnTo>
                    <a:pt x="384" y="384"/>
                  </a:lnTo>
                  <a:lnTo>
                    <a:pt x="528" y="336"/>
                  </a:lnTo>
                  <a:lnTo>
                    <a:pt x="528" y="384"/>
                  </a:lnTo>
                </a:path>
              </a:pathLst>
            </a:custGeom>
            <a:noFill/>
            <a:ln w="9525">
              <a:solidFill>
                <a:schemeClr val="tx1"/>
              </a:solidFill>
              <a:round/>
              <a:headEnd/>
              <a:tailEnd/>
            </a:ln>
            <a:effectLst/>
          </p:spPr>
          <p:txBody>
            <a:bodyPr wrap="none" anchor="ctr"/>
            <a:lstStyle/>
            <a:p>
              <a:endParaRPr lang="en-US"/>
            </a:p>
          </p:txBody>
        </p:sp>
        <p:sp>
          <p:nvSpPr>
            <p:cNvPr id="565313" name="AutoShape 65"/>
            <p:cNvSpPr>
              <a:spLocks noChangeAspect="1" noChangeArrowheads="1"/>
            </p:cNvSpPr>
            <p:nvPr/>
          </p:nvSpPr>
          <p:spPr bwMode="auto">
            <a:xfrm>
              <a:off x="3408" y="3264"/>
              <a:ext cx="192" cy="192"/>
            </a:xfrm>
            <a:prstGeom prst="irregularSeal1">
              <a:avLst/>
            </a:prstGeom>
            <a:solidFill>
              <a:schemeClr val="bg2"/>
            </a:solidFill>
            <a:ln w="9525">
              <a:solidFill>
                <a:schemeClr val="tx1"/>
              </a:solidFill>
              <a:miter lim="800000"/>
              <a:headEnd/>
              <a:tailEnd/>
            </a:ln>
            <a:effectLst/>
          </p:spPr>
          <p:txBody>
            <a:bodyPr wrap="none" anchor="ctr"/>
            <a:lstStyle/>
            <a:p>
              <a:endParaRPr lang="en-US"/>
            </a:p>
          </p:txBody>
        </p:sp>
        <p:sp>
          <p:nvSpPr>
            <p:cNvPr id="565314" name="Oval 66"/>
            <p:cNvSpPr>
              <a:spLocks noChangeAspect="1" noChangeArrowheads="1"/>
            </p:cNvSpPr>
            <p:nvPr/>
          </p:nvSpPr>
          <p:spPr bwMode="auto">
            <a:xfrm>
              <a:off x="3312" y="3168"/>
              <a:ext cx="384" cy="336"/>
            </a:xfrm>
            <a:prstGeom prst="ellipse">
              <a:avLst/>
            </a:prstGeom>
            <a:noFill/>
            <a:ln w="28575">
              <a:solidFill>
                <a:schemeClr val="tx1"/>
              </a:solidFill>
              <a:round/>
              <a:headEnd/>
              <a:tailEnd/>
            </a:ln>
            <a:effectLst/>
          </p:spPr>
          <p:txBody>
            <a:bodyPr wrap="none" anchor="ctr"/>
            <a:lstStyle/>
            <a:p>
              <a:endParaRPr lang="en-US"/>
            </a:p>
          </p:txBody>
        </p:sp>
        <p:sp>
          <p:nvSpPr>
            <p:cNvPr id="565315" name="Rectangle 67"/>
            <p:cNvSpPr>
              <a:spLocks noChangeAspect="1" noChangeArrowheads="1"/>
            </p:cNvSpPr>
            <p:nvPr/>
          </p:nvSpPr>
          <p:spPr bwMode="auto">
            <a:xfrm>
              <a:off x="3264" y="3360"/>
              <a:ext cx="480" cy="192"/>
            </a:xfrm>
            <a:prstGeom prst="rect">
              <a:avLst/>
            </a:prstGeom>
            <a:solidFill>
              <a:schemeClr val="bg1"/>
            </a:solidFill>
            <a:ln w="9525">
              <a:noFill/>
              <a:miter lim="800000"/>
              <a:headEnd/>
              <a:tailEnd/>
            </a:ln>
            <a:effectLst/>
          </p:spPr>
          <p:txBody>
            <a:bodyPr wrap="none" anchor="ctr"/>
            <a:lstStyle/>
            <a:p>
              <a:endParaRPr lang="en-US"/>
            </a:p>
          </p:txBody>
        </p:sp>
        <p:sp>
          <p:nvSpPr>
            <p:cNvPr id="565316" name="Line 68"/>
            <p:cNvSpPr>
              <a:spLocks noChangeAspect="1" noChangeShapeType="1"/>
            </p:cNvSpPr>
            <p:nvPr/>
          </p:nvSpPr>
          <p:spPr bwMode="auto">
            <a:xfrm>
              <a:off x="3072" y="3360"/>
              <a:ext cx="720" cy="0"/>
            </a:xfrm>
            <a:prstGeom prst="line">
              <a:avLst/>
            </a:prstGeom>
            <a:noFill/>
            <a:ln w="25400">
              <a:solidFill>
                <a:schemeClr val="tx1"/>
              </a:solidFill>
              <a:round/>
              <a:headEnd/>
              <a:tailEnd/>
            </a:ln>
            <a:effectLst/>
          </p:spPr>
          <p:txBody>
            <a:bodyPr wrap="none" anchor="ctr"/>
            <a:lstStyle/>
            <a:p>
              <a:endParaRPr lang="en-US"/>
            </a:p>
          </p:txBody>
        </p:sp>
        <p:sp>
          <p:nvSpPr>
            <p:cNvPr id="565317" name="Line 69"/>
            <p:cNvSpPr>
              <a:spLocks noChangeAspect="1" noChangeShapeType="1"/>
            </p:cNvSpPr>
            <p:nvPr/>
          </p:nvSpPr>
          <p:spPr bwMode="auto">
            <a:xfrm>
              <a:off x="3984" y="3024"/>
              <a:ext cx="0" cy="288"/>
            </a:xfrm>
            <a:prstGeom prst="line">
              <a:avLst/>
            </a:prstGeom>
            <a:noFill/>
            <a:ln w="9525">
              <a:solidFill>
                <a:schemeClr val="tx1"/>
              </a:solidFill>
              <a:round/>
              <a:headEnd/>
              <a:tailEnd/>
            </a:ln>
            <a:effectLst/>
          </p:spPr>
          <p:txBody>
            <a:bodyPr wrap="none" anchor="ctr"/>
            <a:lstStyle/>
            <a:p>
              <a:endParaRPr lang="en-US"/>
            </a:p>
          </p:txBody>
        </p:sp>
        <p:sp>
          <p:nvSpPr>
            <p:cNvPr id="565318" name="Line 70"/>
            <p:cNvSpPr>
              <a:spLocks noChangeAspect="1" noChangeShapeType="1"/>
            </p:cNvSpPr>
            <p:nvPr/>
          </p:nvSpPr>
          <p:spPr bwMode="auto">
            <a:xfrm>
              <a:off x="4032" y="3024"/>
              <a:ext cx="0" cy="288"/>
            </a:xfrm>
            <a:prstGeom prst="line">
              <a:avLst/>
            </a:prstGeom>
            <a:noFill/>
            <a:ln w="9525">
              <a:solidFill>
                <a:schemeClr val="tx1"/>
              </a:solidFill>
              <a:round/>
              <a:headEnd/>
              <a:tailEnd/>
            </a:ln>
            <a:effectLst/>
          </p:spPr>
          <p:txBody>
            <a:bodyPr wrap="none" anchor="ctr"/>
            <a:lstStyle/>
            <a:p>
              <a:endParaRPr lang="en-US"/>
            </a:p>
          </p:txBody>
        </p:sp>
        <p:sp>
          <p:nvSpPr>
            <p:cNvPr id="565319" name="Line 71"/>
            <p:cNvSpPr>
              <a:spLocks noChangeAspect="1" noChangeShapeType="1"/>
            </p:cNvSpPr>
            <p:nvPr/>
          </p:nvSpPr>
          <p:spPr bwMode="auto">
            <a:xfrm>
              <a:off x="4080" y="3024"/>
              <a:ext cx="0" cy="288"/>
            </a:xfrm>
            <a:prstGeom prst="line">
              <a:avLst/>
            </a:prstGeom>
            <a:noFill/>
            <a:ln w="9525">
              <a:solidFill>
                <a:schemeClr val="tx1"/>
              </a:solidFill>
              <a:round/>
              <a:headEnd/>
              <a:tailEnd/>
            </a:ln>
            <a:effectLst/>
          </p:spPr>
          <p:txBody>
            <a:bodyPr wrap="none" anchor="ctr"/>
            <a:lstStyle/>
            <a:p>
              <a:endParaRPr lang="en-US"/>
            </a:p>
          </p:txBody>
        </p:sp>
        <p:sp>
          <p:nvSpPr>
            <p:cNvPr id="565320" name="Line 72"/>
            <p:cNvSpPr>
              <a:spLocks noChangeAspect="1" noChangeShapeType="1"/>
            </p:cNvSpPr>
            <p:nvPr/>
          </p:nvSpPr>
          <p:spPr bwMode="auto">
            <a:xfrm>
              <a:off x="4128" y="3024"/>
              <a:ext cx="0" cy="288"/>
            </a:xfrm>
            <a:prstGeom prst="line">
              <a:avLst/>
            </a:prstGeom>
            <a:noFill/>
            <a:ln w="12700">
              <a:solidFill>
                <a:schemeClr val="tx1"/>
              </a:solidFill>
              <a:round/>
              <a:headEnd/>
              <a:tailEnd/>
            </a:ln>
            <a:effectLst/>
          </p:spPr>
          <p:txBody>
            <a:bodyPr wrap="none" anchor="ctr"/>
            <a:lstStyle/>
            <a:p>
              <a:endParaRPr lang="en-US"/>
            </a:p>
          </p:txBody>
        </p:sp>
        <p:sp>
          <p:nvSpPr>
            <p:cNvPr id="565321" name="Text Box 73"/>
            <p:cNvSpPr txBox="1">
              <a:spLocks noChangeAspect="1" noChangeArrowheads="1"/>
            </p:cNvSpPr>
            <p:nvPr/>
          </p:nvSpPr>
          <p:spPr bwMode="auto">
            <a:xfrm>
              <a:off x="1440" y="672"/>
              <a:ext cx="1949" cy="209"/>
            </a:xfrm>
            <a:prstGeom prst="rect">
              <a:avLst/>
            </a:prstGeom>
            <a:noFill/>
            <a:ln w="9525">
              <a:noFill/>
              <a:miter lim="800000"/>
              <a:headEnd/>
              <a:tailEnd/>
            </a:ln>
            <a:effectLst/>
          </p:spPr>
          <p:txBody>
            <a:bodyPr wrap="none">
              <a:spAutoFit/>
            </a:bodyPr>
            <a:lstStyle/>
            <a:p>
              <a:pPr eaLnBrk="0" hangingPunct="0"/>
              <a:r>
                <a:rPr lang="en-US" sz="1200" b="0"/>
                <a:t>1.  A smooth flame with laminar flow ahead</a:t>
              </a:r>
            </a:p>
          </p:txBody>
        </p:sp>
        <p:sp>
          <p:nvSpPr>
            <p:cNvPr id="565322" name="Text Box 74"/>
            <p:cNvSpPr txBox="1">
              <a:spLocks noChangeAspect="1" noChangeArrowheads="1"/>
            </p:cNvSpPr>
            <p:nvPr/>
          </p:nvSpPr>
          <p:spPr bwMode="auto">
            <a:xfrm>
              <a:off x="1440" y="1344"/>
              <a:ext cx="2549" cy="209"/>
            </a:xfrm>
            <a:prstGeom prst="rect">
              <a:avLst/>
            </a:prstGeom>
            <a:noFill/>
            <a:ln w="9525">
              <a:noFill/>
              <a:miter lim="800000"/>
              <a:headEnd/>
              <a:tailEnd/>
            </a:ln>
            <a:effectLst/>
          </p:spPr>
          <p:txBody>
            <a:bodyPr wrap="none">
              <a:spAutoFit/>
            </a:bodyPr>
            <a:lstStyle/>
            <a:p>
              <a:pPr eaLnBrk="0" hangingPunct="0"/>
              <a:r>
                <a:rPr lang="en-US" sz="1200" b="0"/>
                <a:t>2.  First wrinkling of flame and instability of upstream flow</a:t>
              </a:r>
            </a:p>
          </p:txBody>
        </p:sp>
        <p:sp>
          <p:nvSpPr>
            <p:cNvPr id="565323" name="Text Box 75"/>
            <p:cNvSpPr txBox="1">
              <a:spLocks noChangeAspect="1" noChangeArrowheads="1"/>
            </p:cNvSpPr>
            <p:nvPr/>
          </p:nvSpPr>
          <p:spPr bwMode="auto">
            <a:xfrm>
              <a:off x="1440" y="2016"/>
              <a:ext cx="2526" cy="209"/>
            </a:xfrm>
            <a:prstGeom prst="rect">
              <a:avLst/>
            </a:prstGeom>
            <a:noFill/>
            <a:ln w="9525">
              <a:noFill/>
              <a:miter lim="800000"/>
              <a:headEnd/>
              <a:tailEnd/>
            </a:ln>
            <a:effectLst/>
          </p:spPr>
          <p:txBody>
            <a:bodyPr wrap="none">
              <a:spAutoFit/>
            </a:bodyPr>
            <a:lstStyle/>
            <a:p>
              <a:pPr eaLnBrk="0" hangingPunct="0"/>
              <a:r>
                <a:rPr lang="en-US" sz="1200" b="0"/>
                <a:t>3.  Breakdown into turbulent flow and a corrugated flame</a:t>
              </a:r>
            </a:p>
          </p:txBody>
        </p:sp>
        <p:sp>
          <p:nvSpPr>
            <p:cNvPr id="565324" name="Text Box 76"/>
            <p:cNvSpPr txBox="1">
              <a:spLocks noChangeAspect="1" noChangeArrowheads="1"/>
            </p:cNvSpPr>
            <p:nvPr/>
          </p:nvSpPr>
          <p:spPr bwMode="auto">
            <a:xfrm>
              <a:off x="1440" y="2688"/>
              <a:ext cx="2580" cy="209"/>
            </a:xfrm>
            <a:prstGeom prst="rect">
              <a:avLst/>
            </a:prstGeom>
            <a:noFill/>
            <a:ln w="9525">
              <a:noFill/>
              <a:miter lim="800000"/>
              <a:headEnd/>
              <a:tailEnd/>
            </a:ln>
            <a:effectLst/>
          </p:spPr>
          <p:txBody>
            <a:bodyPr wrap="none">
              <a:spAutoFit/>
            </a:bodyPr>
            <a:lstStyle/>
            <a:p>
              <a:pPr eaLnBrk="0" hangingPunct="0"/>
              <a:r>
                <a:rPr lang="en-US" sz="1200" b="0"/>
                <a:t>4.  Production of pressure waves ahead of turbulent flame</a:t>
              </a:r>
            </a:p>
          </p:txBody>
        </p:sp>
        <p:sp>
          <p:nvSpPr>
            <p:cNvPr id="565325" name="Text Box 77"/>
            <p:cNvSpPr txBox="1">
              <a:spLocks noChangeAspect="1" noChangeArrowheads="1"/>
            </p:cNvSpPr>
            <p:nvPr/>
          </p:nvSpPr>
          <p:spPr bwMode="auto">
            <a:xfrm>
              <a:off x="1440" y="3359"/>
              <a:ext cx="2446" cy="209"/>
            </a:xfrm>
            <a:prstGeom prst="rect">
              <a:avLst/>
            </a:prstGeom>
            <a:noFill/>
            <a:ln w="9525">
              <a:noFill/>
              <a:miter lim="800000"/>
              <a:headEnd/>
              <a:tailEnd/>
            </a:ln>
            <a:effectLst/>
          </p:spPr>
          <p:txBody>
            <a:bodyPr wrap="none">
              <a:spAutoFit/>
            </a:bodyPr>
            <a:lstStyle/>
            <a:p>
              <a:pPr eaLnBrk="0" hangingPunct="0"/>
              <a:r>
                <a:rPr lang="en-US" sz="1200" b="0"/>
                <a:t>5.  Local explosion of vortical structure within the flame</a:t>
              </a:r>
            </a:p>
          </p:txBody>
        </p:sp>
        <p:sp>
          <p:nvSpPr>
            <p:cNvPr id="565326" name="Text Box 78"/>
            <p:cNvSpPr txBox="1">
              <a:spLocks noChangeAspect="1" noChangeArrowheads="1"/>
            </p:cNvSpPr>
            <p:nvPr/>
          </p:nvSpPr>
          <p:spPr bwMode="auto">
            <a:xfrm>
              <a:off x="1440" y="4032"/>
              <a:ext cx="1255" cy="209"/>
            </a:xfrm>
            <a:prstGeom prst="rect">
              <a:avLst/>
            </a:prstGeom>
            <a:noFill/>
            <a:ln w="9525">
              <a:noFill/>
              <a:miter lim="800000"/>
              <a:headEnd/>
              <a:tailEnd/>
            </a:ln>
            <a:effectLst/>
          </p:spPr>
          <p:txBody>
            <a:bodyPr wrap="none">
              <a:spAutoFit/>
            </a:bodyPr>
            <a:lstStyle/>
            <a:p>
              <a:pPr eaLnBrk="0" hangingPunct="0"/>
              <a:r>
                <a:rPr lang="en-US" sz="1200" b="0"/>
                <a:t>6.  Transition to detonation</a:t>
              </a:r>
            </a:p>
          </p:txBody>
        </p:sp>
        <p:sp>
          <p:nvSpPr>
            <p:cNvPr id="565327" name="Line 79"/>
            <p:cNvSpPr>
              <a:spLocks noChangeAspect="1" noChangeShapeType="1"/>
            </p:cNvSpPr>
            <p:nvPr/>
          </p:nvSpPr>
          <p:spPr bwMode="auto">
            <a:xfrm>
              <a:off x="4032" y="3744"/>
              <a:ext cx="144" cy="0"/>
            </a:xfrm>
            <a:prstGeom prst="line">
              <a:avLst/>
            </a:prstGeom>
            <a:noFill/>
            <a:ln w="9525">
              <a:solidFill>
                <a:schemeClr val="tx1"/>
              </a:solidFill>
              <a:round/>
              <a:headEnd/>
              <a:tailEnd/>
            </a:ln>
            <a:effectLst/>
          </p:spPr>
          <p:txBody>
            <a:bodyPr wrap="none" anchor="ctr"/>
            <a:lstStyle/>
            <a:p>
              <a:endParaRPr lang="en-US"/>
            </a:p>
          </p:txBody>
        </p:sp>
        <p:sp>
          <p:nvSpPr>
            <p:cNvPr id="565328" name="Line 80"/>
            <p:cNvSpPr>
              <a:spLocks noChangeAspect="1" noChangeShapeType="1"/>
            </p:cNvSpPr>
            <p:nvPr/>
          </p:nvSpPr>
          <p:spPr bwMode="auto">
            <a:xfrm>
              <a:off x="4032" y="3840"/>
              <a:ext cx="144" cy="0"/>
            </a:xfrm>
            <a:prstGeom prst="line">
              <a:avLst/>
            </a:prstGeom>
            <a:noFill/>
            <a:ln w="9525">
              <a:solidFill>
                <a:schemeClr val="tx1"/>
              </a:solidFill>
              <a:round/>
              <a:headEnd/>
              <a:tailEnd/>
            </a:ln>
            <a:effectLst/>
          </p:spPr>
          <p:txBody>
            <a:bodyPr wrap="none" anchor="ctr"/>
            <a:lstStyle/>
            <a:p>
              <a:endParaRPr lang="en-US"/>
            </a:p>
          </p:txBody>
        </p:sp>
        <p:sp>
          <p:nvSpPr>
            <p:cNvPr id="565329" name="Line 81"/>
            <p:cNvSpPr>
              <a:spLocks noChangeAspect="1" noChangeShapeType="1"/>
            </p:cNvSpPr>
            <p:nvPr/>
          </p:nvSpPr>
          <p:spPr bwMode="auto">
            <a:xfrm>
              <a:off x="4032" y="3936"/>
              <a:ext cx="144" cy="0"/>
            </a:xfrm>
            <a:prstGeom prst="line">
              <a:avLst/>
            </a:prstGeom>
            <a:noFill/>
            <a:ln w="9525">
              <a:solidFill>
                <a:schemeClr val="tx1"/>
              </a:solidFill>
              <a:round/>
              <a:headEnd/>
              <a:tailEnd/>
            </a:ln>
            <a:effectLst/>
          </p:spPr>
          <p:txBody>
            <a:bodyPr wrap="none" anchor="ctr"/>
            <a:lstStyle/>
            <a:p>
              <a:endParaRPr lang="en-US"/>
            </a:p>
          </p:txBody>
        </p:sp>
        <p:sp>
          <p:nvSpPr>
            <p:cNvPr id="565330" name="Line 82"/>
            <p:cNvSpPr>
              <a:spLocks noChangeAspect="1" noChangeShapeType="1"/>
            </p:cNvSpPr>
            <p:nvPr/>
          </p:nvSpPr>
          <p:spPr bwMode="auto">
            <a:xfrm>
              <a:off x="4032" y="3888"/>
              <a:ext cx="144" cy="0"/>
            </a:xfrm>
            <a:prstGeom prst="line">
              <a:avLst/>
            </a:prstGeom>
            <a:noFill/>
            <a:ln w="9525">
              <a:solidFill>
                <a:schemeClr val="tx1"/>
              </a:solidFill>
              <a:round/>
              <a:headEnd/>
              <a:tailEnd/>
            </a:ln>
            <a:effectLst/>
          </p:spPr>
          <p:txBody>
            <a:bodyPr wrap="none" anchor="ctr"/>
            <a:lstStyle/>
            <a:p>
              <a:endParaRPr lang="en-US"/>
            </a:p>
          </p:txBody>
        </p:sp>
        <p:sp>
          <p:nvSpPr>
            <p:cNvPr id="565331" name="Line 83"/>
            <p:cNvSpPr>
              <a:spLocks noChangeAspect="1" noChangeShapeType="1"/>
            </p:cNvSpPr>
            <p:nvPr/>
          </p:nvSpPr>
          <p:spPr bwMode="auto">
            <a:xfrm>
              <a:off x="4032" y="3792"/>
              <a:ext cx="144" cy="0"/>
            </a:xfrm>
            <a:prstGeom prst="line">
              <a:avLst/>
            </a:prstGeom>
            <a:noFill/>
            <a:ln w="9525">
              <a:solidFill>
                <a:schemeClr val="tx1"/>
              </a:solidFill>
              <a:round/>
              <a:headEnd/>
              <a:tailEnd/>
            </a:ln>
            <a:effectLst/>
          </p:spPr>
          <p:txBody>
            <a:bodyPr wrap="none" anchor="ctr"/>
            <a:lstStyle/>
            <a:p>
              <a:endParaRPr lang="en-US"/>
            </a:p>
          </p:txBody>
        </p:sp>
        <p:sp>
          <p:nvSpPr>
            <p:cNvPr id="565332" name="Line 84"/>
            <p:cNvSpPr>
              <a:spLocks noChangeAspect="1" noChangeShapeType="1"/>
            </p:cNvSpPr>
            <p:nvPr/>
          </p:nvSpPr>
          <p:spPr bwMode="auto">
            <a:xfrm>
              <a:off x="4032" y="3984"/>
              <a:ext cx="144" cy="0"/>
            </a:xfrm>
            <a:prstGeom prst="line">
              <a:avLst/>
            </a:prstGeom>
            <a:noFill/>
            <a:ln w="9525">
              <a:solidFill>
                <a:schemeClr val="tx1"/>
              </a:solidFill>
              <a:round/>
              <a:headEnd/>
              <a:tailEnd/>
            </a:ln>
            <a:effectLst/>
          </p:spPr>
          <p:txBody>
            <a:bodyPr wrap="none" anchor="ctr"/>
            <a:lstStyle/>
            <a:p>
              <a:endParaRPr lang="en-US"/>
            </a:p>
          </p:txBody>
        </p:sp>
        <p:sp>
          <p:nvSpPr>
            <p:cNvPr id="565333" name="Line 85"/>
            <p:cNvSpPr>
              <a:spLocks noChangeAspect="1" noChangeShapeType="1"/>
            </p:cNvSpPr>
            <p:nvPr/>
          </p:nvSpPr>
          <p:spPr bwMode="auto">
            <a:xfrm>
              <a:off x="4032" y="3696"/>
              <a:ext cx="144" cy="0"/>
            </a:xfrm>
            <a:prstGeom prst="line">
              <a:avLst/>
            </a:prstGeom>
            <a:noFill/>
            <a:ln w="9525">
              <a:solidFill>
                <a:schemeClr val="tx1"/>
              </a:solidFill>
              <a:round/>
              <a:headEnd/>
              <a:tailEnd/>
            </a:ln>
            <a:effectLst/>
          </p:spPr>
          <p:txBody>
            <a:bodyPr wrap="none" anchor="ctr"/>
            <a:lstStyle/>
            <a:p>
              <a:endParaRPr lang="en-US"/>
            </a:p>
          </p:txBody>
        </p:sp>
      </p:grpSp>
      <p:sp>
        <p:nvSpPr>
          <p:cNvPr id="565334" name="Rectangle 86"/>
          <p:cNvSpPr>
            <a:spLocks noGrp="1" noChangeArrowheads="1"/>
          </p:cNvSpPr>
          <p:nvPr>
            <p:ph type="title"/>
          </p:nvPr>
        </p:nvSpPr>
        <p:spPr>
          <a:xfrm>
            <a:off x="495300" y="228600"/>
            <a:ext cx="8915400" cy="641350"/>
          </a:xfrm>
        </p:spPr>
        <p:txBody>
          <a:bodyPr/>
          <a:lstStyle/>
          <a:p>
            <a:r>
              <a:rPr lang="en-US" sz="2400"/>
              <a:t>Deflagration to Detonation Transition</a:t>
            </a:r>
          </a:p>
        </p:txBody>
      </p:sp>
      <p:sp>
        <p:nvSpPr>
          <p:cNvPr id="565335" name="Rectangle 87"/>
          <p:cNvSpPr>
            <a:spLocks noGrp="1" noChangeArrowheads="1"/>
          </p:cNvSpPr>
          <p:nvPr>
            <p:ph type="body" idx="1"/>
          </p:nvPr>
        </p:nvSpPr>
        <p:spPr>
          <a:xfrm>
            <a:off x="5943600" y="990600"/>
            <a:ext cx="3632200" cy="1828800"/>
          </a:xfrm>
        </p:spPr>
        <p:txBody>
          <a:bodyPr/>
          <a:lstStyle/>
          <a:p>
            <a:r>
              <a:rPr lang="en-US" sz="2000"/>
              <a:t>Flame creates flow</a:t>
            </a:r>
          </a:p>
          <a:p>
            <a:pPr lvl="1"/>
            <a:r>
              <a:rPr lang="en-US" sz="2000"/>
              <a:t>Pressure build-up</a:t>
            </a:r>
          </a:p>
          <a:p>
            <a:r>
              <a:rPr lang="en-US" sz="2000"/>
              <a:t>Detonation onset</a:t>
            </a:r>
          </a:p>
          <a:p>
            <a:pPr lvl="1"/>
            <a:r>
              <a:rPr lang="en-US" sz="2000"/>
              <a:t>Localized</a:t>
            </a:r>
          </a:p>
        </p:txBody>
      </p:sp>
      <p:pic>
        <p:nvPicPr>
          <p:cNvPr id="565336" name="Picture 88" descr="ptraces31"/>
          <p:cNvPicPr>
            <a:picLocks noChangeAspect="1" noChangeArrowheads="1"/>
          </p:cNvPicPr>
          <p:nvPr/>
        </p:nvPicPr>
        <p:blipFill>
          <a:blip r:embed="rId2" cstate="print"/>
          <a:srcRect/>
          <a:stretch>
            <a:fillRect/>
          </a:stretch>
        </p:blipFill>
        <p:spPr bwMode="auto">
          <a:xfrm>
            <a:off x="5695950" y="2971800"/>
            <a:ext cx="3879850" cy="2792413"/>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4"/>
          <p:cNvSpPr>
            <a:spLocks noGrp="1"/>
          </p:cNvSpPr>
          <p:nvPr>
            <p:ph type="dt" sz="half" idx="10"/>
          </p:nvPr>
        </p:nvSpPr>
        <p:spPr/>
        <p:txBody>
          <a:bodyPr/>
          <a:lstStyle/>
          <a:p>
            <a:fld id="{85809792-7C61-4A0C-9C5A-788427F4F128}" type="datetime1">
              <a:rPr lang="en-US"/>
              <a:pPr/>
              <a:t>10/21/2018</a:t>
            </a:fld>
            <a:endParaRPr lang="en-US"/>
          </a:p>
        </p:txBody>
      </p:sp>
      <p:sp>
        <p:nvSpPr>
          <p:cNvPr id="11" name="Slide Number Placeholder 6"/>
          <p:cNvSpPr>
            <a:spLocks noGrp="1"/>
          </p:cNvSpPr>
          <p:nvPr>
            <p:ph type="sldNum" sz="quarter" idx="12"/>
          </p:nvPr>
        </p:nvSpPr>
        <p:spPr/>
        <p:txBody>
          <a:bodyPr/>
          <a:lstStyle/>
          <a:p>
            <a:fld id="{3721F7E5-5E8C-4075-88EE-D838B74492F2}" type="slidenum">
              <a:rPr lang="en-US"/>
              <a:pPr/>
              <a:t>155</a:t>
            </a:fld>
            <a:endParaRPr lang="en-US"/>
          </a:p>
        </p:txBody>
      </p:sp>
      <p:sp>
        <p:nvSpPr>
          <p:cNvPr id="35842" name="Rectangle 2"/>
          <p:cNvSpPr>
            <a:spLocks noGrp="1" noChangeArrowheads="1"/>
          </p:cNvSpPr>
          <p:nvPr>
            <p:ph type="title"/>
          </p:nvPr>
        </p:nvSpPr>
        <p:spPr>
          <a:xfrm>
            <a:off x="495300" y="0"/>
            <a:ext cx="8915400" cy="1143000"/>
          </a:xfrm>
        </p:spPr>
        <p:txBody>
          <a:bodyPr/>
          <a:lstStyle/>
          <a:p>
            <a:r>
              <a:rPr lang="en-US"/>
              <a:t>DDT Near End Flange</a:t>
            </a:r>
          </a:p>
        </p:txBody>
      </p:sp>
      <p:sp>
        <p:nvSpPr>
          <p:cNvPr id="35844" name="Text Box 4"/>
          <p:cNvSpPr txBox="1">
            <a:spLocks noChangeArrowheads="1"/>
          </p:cNvSpPr>
          <p:nvPr/>
        </p:nvSpPr>
        <p:spPr bwMode="auto">
          <a:xfrm>
            <a:off x="1568451" y="4953000"/>
            <a:ext cx="6482865" cy="1200329"/>
          </a:xfrm>
          <a:prstGeom prst="rect">
            <a:avLst/>
          </a:prstGeom>
          <a:noFill/>
          <a:ln w="9525">
            <a:noFill/>
            <a:miter lim="800000"/>
            <a:headEnd/>
            <a:tailEnd/>
          </a:ln>
          <a:effectLst/>
        </p:spPr>
        <p:txBody>
          <a:bodyPr wrap="none">
            <a:spAutoFit/>
          </a:bodyPr>
          <a:lstStyle/>
          <a:p>
            <a:pPr>
              <a:buFontTx/>
              <a:buChar char="•"/>
            </a:pPr>
            <a:r>
              <a:rPr lang="en-US" sz="2400"/>
              <a:t>15% H2 in H2-N2O at 1 atm initial pressure</a:t>
            </a:r>
          </a:p>
          <a:p>
            <a:pPr>
              <a:buFontTx/>
              <a:buChar char="•"/>
            </a:pPr>
            <a:r>
              <a:rPr lang="en-US" sz="2400"/>
              <a:t>Thermal ignition</a:t>
            </a:r>
          </a:p>
          <a:p>
            <a:pPr>
              <a:buFontTx/>
              <a:buChar char="•"/>
            </a:pPr>
            <a:r>
              <a:rPr lang="en-US" sz="2400"/>
              <a:t>Tab obstacles inside 5’ long tube</a:t>
            </a:r>
          </a:p>
        </p:txBody>
      </p:sp>
      <p:grpSp>
        <p:nvGrpSpPr>
          <p:cNvPr id="2" name="Group 5"/>
          <p:cNvGrpSpPr>
            <a:grpSpLocks/>
          </p:cNvGrpSpPr>
          <p:nvPr/>
        </p:nvGrpSpPr>
        <p:grpSpPr bwMode="auto">
          <a:xfrm>
            <a:off x="330200" y="1981201"/>
            <a:ext cx="8915400" cy="2843213"/>
            <a:chOff x="192" y="1488"/>
            <a:chExt cx="5184" cy="1791"/>
          </a:xfrm>
        </p:grpSpPr>
        <p:pic>
          <p:nvPicPr>
            <p:cNvPr id="35846" name="Picture 6"/>
            <p:cNvPicPr>
              <a:picLocks noChangeAspect="1" noChangeArrowheads="1"/>
            </p:cNvPicPr>
            <p:nvPr/>
          </p:nvPicPr>
          <p:blipFill>
            <a:blip r:embed="rId2" cstate="print"/>
            <a:srcRect/>
            <a:stretch>
              <a:fillRect/>
            </a:stretch>
          </p:blipFill>
          <p:spPr bwMode="auto">
            <a:xfrm>
              <a:off x="192" y="1488"/>
              <a:ext cx="5184" cy="1791"/>
            </a:xfrm>
            <a:prstGeom prst="rect">
              <a:avLst/>
            </a:prstGeom>
            <a:noFill/>
            <a:ln>
              <a:noFill/>
            </a:ln>
            <a:effectLst/>
          </p:spPr>
        </p:pic>
        <p:sp>
          <p:nvSpPr>
            <p:cNvPr id="35847" name="Text Box 7"/>
            <p:cNvSpPr txBox="1">
              <a:spLocks noChangeArrowheads="1"/>
            </p:cNvSpPr>
            <p:nvPr/>
          </p:nvSpPr>
          <p:spPr bwMode="auto">
            <a:xfrm rot="16200000">
              <a:off x="2491" y="2271"/>
              <a:ext cx="894" cy="107"/>
            </a:xfrm>
            <a:prstGeom prst="rect">
              <a:avLst/>
            </a:prstGeom>
            <a:solidFill>
              <a:schemeClr val="bg1"/>
            </a:solidFill>
            <a:ln w="9525">
              <a:noFill/>
              <a:miter lim="800000"/>
              <a:headEnd/>
              <a:tailEnd/>
            </a:ln>
            <a:effectLst/>
          </p:spPr>
          <p:txBody>
            <a:bodyPr wrap="none" lIns="0" tIns="0" rIns="0" bIns="0">
              <a:spAutoFit/>
            </a:bodyPr>
            <a:lstStyle/>
            <a:p>
              <a:pPr eaLnBrk="0" hangingPunct="0"/>
              <a:r>
                <a:rPr lang="en-US" sz="1200"/>
                <a:t>Strain (microstrain)</a:t>
              </a:r>
            </a:p>
          </p:txBody>
        </p:sp>
      </p:grpSp>
      <p:sp>
        <p:nvSpPr>
          <p:cNvPr id="35850" name="Text Box 10"/>
          <p:cNvSpPr txBox="1">
            <a:spLocks noChangeArrowheads="1"/>
          </p:cNvSpPr>
          <p:nvPr/>
        </p:nvSpPr>
        <p:spPr bwMode="auto">
          <a:xfrm>
            <a:off x="1551252" y="1492251"/>
            <a:ext cx="2029354" cy="366713"/>
          </a:xfrm>
          <a:prstGeom prst="rect">
            <a:avLst/>
          </a:prstGeom>
          <a:noFill/>
          <a:ln w="9525">
            <a:noFill/>
            <a:miter lim="800000"/>
            <a:headEnd/>
            <a:tailEnd/>
          </a:ln>
          <a:effectLst/>
        </p:spPr>
        <p:txBody>
          <a:bodyPr wrap="none">
            <a:spAutoFit/>
          </a:bodyPr>
          <a:lstStyle/>
          <a:p>
            <a:r>
              <a:rPr lang="en-US" sz="1800"/>
              <a:t>Pressure History</a:t>
            </a:r>
          </a:p>
        </p:txBody>
      </p:sp>
      <p:sp>
        <p:nvSpPr>
          <p:cNvPr id="35851" name="Text Box 11"/>
          <p:cNvSpPr txBox="1">
            <a:spLocks noChangeArrowheads="1"/>
          </p:cNvSpPr>
          <p:nvPr/>
        </p:nvSpPr>
        <p:spPr bwMode="auto">
          <a:xfrm>
            <a:off x="6569604" y="1492251"/>
            <a:ext cx="1685396" cy="366713"/>
          </a:xfrm>
          <a:prstGeom prst="rect">
            <a:avLst/>
          </a:prstGeom>
          <a:noFill/>
          <a:ln w="9525">
            <a:noFill/>
            <a:miter lim="800000"/>
            <a:headEnd/>
            <a:tailEnd/>
          </a:ln>
          <a:effectLst/>
        </p:spPr>
        <p:txBody>
          <a:bodyPr wrap="none">
            <a:spAutoFit/>
          </a:bodyPr>
          <a:lstStyle/>
          <a:p>
            <a:r>
              <a:rPr lang="en-US" sz="1800"/>
              <a:t>Strain History</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7CDD843E-8697-43E0-8AD0-C3668AE54C27}" type="datetime1">
              <a:rPr lang="en-US"/>
              <a:pPr/>
              <a:t>10/21/2018</a:t>
            </a:fld>
            <a:endParaRPr lang="en-US"/>
          </a:p>
        </p:txBody>
      </p:sp>
      <p:sp>
        <p:nvSpPr>
          <p:cNvPr id="5" name="Slide Number Placeholder 3"/>
          <p:cNvSpPr>
            <a:spLocks noGrp="1"/>
          </p:cNvSpPr>
          <p:nvPr>
            <p:ph type="sldNum" sz="quarter" idx="12"/>
          </p:nvPr>
        </p:nvSpPr>
        <p:spPr/>
        <p:txBody>
          <a:bodyPr/>
          <a:lstStyle/>
          <a:p>
            <a:fld id="{F1B0FF68-9349-4CC7-9FF6-9570B0B65BA5}" type="slidenum">
              <a:rPr lang="en-US"/>
              <a:pPr/>
              <a:t>156</a:t>
            </a:fld>
            <a:endParaRPr lang="en-US"/>
          </a:p>
        </p:txBody>
      </p:sp>
      <p:pic>
        <p:nvPicPr>
          <p:cNvPr id="131075" name="Picture 3"/>
          <p:cNvPicPr>
            <a:picLocks noChangeAspect="1" noChangeArrowheads="1"/>
          </p:cNvPicPr>
          <p:nvPr/>
        </p:nvPicPr>
        <p:blipFill>
          <a:blip r:embed="rId2" cstate="print"/>
          <a:srcRect/>
          <a:stretch>
            <a:fillRect/>
          </a:stretch>
        </p:blipFill>
        <p:spPr bwMode="auto">
          <a:xfrm>
            <a:off x="330200" y="457200"/>
            <a:ext cx="8999670" cy="584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FA4D8792-10D2-44DC-BBFA-380F0C83979D}" type="datetime1">
              <a:rPr lang="en-US"/>
              <a:pPr/>
              <a:t>10/21/2018</a:t>
            </a:fld>
            <a:endParaRPr lang="en-US"/>
          </a:p>
        </p:txBody>
      </p:sp>
      <p:sp>
        <p:nvSpPr>
          <p:cNvPr id="5" name="Slide Number Placeholder 3"/>
          <p:cNvSpPr>
            <a:spLocks noGrp="1"/>
          </p:cNvSpPr>
          <p:nvPr>
            <p:ph type="sldNum" sz="quarter" idx="12"/>
          </p:nvPr>
        </p:nvSpPr>
        <p:spPr/>
        <p:txBody>
          <a:bodyPr/>
          <a:lstStyle/>
          <a:p>
            <a:fld id="{3A5DD47D-EBC7-4B2D-94EC-688D67194B75}" type="slidenum">
              <a:rPr lang="en-US"/>
              <a:pPr/>
              <a:t>157</a:t>
            </a:fld>
            <a:endParaRPr lang="en-US"/>
          </a:p>
        </p:txBody>
      </p:sp>
      <p:pic>
        <p:nvPicPr>
          <p:cNvPr id="135172" name="Picture 4"/>
          <p:cNvPicPr>
            <a:picLocks noChangeAspect="1" noChangeArrowheads="1"/>
          </p:cNvPicPr>
          <p:nvPr/>
        </p:nvPicPr>
        <p:blipFill>
          <a:blip r:embed="rId2" cstate="print"/>
          <a:srcRect/>
          <a:stretch>
            <a:fillRect/>
          </a:stretch>
        </p:blipFill>
        <p:spPr bwMode="auto">
          <a:xfrm>
            <a:off x="742950" y="512764"/>
            <a:ext cx="8007350" cy="5373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DDT Structural Loading CIT ES1 Testing</a:t>
            </a:r>
          </a:p>
        </p:txBody>
      </p:sp>
      <p:pic>
        <p:nvPicPr>
          <p:cNvPr id="25603" name="Picture 4"/>
          <p:cNvPicPr>
            <a:picLocks noChangeAspect="1" noChangeArrowheads="1"/>
          </p:cNvPicPr>
          <p:nvPr/>
        </p:nvPicPr>
        <p:blipFill>
          <a:blip r:embed="rId2" cstate="print"/>
          <a:srcRect/>
          <a:stretch>
            <a:fillRect/>
          </a:stretch>
        </p:blipFill>
        <p:spPr bwMode="auto">
          <a:xfrm>
            <a:off x="660400" y="1219201"/>
            <a:ext cx="8248121" cy="5205413"/>
          </a:xfrm>
          <a:prstGeom prst="rect">
            <a:avLst/>
          </a:prstGeom>
          <a:noFill/>
          <a:ln w="9525">
            <a:noFill/>
            <a:miter lim="800000"/>
            <a:headEnd/>
            <a:tailEnd/>
          </a:ln>
        </p:spPr>
      </p:pic>
      <p:sp>
        <p:nvSpPr>
          <p:cNvPr id="25605" name="Text Box 6"/>
          <p:cNvSpPr txBox="1">
            <a:spLocks noChangeArrowheads="1"/>
          </p:cNvSpPr>
          <p:nvPr/>
        </p:nvSpPr>
        <p:spPr bwMode="auto">
          <a:xfrm>
            <a:off x="5257800" y="2133600"/>
            <a:ext cx="1243930" cy="276999"/>
          </a:xfrm>
          <a:prstGeom prst="rect">
            <a:avLst/>
          </a:prstGeom>
          <a:noFill/>
          <a:ln w="9525">
            <a:noFill/>
            <a:miter lim="800000"/>
            <a:headEnd/>
            <a:tailEnd/>
          </a:ln>
        </p:spPr>
        <p:txBody>
          <a:bodyPr wrap="none" lIns="0" tIns="0" rIns="0" bIns="0">
            <a:spAutoFit/>
          </a:bodyPr>
          <a:lstStyle/>
          <a:p>
            <a:pPr eaLnBrk="0" hangingPunct="0"/>
            <a:r>
              <a:rPr lang="en-US" dirty="0" smtClean="0"/>
              <a:t>DDT at End</a:t>
            </a:r>
            <a:endParaRPr lang="en-US" dirty="0"/>
          </a:p>
        </p:txBody>
      </p:sp>
      <p:sp>
        <p:nvSpPr>
          <p:cNvPr id="6" name="Oval 5"/>
          <p:cNvSpPr/>
          <p:nvPr/>
        </p:nvSpPr>
        <p:spPr bwMode="auto">
          <a:xfrm>
            <a:off x="4572000" y="1143000"/>
            <a:ext cx="2438400" cy="2438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A2DC2619-E976-42AE-8D13-1994F71E4D36}" type="slidenum">
              <a:rPr lang="en-US"/>
              <a:pPr/>
              <a:t>159</a:t>
            </a:fld>
            <a:endParaRPr lang="en-US"/>
          </a:p>
        </p:txBody>
      </p:sp>
      <p:sp>
        <p:nvSpPr>
          <p:cNvPr id="566274" name="Rectangle 2"/>
          <p:cNvSpPr>
            <a:spLocks noGrp="1" noChangeArrowheads="1"/>
          </p:cNvSpPr>
          <p:nvPr>
            <p:ph type="title"/>
          </p:nvPr>
        </p:nvSpPr>
        <p:spPr>
          <a:xfrm>
            <a:off x="495300" y="0"/>
            <a:ext cx="8915400" cy="715963"/>
          </a:xfrm>
        </p:spPr>
        <p:txBody>
          <a:bodyPr/>
          <a:lstStyle/>
          <a:p>
            <a:r>
              <a:rPr lang="en-US" dirty="0" smtClean="0"/>
              <a:t>Other DDT Testing</a:t>
            </a:r>
            <a:endParaRPr lang="en-US" dirty="0"/>
          </a:p>
        </p:txBody>
      </p:sp>
      <p:sp>
        <p:nvSpPr>
          <p:cNvPr id="566275" name="Rectangle 3"/>
          <p:cNvSpPr>
            <a:spLocks noGrp="1" noChangeArrowheads="1"/>
          </p:cNvSpPr>
          <p:nvPr>
            <p:ph type="body" idx="1"/>
          </p:nvPr>
        </p:nvSpPr>
        <p:spPr>
          <a:xfrm>
            <a:off x="495300" y="762000"/>
            <a:ext cx="9163050" cy="2514600"/>
          </a:xfrm>
        </p:spPr>
        <p:txBody>
          <a:bodyPr/>
          <a:lstStyle/>
          <a:p>
            <a:r>
              <a:rPr lang="en-US" sz="2000"/>
              <a:t>Thick walled vessels for elastic response</a:t>
            </a:r>
          </a:p>
          <a:p>
            <a:r>
              <a:rPr lang="en-US" sz="2000"/>
              <a:t>Thin-walled vessels for plastic response and failure</a:t>
            </a:r>
          </a:p>
          <a:p>
            <a:r>
              <a:rPr lang="en-US" sz="2000"/>
              <a:t>Use bars or tabs as “obstacles” to cause flame acceleration</a:t>
            </a:r>
          </a:p>
          <a:p>
            <a:r>
              <a:rPr lang="en-US" sz="2000"/>
              <a:t>Range of mixtures studied H2-N2O, H2-O2,  CH4, C2H4, C3H8-O2</a:t>
            </a:r>
          </a:p>
          <a:p>
            <a:r>
              <a:rPr lang="en-US" sz="2000"/>
              <a:t>Measurement of strain and pressure</a:t>
            </a:r>
          </a:p>
        </p:txBody>
      </p:sp>
      <p:pic>
        <p:nvPicPr>
          <p:cNvPr id="566276" name="Picture 4"/>
          <p:cNvPicPr>
            <a:picLocks noGrp="1" noChangeAspect="1" noChangeArrowheads="1"/>
          </p:cNvPicPr>
          <p:nvPr>
            <p:ph idx="4294967295"/>
          </p:nvPr>
        </p:nvPicPr>
        <p:blipFill>
          <a:blip r:embed="rId2" cstate="print"/>
          <a:srcRect/>
          <a:stretch>
            <a:fillRect/>
          </a:stretch>
        </p:blipFill>
        <p:spPr>
          <a:xfrm>
            <a:off x="1295400" y="2743200"/>
            <a:ext cx="7034213" cy="3198813"/>
          </a:xfrm>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p:txBody>
          <a:bodyPr/>
          <a:lstStyle/>
          <a:p>
            <a:r>
              <a:rPr lang="en-US" smtClean="0"/>
              <a:t>7 Sept 2009</a:t>
            </a:r>
            <a:endParaRPr lang="en-US"/>
          </a:p>
        </p:txBody>
      </p:sp>
      <p:sp>
        <p:nvSpPr>
          <p:cNvPr id="7" name="Footer Placeholder 5"/>
          <p:cNvSpPr>
            <a:spLocks noGrp="1"/>
          </p:cNvSpPr>
          <p:nvPr>
            <p:ph type="ftr" sz="quarter" idx="11"/>
          </p:nvPr>
        </p:nvSpPr>
        <p:spPr/>
        <p:txBody>
          <a:bodyPr/>
          <a:lstStyle/>
          <a:p>
            <a:r>
              <a:rPr lang="en-US"/>
              <a:t>Shepherd - Explosion Effects </a:t>
            </a:r>
          </a:p>
        </p:txBody>
      </p:sp>
      <p:sp>
        <p:nvSpPr>
          <p:cNvPr id="8" name="Slide Number Placeholder 6"/>
          <p:cNvSpPr>
            <a:spLocks noGrp="1"/>
          </p:cNvSpPr>
          <p:nvPr>
            <p:ph type="sldNum" sz="quarter" idx="12"/>
          </p:nvPr>
        </p:nvSpPr>
        <p:spPr/>
        <p:txBody>
          <a:bodyPr/>
          <a:lstStyle/>
          <a:p>
            <a:fld id="{17880357-581E-44E0-8465-5F5924BB3E6E}" type="slidenum">
              <a:rPr lang="en-US"/>
              <a:pPr/>
              <a:t>16</a:t>
            </a:fld>
            <a:endParaRPr lang="en-US"/>
          </a:p>
        </p:txBody>
      </p:sp>
      <p:sp>
        <p:nvSpPr>
          <p:cNvPr id="46082" name="Rectangle 2"/>
          <p:cNvSpPr>
            <a:spLocks noGrp="1" noChangeArrowheads="1"/>
          </p:cNvSpPr>
          <p:nvPr>
            <p:ph type="title"/>
          </p:nvPr>
        </p:nvSpPr>
        <p:spPr/>
        <p:txBody>
          <a:bodyPr/>
          <a:lstStyle/>
          <a:p>
            <a:r>
              <a:rPr lang="en-US"/>
              <a:t>External Explosion</a:t>
            </a:r>
          </a:p>
        </p:txBody>
      </p:sp>
      <p:sp>
        <p:nvSpPr>
          <p:cNvPr id="46088" name="Rectangle 8"/>
          <p:cNvSpPr>
            <a:spLocks noGrp="1" noChangeArrowheads="1"/>
          </p:cNvSpPr>
          <p:nvPr>
            <p:ph type="body" sz="half" idx="1"/>
          </p:nvPr>
        </p:nvSpPr>
        <p:spPr>
          <a:xfrm>
            <a:off x="247650" y="1143000"/>
            <a:ext cx="4168775" cy="4678363"/>
          </a:xfrm>
        </p:spPr>
        <p:txBody>
          <a:bodyPr/>
          <a:lstStyle/>
          <a:p>
            <a:pPr>
              <a:lnSpc>
                <a:spcPct val="90000"/>
              </a:lnSpc>
            </a:pPr>
            <a:r>
              <a:rPr lang="en-US" sz="2000"/>
              <a:t>Explosion due to accidental vapor cloud release  and ignition source starting a combustion wave</a:t>
            </a:r>
          </a:p>
          <a:p>
            <a:pPr>
              <a:lnSpc>
                <a:spcPct val="90000"/>
              </a:lnSpc>
            </a:pPr>
            <a:r>
              <a:rPr lang="en-US" sz="2000"/>
              <a:t>Flame accelerates due to instabilities and turbulence due to flow over facility structures</a:t>
            </a:r>
          </a:p>
          <a:p>
            <a:pPr>
              <a:lnSpc>
                <a:spcPct val="90000"/>
              </a:lnSpc>
            </a:pPr>
            <a:r>
              <a:rPr lang="en-US" sz="2000"/>
              <a:t>Volume displacement of combustion (“source of volume”) compresses gas and creates motion locally and at a distance</a:t>
            </a:r>
          </a:p>
          <a:p>
            <a:pPr lvl="1">
              <a:lnSpc>
                <a:spcPct val="90000"/>
              </a:lnSpc>
            </a:pPr>
            <a:r>
              <a:rPr lang="en-US" sz="1800"/>
              <a:t>Blast wave propagates away from source </a:t>
            </a:r>
          </a:p>
        </p:txBody>
      </p:sp>
      <p:pic>
        <p:nvPicPr>
          <p:cNvPr id="46087" name="Picture 7" descr="blast-plant"/>
          <p:cNvPicPr>
            <a:picLocks noGrp="1" noChangeAspect="1" noChangeArrowheads="1"/>
          </p:cNvPicPr>
          <p:nvPr>
            <p:ph sz="half" idx="2"/>
          </p:nvPr>
        </p:nvPicPr>
        <p:blipFill>
          <a:blip r:embed="rId2" cstate="print"/>
          <a:srcRect/>
          <a:stretch>
            <a:fillRect/>
          </a:stretch>
        </p:blipFill>
        <p:spPr>
          <a:xfrm>
            <a:off x="4457700" y="2133600"/>
            <a:ext cx="5076825" cy="2759075"/>
          </a:xfrm>
          <a:noFill/>
          <a:ln/>
        </p:spPr>
      </p:pic>
      <p:sp>
        <p:nvSpPr>
          <p:cNvPr id="46089" name="Text Box 9"/>
          <p:cNvSpPr txBox="1">
            <a:spLocks noChangeArrowheads="1"/>
          </p:cNvSpPr>
          <p:nvPr/>
        </p:nvSpPr>
        <p:spPr bwMode="auto">
          <a:xfrm>
            <a:off x="4540250" y="5334000"/>
            <a:ext cx="4578350" cy="366713"/>
          </a:xfrm>
          <a:prstGeom prst="rect">
            <a:avLst/>
          </a:prstGeom>
          <a:noFill/>
          <a:ln w="9525">
            <a:noFill/>
            <a:miter lim="800000"/>
            <a:headEnd/>
            <a:tailEnd/>
          </a:ln>
          <a:effectLst/>
        </p:spPr>
        <p:txBody>
          <a:bodyPr wrap="none">
            <a:spAutoFit/>
          </a:bodyPr>
          <a:lstStyle/>
          <a:p>
            <a:r>
              <a:rPr lang="en-US"/>
              <a:t>U</a:t>
            </a:r>
            <a:r>
              <a:rPr lang="en-US" b="0"/>
              <a:t>nconfined </a:t>
            </a:r>
            <a:r>
              <a:rPr lang="en-US"/>
              <a:t>V</a:t>
            </a:r>
            <a:r>
              <a:rPr lang="en-US" b="0"/>
              <a:t>apor </a:t>
            </a:r>
            <a:r>
              <a:rPr lang="en-US"/>
              <a:t>C</a:t>
            </a:r>
            <a:r>
              <a:rPr lang="en-US" b="0"/>
              <a:t>loud </a:t>
            </a:r>
            <a:r>
              <a:rPr lang="en-US"/>
              <a:t>E</a:t>
            </a:r>
            <a:r>
              <a:rPr lang="en-US" b="0"/>
              <a:t>xplosion (UVCE)</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4"/>
          <p:cNvSpPr>
            <a:spLocks noGrp="1"/>
          </p:cNvSpPr>
          <p:nvPr>
            <p:ph type="dt" sz="half" idx="10"/>
          </p:nvPr>
        </p:nvSpPr>
        <p:spPr/>
        <p:txBody>
          <a:bodyPr/>
          <a:lstStyle/>
          <a:p>
            <a:r>
              <a:rPr lang="en-US" smtClean="0"/>
              <a:t>7 Sept 2009</a:t>
            </a:r>
            <a:endParaRPr lang="en-US"/>
          </a:p>
        </p:txBody>
      </p:sp>
      <p:sp>
        <p:nvSpPr>
          <p:cNvPr id="11" name="Footer Placeholder 5"/>
          <p:cNvSpPr>
            <a:spLocks noGrp="1"/>
          </p:cNvSpPr>
          <p:nvPr>
            <p:ph type="ftr" sz="quarter" idx="11"/>
          </p:nvPr>
        </p:nvSpPr>
        <p:spPr/>
        <p:txBody>
          <a:bodyPr/>
          <a:lstStyle/>
          <a:p>
            <a:r>
              <a:rPr lang="en-US"/>
              <a:t>Shepherd - Explosion Effects </a:t>
            </a:r>
          </a:p>
        </p:txBody>
      </p:sp>
      <p:sp>
        <p:nvSpPr>
          <p:cNvPr id="12" name="Slide Number Placeholder 6"/>
          <p:cNvSpPr>
            <a:spLocks noGrp="1"/>
          </p:cNvSpPr>
          <p:nvPr>
            <p:ph type="sldNum" sz="quarter" idx="12"/>
          </p:nvPr>
        </p:nvSpPr>
        <p:spPr/>
        <p:txBody>
          <a:bodyPr/>
          <a:lstStyle/>
          <a:p>
            <a:fld id="{39475069-C1AB-4112-88FE-1A539767D4E2}" type="slidenum">
              <a:rPr lang="en-US"/>
              <a:pPr/>
              <a:t>160</a:t>
            </a:fld>
            <a:endParaRPr lang="en-US"/>
          </a:p>
        </p:txBody>
      </p:sp>
      <p:sp>
        <p:nvSpPr>
          <p:cNvPr id="568322" name="Rectangle 2"/>
          <p:cNvSpPr>
            <a:spLocks noGrp="1" noChangeArrowheads="1"/>
          </p:cNvSpPr>
          <p:nvPr>
            <p:ph type="title"/>
          </p:nvPr>
        </p:nvSpPr>
        <p:spPr>
          <a:xfrm>
            <a:off x="495300" y="0"/>
            <a:ext cx="8915400" cy="1143000"/>
          </a:xfrm>
        </p:spPr>
        <p:txBody>
          <a:bodyPr/>
          <a:lstStyle/>
          <a:p>
            <a:r>
              <a:rPr lang="en-US"/>
              <a:t>DDT Near End Flange</a:t>
            </a:r>
          </a:p>
        </p:txBody>
      </p:sp>
      <p:sp>
        <p:nvSpPr>
          <p:cNvPr id="568323" name="Text Box 3"/>
          <p:cNvSpPr txBox="1">
            <a:spLocks noChangeArrowheads="1"/>
          </p:cNvSpPr>
          <p:nvPr/>
        </p:nvSpPr>
        <p:spPr bwMode="auto">
          <a:xfrm>
            <a:off x="2830513" y="1439863"/>
            <a:ext cx="4516437" cy="366712"/>
          </a:xfrm>
          <a:prstGeom prst="rect">
            <a:avLst/>
          </a:prstGeom>
          <a:noFill/>
          <a:ln w="9525">
            <a:noFill/>
            <a:miter lim="800000"/>
            <a:headEnd/>
            <a:tailEnd/>
          </a:ln>
          <a:effectLst/>
        </p:spPr>
        <p:txBody>
          <a:bodyPr>
            <a:spAutoFit/>
          </a:bodyPr>
          <a:lstStyle/>
          <a:p>
            <a:pPr>
              <a:spcBef>
                <a:spcPct val="50000"/>
              </a:spcBef>
            </a:pPr>
            <a:endParaRPr lang="en-US" b="0"/>
          </a:p>
        </p:txBody>
      </p:sp>
      <p:sp>
        <p:nvSpPr>
          <p:cNvPr id="568324" name="Text Box 4"/>
          <p:cNvSpPr txBox="1">
            <a:spLocks noChangeArrowheads="1"/>
          </p:cNvSpPr>
          <p:nvPr/>
        </p:nvSpPr>
        <p:spPr bwMode="auto">
          <a:xfrm>
            <a:off x="2670175" y="5254625"/>
            <a:ext cx="4645025" cy="915988"/>
          </a:xfrm>
          <a:prstGeom prst="rect">
            <a:avLst/>
          </a:prstGeom>
          <a:noFill/>
          <a:ln w="9525">
            <a:noFill/>
            <a:miter lim="800000"/>
            <a:headEnd/>
            <a:tailEnd/>
          </a:ln>
          <a:effectLst/>
        </p:spPr>
        <p:txBody>
          <a:bodyPr wrap="none">
            <a:spAutoFit/>
          </a:bodyPr>
          <a:lstStyle/>
          <a:p>
            <a:pPr>
              <a:buFontTx/>
              <a:buChar char="•"/>
            </a:pPr>
            <a:r>
              <a:rPr lang="en-US" b="0"/>
              <a:t>15% H2 in H2-N2O at 1 atm initial pressure</a:t>
            </a:r>
          </a:p>
          <a:p>
            <a:pPr>
              <a:buFontTx/>
              <a:buChar char="•"/>
            </a:pPr>
            <a:r>
              <a:rPr lang="en-US" b="0"/>
              <a:t>Thermal ignition</a:t>
            </a:r>
          </a:p>
          <a:p>
            <a:pPr>
              <a:buFontTx/>
              <a:buChar char="•"/>
            </a:pPr>
            <a:r>
              <a:rPr lang="en-US" b="0"/>
              <a:t>Tab obstacles inside tube</a:t>
            </a:r>
          </a:p>
        </p:txBody>
      </p:sp>
      <p:grpSp>
        <p:nvGrpSpPr>
          <p:cNvPr id="568325" name="Group 5"/>
          <p:cNvGrpSpPr>
            <a:grpSpLocks/>
          </p:cNvGrpSpPr>
          <p:nvPr/>
        </p:nvGrpSpPr>
        <p:grpSpPr bwMode="auto">
          <a:xfrm>
            <a:off x="330200" y="2362200"/>
            <a:ext cx="8915400" cy="2843213"/>
            <a:chOff x="192" y="1488"/>
            <a:chExt cx="5184" cy="1791"/>
          </a:xfrm>
        </p:grpSpPr>
        <p:pic>
          <p:nvPicPr>
            <p:cNvPr id="568326" name="Picture 6"/>
            <p:cNvPicPr>
              <a:picLocks noChangeAspect="1" noChangeArrowheads="1"/>
            </p:cNvPicPr>
            <p:nvPr/>
          </p:nvPicPr>
          <p:blipFill>
            <a:blip r:embed="rId2" cstate="print"/>
            <a:srcRect/>
            <a:stretch>
              <a:fillRect/>
            </a:stretch>
          </p:blipFill>
          <p:spPr bwMode="auto">
            <a:xfrm>
              <a:off x="192" y="1488"/>
              <a:ext cx="5184" cy="1791"/>
            </a:xfrm>
            <a:prstGeom prst="rect">
              <a:avLst/>
            </a:prstGeom>
            <a:noFill/>
            <a:ln>
              <a:noFill/>
            </a:ln>
            <a:effectLst/>
          </p:spPr>
        </p:pic>
        <p:sp>
          <p:nvSpPr>
            <p:cNvPr id="568327" name="Text Box 7"/>
            <p:cNvSpPr txBox="1">
              <a:spLocks noChangeArrowheads="1"/>
            </p:cNvSpPr>
            <p:nvPr/>
          </p:nvSpPr>
          <p:spPr bwMode="auto">
            <a:xfrm rot="-5400000">
              <a:off x="2529" y="2271"/>
              <a:ext cx="809" cy="106"/>
            </a:xfrm>
            <a:prstGeom prst="rect">
              <a:avLst/>
            </a:prstGeom>
            <a:solidFill>
              <a:schemeClr val="bg1"/>
            </a:solidFill>
            <a:ln w="9525">
              <a:noFill/>
              <a:miter lim="800000"/>
              <a:headEnd/>
              <a:tailEnd/>
            </a:ln>
            <a:effectLst/>
          </p:spPr>
          <p:txBody>
            <a:bodyPr wrap="none" lIns="0" tIns="0" rIns="0" bIns="0">
              <a:spAutoFit/>
            </a:bodyPr>
            <a:lstStyle/>
            <a:p>
              <a:pPr eaLnBrk="0" hangingPunct="0"/>
              <a:r>
                <a:rPr lang="en-US" sz="1200" b="0"/>
                <a:t>Strain (microstrain)</a:t>
              </a:r>
            </a:p>
          </p:txBody>
        </p:sp>
      </p:grpSp>
      <p:pic>
        <p:nvPicPr>
          <p:cNvPr id="568328" name="Picture 8"/>
          <p:cNvPicPr>
            <a:picLocks noGrp="1" noChangeAspect="1" noChangeArrowheads="1"/>
          </p:cNvPicPr>
          <p:nvPr>
            <p:ph sz="half" idx="2"/>
          </p:nvPr>
        </p:nvPicPr>
        <p:blipFill>
          <a:blip r:embed="rId3" cstate="print"/>
          <a:srcRect/>
          <a:stretch>
            <a:fillRect/>
          </a:stretch>
        </p:blipFill>
        <p:spPr>
          <a:xfrm>
            <a:off x="2724150" y="990600"/>
            <a:ext cx="4375150" cy="1223963"/>
          </a:xfrm>
          <a:noFill/>
          <a:ln/>
        </p:spPr>
      </p:pic>
      <p:sp>
        <p:nvSpPr>
          <p:cNvPr id="568329" name="Text Box 9"/>
          <p:cNvSpPr txBox="1">
            <a:spLocks noChangeArrowheads="1"/>
          </p:cNvSpPr>
          <p:nvPr/>
        </p:nvSpPr>
        <p:spPr bwMode="auto">
          <a:xfrm>
            <a:off x="6400800" y="5791200"/>
            <a:ext cx="2884488" cy="304800"/>
          </a:xfrm>
          <a:prstGeom prst="rect">
            <a:avLst/>
          </a:prstGeom>
          <a:noFill/>
          <a:ln w="9525">
            <a:noFill/>
            <a:miter lim="800000"/>
            <a:headEnd/>
            <a:tailEnd/>
          </a:ln>
          <a:effectLst/>
        </p:spPr>
        <p:txBody>
          <a:bodyPr wrap="none">
            <a:spAutoFit/>
          </a:bodyPr>
          <a:lstStyle/>
          <a:p>
            <a:r>
              <a:rPr lang="en-US" sz="1400" b="0"/>
              <a:t>Liang, Karnesky &amp; Shepherd 2006</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7 Sept 2009</a:t>
            </a:r>
            <a:endParaRPr lang="en-US"/>
          </a:p>
        </p:txBody>
      </p:sp>
      <p:sp>
        <p:nvSpPr>
          <p:cNvPr id="15" name="Footer Placeholder 4"/>
          <p:cNvSpPr>
            <a:spLocks noGrp="1"/>
          </p:cNvSpPr>
          <p:nvPr>
            <p:ph type="ftr" sz="quarter" idx="11"/>
          </p:nvPr>
        </p:nvSpPr>
        <p:spPr/>
        <p:txBody>
          <a:bodyPr/>
          <a:lstStyle/>
          <a:p>
            <a:r>
              <a:rPr lang="en-US"/>
              <a:t>Shepherd - Explosion Effects </a:t>
            </a:r>
          </a:p>
        </p:txBody>
      </p:sp>
      <p:sp>
        <p:nvSpPr>
          <p:cNvPr id="16" name="Slide Number Placeholder 5"/>
          <p:cNvSpPr>
            <a:spLocks noGrp="1"/>
          </p:cNvSpPr>
          <p:nvPr>
            <p:ph type="sldNum" sz="quarter" idx="12"/>
          </p:nvPr>
        </p:nvSpPr>
        <p:spPr/>
        <p:txBody>
          <a:bodyPr/>
          <a:lstStyle/>
          <a:p>
            <a:fld id="{DDE6F758-1858-414D-A089-1605081587C4}" type="slidenum">
              <a:rPr lang="en-US"/>
              <a:pPr/>
              <a:t>161</a:t>
            </a:fld>
            <a:endParaRPr lang="en-US"/>
          </a:p>
        </p:txBody>
      </p:sp>
      <p:sp>
        <p:nvSpPr>
          <p:cNvPr id="569346" name="Rectangle 2"/>
          <p:cNvSpPr>
            <a:spLocks noGrp="1" noChangeArrowheads="1"/>
          </p:cNvSpPr>
          <p:nvPr>
            <p:ph type="title"/>
          </p:nvPr>
        </p:nvSpPr>
        <p:spPr/>
        <p:txBody>
          <a:bodyPr/>
          <a:lstStyle/>
          <a:p>
            <a:r>
              <a:rPr lang="en-US" sz="2800"/>
              <a:t>H2-O2</a:t>
            </a:r>
          </a:p>
        </p:txBody>
      </p:sp>
      <p:pic>
        <p:nvPicPr>
          <p:cNvPr id="569347" name="Picture 3"/>
          <p:cNvPicPr>
            <a:picLocks noGrp="1" noChangeAspect="1" noChangeArrowheads="1"/>
          </p:cNvPicPr>
          <p:nvPr>
            <p:ph idx="1"/>
          </p:nvPr>
        </p:nvPicPr>
        <p:blipFill>
          <a:blip r:embed="rId2" cstate="print"/>
          <a:srcRect/>
          <a:stretch>
            <a:fillRect/>
          </a:stretch>
        </p:blipFill>
        <p:spPr>
          <a:xfrm>
            <a:off x="149225" y="1600200"/>
            <a:ext cx="9509125" cy="3600450"/>
          </a:xfrm>
          <a:noFill/>
          <a:ln/>
        </p:spPr>
      </p:pic>
      <p:sp>
        <p:nvSpPr>
          <p:cNvPr id="569348" name="Freeform 4"/>
          <p:cNvSpPr>
            <a:spLocks/>
          </p:cNvSpPr>
          <p:nvPr/>
        </p:nvSpPr>
        <p:spPr bwMode="auto">
          <a:xfrm>
            <a:off x="1073150" y="3733800"/>
            <a:ext cx="3203575" cy="533400"/>
          </a:xfrm>
          <a:custGeom>
            <a:avLst/>
            <a:gdLst/>
            <a:ahLst/>
            <a:cxnLst>
              <a:cxn ang="0">
                <a:pos x="0" y="294"/>
              </a:cxn>
              <a:cxn ang="0">
                <a:pos x="789" y="46"/>
              </a:cxn>
              <a:cxn ang="0">
                <a:pos x="1719" y="19"/>
              </a:cxn>
            </a:cxnLst>
            <a:rect l="0" t="0" r="r" b="b"/>
            <a:pathLst>
              <a:path w="1719" h="294">
                <a:moveTo>
                  <a:pt x="0" y="294"/>
                </a:moveTo>
                <a:cubicBezTo>
                  <a:pt x="133" y="179"/>
                  <a:pt x="503" y="92"/>
                  <a:pt x="789" y="46"/>
                </a:cubicBezTo>
                <a:cubicBezTo>
                  <a:pt x="1075" y="0"/>
                  <a:pt x="1525" y="25"/>
                  <a:pt x="1719" y="19"/>
                </a:cubicBezTo>
              </a:path>
            </a:pathLst>
          </a:custGeom>
          <a:noFill/>
          <a:ln w="31750">
            <a:solidFill>
              <a:schemeClr val="accent2"/>
            </a:solidFill>
            <a:round/>
            <a:headEnd/>
            <a:tailEnd/>
          </a:ln>
          <a:effectLst/>
        </p:spPr>
        <p:txBody>
          <a:bodyPr/>
          <a:lstStyle/>
          <a:p>
            <a:endParaRPr lang="en-US"/>
          </a:p>
        </p:txBody>
      </p:sp>
      <p:sp>
        <p:nvSpPr>
          <p:cNvPr id="569349" name="Freeform 5"/>
          <p:cNvSpPr>
            <a:spLocks/>
          </p:cNvSpPr>
          <p:nvPr/>
        </p:nvSpPr>
        <p:spPr bwMode="auto">
          <a:xfrm>
            <a:off x="6110288" y="2997200"/>
            <a:ext cx="3284537" cy="885825"/>
          </a:xfrm>
          <a:custGeom>
            <a:avLst/>
            <a:gdLst/>
            <a:ahLst/>
            <a:cxnLst>
              <a:cxn ang="0">
                <a:pos x="0" y="558"/>
              </a:cxn>
              <a:cxn ang="0">
                <a:pos x="842" y="53"/>
              </a:cxn>
              <a:cxn ang="0">
                <a:pos x="1910" y="6"/>
              </a:cxn>
            </a:cxnLst>
            <a:rect l="0" t="0" r="r" b="b"/>
            <a:pathLst>
              <a:path w="1910" h="558">
                <a:moveTo>
                  <a:pt x="0" y="558"/>
                </a:moveTo>
                <a:cubicBezTo>
                  <a:pt x="89" y="221"/>
                  <a:pt x="505" y="106"/>
                  <a:pt x="842" y="53"/>
                </a:cubicBezTo>
                <a:cubicBezTo>
                  <a:pt x="1179" y="0"/>
                  <a:pt x="1688" y="16"/>
                  <a:pt x="1910" y="6"/>
                </a:cubicBezTo>
              </a:path>
            </a:pathLst>
          </a:custGeom>
          <a:noFill/>
          <a:ln w="31750">
            <a:solidFill>
              <a:schemeClr val="accent2"/>
            </a:solidFill>
            <a:round/>
            <a:headEnd/>
            <a:tailEnd/>
          </a:ln>
          <a:effectLst/>
        </p:spPr>
        <p:txBody>
          <a:bodyPr/>
          <a:lstStyle/>
          <a:p>
            <a:endParaRPr lang="en-US"/>
          </a:p>
        </p:txBody>
      </p:sp>
      <p:sp>
        <p:nvSpPr>
          <p:cNvPr id="569350" name="Freeform 6"/>
          <p:cNvSpPr>
            <a:spLocks/>
          </p:cNvSpPr>
          <p:nvPr/>
        </p:nvSpPr>
        <p:spPr bwMode="auto">
          <a:xfrm>
            <a:off x="990600" y="4424363"/>
            <a:ext cx="3286125" cy="228600"/>
          </a:xfrm>
          <a:custGeom>
            <a:avLst/>
            <a:gdLst/>
            <a:ahLst/>
            <a:cxnLst>
              <a:cxn ang="0">
                <a:pos x="0" y="294"/>
              </a:cxn>
              <a:cxn ang="0">
                <a:pos x="789" y="46"/>
              </a:cxn>
              <a:cxn ang="0">
                <a:pos x="1719" y="19"/>
              </a:cxn>
            </a:cxnLst>
            <a:rect l="0" t="0" r="r" b="b"/>
            <a:pathLst>
              <a:path w="1719" h="294">
                <a:moveTo>
                  <a:pt x="0" y="294"/>
                </a:moveTo>
                <a:cubicBezTo>
                  <a:pt x="133" y="179"/>
                  <a:pt x="503" y="92"/>
                  <a:pt x="789" y="46"/>
                </a:cubicBezTo>
                <a:cubicBezTo>
                  <a:pt x="1075" y="0"/>
                  <a:pt x="1525" y="25"/>
                  <a:pt x="1719" y="19"/>
                </a:cubicBezTo>
              </a:path>
            </a:pathLst>
          </a:custGeom>
          <a:noFill/>
          <a:ln w="31750" cap="flat">
            <a:solidFill>
              <a:srgbClr val="00FF00"/>
            </a:solidFill>
            <a:prstDash val="dash"/>
            <a:round/>
            <a:headEnd/>
            <a:tailEnd/>
          </a:ln>
          <a:effectLst/>
        </p:spPr>
        <p:txBody>
          <a:bodyPr/>
          <a:lstStyle/>
          <a:p>
            <a:endParaRPr lang="en-US"/>
          </a:p>
        </p:txBody>
      </p:sp>
      <p:sp>
        <p:nvSpPr>
          <p:cNvPr id="569351" name="Freeform 7"/>
          <p:cNvSpPr>
            <a:spLocks/>
          </p:cNvSpPr>
          <p:nvPr/>
        </p:nvSpPr>
        <p:spPr bwMode="auto">
          <a:xfrm>
            <a:off x="1155700" y="4648200"/>
            <a:ext cx="3136900" cy="76200"/>
          </a:xfrm>
          <a:custGeom>
            <a:avLst/>
            <a:gdLst/>
            <a:ahLst/>
            <a:cxnLst>
              <a:cxn ang="0">
                <a:pos x="0" y="294"/>
              </a:cxn>
              <a:cxn ang="0">
                <a:pos x="789" y="46"/>
              </a:cxn>
              <a:cxn ang="0">
                <a:pos x="1719" y="19"/>
              </a:cxn>
            </a:cxnLst>
            <a:rect l="0" t="0" r="r" b="b"/>
            <a:pathLst>
              <a:path w="1719" h="294">
                <a:moveTo>
                  <a:pt x="0" y="294"/>
                </a:moveTo>
                <a:cubicBezTo>
                  <a:pt x="133" y="179"/>
                  <a:pt x="503" y="92"/>
                  <a:pt x="789" y="46"/>
                </a:cubicBezTo>
                <a:cubicBezTo>
                  <a:pt x="1075" y="0"/>
                  <a:pt x="1525" y="25"/>
                  <a:pt x="1719" y="19"/>
                </a:cubicBezTo>
              </a:path>
            </a:pathLst>
          </a:custGeom>
          <a:noFill/>
          <a:ln w="31750" cap="flat">
            <a:solidFill>
              <a:srgbClr val="FFCC00"/>
            </a:solidFill>
            <a:prstDash val="solid"/>
            <a:round/>
            <a:headEnd/>
            <a:tailEnd/>
          </a:ln>
          <a:effectLst/>
        </p:spPr>
        <p:txBody>
          <a:bodyPr/>
          <a:lstStyle/>
          <a:p>
            <a:endParaRPr lang="en-US"/>
          </a:p>
        </p:txBody>
      </p:sp>
      <p:sp>
        <p:nvSpPr>
          <p:cNvPr id="569352" name="Freeform 8"/>
          <p:cNvSpPr>
            <a:spLocks/>
          </p:cNvSpPr>
          <p:nvPr/>
        </p:nvSpPr>
        <p:spPr bwMode="auto">
          <a:xfrm>
            <a:off x="6191250" y="4191000"/>
            <a:ext cx="3286125" cy="304800"/>
          </a:xfrm>
          <a:custGeom>
            <a:avLst/>
            <a:gdLst/>
            <a:ahLst/>
            <a:cxnLst>
              <a:cxn ang="0">
                <a:pos x="0" y="294"/>
              </a:cxn>
              <a:cxn ang="0">
                <a:pos x="789" y="46"/>
              </a:cxn>
              <a:cxn ang="0">
                <a:pos x="1719" y="19"/>
              </a:cxn>
            </a:cxnLst>
            <a:rect l="0" t="0" r="r" b="b"/>
            <a:pathLst>
              <a:path w="1719" h="294">
                <a:moveTo>
                  <a:pt x="0" y="294"/>
                </a:moveTo>
                <a:cubicBezTo>
                  <a:pt x="133" y="179"/>
                  <a:pt x="503" y="92"/>
                  <a:pt x="789" y="46"/>
                </a:cubicBezTo>
                <a:cubicBezTo>
                  <a:pt x="1075" y="0"/>
                  <a:pt x="1525" y="25"/>
                  <a:pt x="1719" y="19"/>
                </a:cubicBezTo>
              </a:path>
            </a:pathLst>
          </a:custGeom>
          <a:noFill/>
          <a:ln w="31750" cap="flat">
            <a:solidFill>
              <a:srgbClr val="00FF00"/>
            </a:solidFill>
            <a:prstDash val="dash"/>
            <a:round/>
            <a:headEnd/>
            <a:tailEnd/>
          </a:ln>
          <a:effectLst/>
        </p:spPr>
        <p:txBody>
          <a:bodyPr/>
          <a:lstStyle/>
          <a:p>
            <a:endParaRPr lang="en-US"/>
          </a:p>
        </p:txBody>
      </p:sp>
      <p:sp>
        <p:nvSpPr>
          <p:cNvPr id="569353" name="Freeform 9"/>
          <p:cNvSpPr>
            <a:spLocks/>
          </p:cNvSpPr>
          <p:nvPr/>
        </p:nvSpPr>
        <p:spPr bwMode="auto">
          <a:xfrm>
            <a:off x="6191250" y="4648200"/>
            <a:ext cx="3136900" cy="76200"/>
          </a:xfrm>
          <a:custGeom>
            <a:avLst/>
            <a:gdLst/>
            <a:ahLst/>
            <a:cxnLst>
              <a:cxn ang="0">
                <a:pos x="0" y="294"/>
              </a:cxn>
              <a:cxn ang="0">
                <a:pos x="789" y="46"/>
              </a:cxn>
              <a:cxn ang="0">
                <a:pos x="1719" y="19"/>
              </a:cxn>
            </a:cxnLst>
            <a:rect l="0" t="0" r="r" b="b"/>
            <a:pathLst>
              <a:path w="1719" h="294">
                <a:moveTo>
                  <a:pt x="0" y="294"/>
                </a:moveTo>
                <a:cubicBezTo>
                  <a:pt x="133" y="179"/>
                  <a:pt x="503" y="92"/>
                  <a:pt x="789" y="46"/>
                </a:cubicBezTo>
                <a:cubicBezTo>
                  <a:pt x="1075" y="0"/>
                  <a:pt x="1525" y="25"/>
                  <a:pt x="1719" y="19"/>
                </a:cubicBezTo>
              </a:path>
            </a:pathLst>
          </a:custGeom>
          <a:noFill/>
          <a:ln w="31750" cap="flat">
            <a:solidFill>
              <a:srgbClr val="FFCC00"/>
            </a:solidFill>
            <a:prstDash val="solid"/>
            <a:round/>
            <a:headEnd/>
            <a:tailEnd/>
          </a:ln>
          <a:effectLst/>
        </p:spPr>
        <p:txBody>
          <a:bodyPr/>
          <a:lstStyle/>
          <a:p>
            <a:endParaRPr lang="en-US"/>
          </a:p>
        </p:txBody>
      </p:sp>
      <p:sp>
        <p:nvSpPr>
          <p:cNvPr id="569354" name="Text Box 10"/>
          <p:cNvSpPr txBox="1">
            <a:spLocks noChangeArrowheads="1"/>
          </p:cNvSpPr>
          <p:nvPr/>
        </p:nvSpPr>
        <p:spPr bwMode="auto">
          <a:xfrm>
            <a:off x="4375150" y="3541713"/>
            <a:ext cx="908050" cy="366712"/>
          </a:xfrm>
          <a:prstGeom prst="rect">
            <a:avLst/>
          </a:prstGeom>
          <a:noFill/>
          <a:ln w="9525">
            <a:noFill/>
            <a:miter lim="800000"/>
            <a:headEnd/>
            <a:tailEnd/>
          </a:ln>
          <a:effectLst/>
        </p:spPr>
        <p:txBody>
          <a:bodyPr wrap="none">
            <a:spAutoFit/>
          </a:bodyPr>
          <a:lstStyle/>
          <a:p>
            <a:r>
              <a:rPr lang="en-US"/>
              <a:t>CJ- ref</a:t>
            </a:r>
          </a:p>
        </p:txBody>
      </p:sp>
      <p:sp>
        <p:nvSpPr>
          <p:cNvPr id="569355" name="Text Box 11"/>
          <p:cNvSpPr txBox="1">
            <a:spLocks noChangeArrowheads="1"/>
          </p:cNvSpPr>
          <p:nvPr/>
        </p:nvSpPr>
        <p:spPr bwMode="auto">
          <a:xfrm>
            <a:off x="4437063" y="4191000"/>
            <a:ext cx="476250" cy="366713"/>
          </a:xfrm>
          <a:prstGeom prst="rect">
            <a:avLst/>
          </a:prstGeom>
          <a:noFill/>
          <a:ln w="9525">
            <a:noFill/>
            <a:miter lim="800000"/>
            <a:headEnd/>
            <a:tailEnd/>
          </a:ln>
          <a:effectLst/>
        </p:spPr>
        <p:txBody>
          <a:bodyPr wrap="none">
            <a:spAutoFit/>
          </a:bodyPr>
          <a:lstStyle/>
          <a:p>
            <a:r>
              <a:rPr lang="en-US"/>
              <a:t>CJ</a:t>
            </a:r>
          </a:p>
        </p:txBody>
      </p:sp>
      <p:sp>
        <p:nvSpPr>
          <p:cNvPr id="569356" name="Text Box 12"/>
          <p:cNvSpPr txBox="1">
            <a:spLocks noChangeArrowheads="1"/>
          </p:cNvSpPr>
          <p:nvPr/>
        </p:nvSpPr>
        <p:spPr bwMode="auto">
          <a:xfrm>
            <a:off x="4410075" y="4510088"/>
            <a:ext cx="501650" cy="366712"/>
          </a:xfrm>
          <a:prstGeom prst="rect">
            <a:avLst/>
          </a:prstGeom>
          <a:noFill/>
          <a:ln w="9525">
            <a:noFill/>
            <a:miter lim="800000"/>
            <a:headEnd/>
            <a:tailEnd/>
          </a:ln>
          <a:effectLst/>
        </p:spPr>
        <p:txBody>
          <a:bodyPr wrap="none">
            <a:spAutoFit/>
          </a:bodyPr>
          <a:lstStyle/>
          <a:p>
            <a:r>
              <a:rPr lang="en-US"/>
              <a:t>CV</a:t>
            </a:r>
          </a:p>
        </p:txBody>
      </p:sp>
      <p:sp>
        <p:nvSpPr>
          <p:cNvPr id="569357" name="Text Box 13"/>
          <p:cNvSpPr txBox="1">
            <a:spLocks noChangeArrowheads="1"/>
          </p:cNvSpPr>
          <p:nvPr/>
        </p:nvSpPr>
        <p:spPr bwMode="auto">
          <a:xfrm>
            <a:off x="6553200" y="5638800"/>
            <a:ext cx="2795588" cy="304800"/>
          </a:xfrm>
          <a:prstGeom prst="rect">
            <a:avLst/>
          </a:prstGeom>
          <a:noFill/>
          <a:ln w="9525">
            <a:noFill/>
            <a:miter lim="800000"/>
            <a:headEnd/>
            <a:tailEnd/>
          </a:ln>
          <a:effectLst/>
        </p:spPr>
        <p:txBody>
          <a:bodyPr wrap="none">
            <a:spAutoFit/>
          </a:bodyPr>
          <a:lstStyle/>
          <a:p>
            <a:r>
              <a:rPr lang="en-US" sz="1400" b="0"/>
              <a:t>Pintgen, Liang, &amp; Shepherd 2007</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half" idx="10"/>
          </p:nvPr>
        </p:nvSpPr>
        <p:spPr/>
        <p:txBody>
          <a:bodyPr/>
          <a:lstStyle/>
          <a:p>
            <a:r>
              <a:rPr lang="en-US" smtClean="0"/>
              <a:t>7 Sept 2009</a:t>
            </a:r>
            <a:endParaRPr lang="en-US"/>
          </a:p>
        </p:txBody>
      </p:sp>
      <p:sp>
        <p:nvSpPr>
          <p:cNvPr id="12" name="Footer Placeholder 3"/>
          <p:cNvSpPr>
            <a:spLocks noGrp="1"/>
          </p:cNvSpPr>
          <p:nvPr>
            <p:ph type="ftr" sz="quarter" idx="11"/>
          </p:nvPr>
        </p:nvSpPr>
        <p:spPr/>
        <p:txBody>
          <a:bodyPr/>
          <a:lstStyle/>
          <a:p>
            <a:r>
              <a:rPr lang="en-US"/>
              <a:t>Shepherd - Explosion Effects </a:t>
            </a:r>
          </a:p>
        </p:txBody>
      </p:sp>
      <p:sp>
        <p:nvSpPr>
          <p:cNvPr id="13" name="Slide Number Placeholder 4"/>
          <p:cNvSpPr>
            <a:spLocks noGrp="1"/>
          </p:cNvSpPr>
          <p:nvPr>
            <p:ph type="sldNum" sz="quarter" idx="12"/>
          </p:nvPr>
        </p:nvSpPr>
        <p:spPr/>
        <p:txBody>
          <a:bodyPr/>
          <a:lstStyle/>
          <a:p>
            <a:fld id="{AAA97941-65FC-468E-AE3C-4BF6E0853EAA}" type="slidenum">
              <a:rPr lang="en-US"/>
              <a:pPr/>
              <a:t>162</a:t>
            </a:fld>
            <a:endParaRPr lang="en-US"/>
          </a:p>
        </p:txBody>
      </p:sp>
      <p:sp>
        <p:nvSpPr>
          <p:cNvPr id="570370" name="Rectangle 2"/>
          <p:cNvSpPr>
            <a:spLocks noGrp="1" noChangeArrowheads="1"/>
          </p:cNvSpPr>
          <p:nvPr>
            <p:ph type="title"/>
          </p:nvPr>
        </p:nvSpPr>
        <p:spPr/>
        <p:txBody>
          <a:bodyPr/>
          <a:lstStyle/>
          <a:p>
            <a:r>
              <a:rPr lang="en-US"/>
              <a:t>CH4-O2</a:t>
            </a:r>
          </a:p>
        </p:txBody>
      </p:sp>
      <p:pic>
        <p:nvPicPr>
          <p:cNvPr id="570371" name="Picture 3"/>
          <p:cNvPicPr>
            <a:picLocks noChangeAspect="1" noChangeArrowheads="1"/>
          </p:cNvPicPr>
          <p:nvPr/>
        </p:nvPicPr>
        <p:blipFill>
          <a:blip r:embed="rId2" cstate="print"/>
          <a:srcRect/>
          <a:stretch>
            <a:fillRect/>
          </a:stretch>
        </p:blipFill>
        <p:spPr bwMode="auto">
          <a:xfrm>
            <a:off x="0" y="1731963"/>
            <a:ext cx="9906000" cy="3846512"/>
          </a:xfrm>
          <a:prstGeom prst="rect">
            <a:avLst/>
          </a:prstGeom>
          <a:noFill/>
          <a:ln w="9525">
            <a:noFill/>
            <a:miter lim="800000"/>
            <a:headEnd/>
            <a:tailEnd/>
          </a:ln>
          <a:effectLst/>
        </p:spPr>
      </p:pic>
      <p:sp>
        <p:nvSpPr>
          <p:cNvPr id="570372" name="Freeform 4"/>
          <p:cNvSpPr>
            <a:spLocks/>
          </p:cNvSpPr>
          <p:nvPr/>
        </p:nvSpPr>
        <p:spPr bwMode="auto">
          <a:xfrm>
            <a:off x="1155700" y="3733800"/>
            <a:ext cx="2724150" cy="304800"/>
          </a:xfrm>
          <a:custGeom>
            <a:avLst/>
            <a:gdLst/>
            <a:ahLst/>
            <a:cxnLst>
              <a:cxn ang="0">
                <a:pos x="0" y="160"/>
              </a:cxn>
              <a:cxn ang="0">
                <a:pos x="720" y="16"/>
              </a:cxn>
              <a:cxn ang="0">
                <a:pos x="1536" y="64"/>
              </a:cxn>
            </a:cxnLst>
            <a:rect l="0" t="0" r="r" b="b"/>
            <a:pathLst>
              <a:path w="1536" h="160">
                <a:moveTo>
                  <a:pt x="0" y="160"/>
                </a:moveTo>
                <a:cubicBezTo>
                  <a:pt x="232" y="96"/>
                  <a:pt x="464" y="32"/>
                  <a:pt x="720" y="16"/>
                </a:cubicBezTo>
                <a:cubicBezTo>
                  <a:pt x="976" y="0"/>
                  <a:pt x="1400" y="56"/>
                  <a:pt x="1536" y="64"/>
                </a:cubicBezTo>
              </a:path>
            </a:pathLst>
          </a:custGeom>
          <a:noFill/>
          <a:ln w="31750">
            <a:solidFill>
              <a:schemeClr val="accent2"/>
            </a:solidFill>
            <a:round/>
            <a:headEnd/>
            <a:tailEnd/>
          </a:ln>
          <a:effectLst/>
        </p:spPr>
        <p:txBody>
          <a:bodyPr/>
          <a:lstStyle/>
          <a:p>
            <a:endParaRPr lang="en-US"/>
          </a:p>
        </p:txBody>
      </p:sp>
      <p:sp>
        <p:nvSpPr>
          <p:cNvPr id="570373" name="Freeform 5"/>
          <p:cNvSpPr>
            <a:spLocks/>
          </p:cNvSpPr>
          <p:nvPr/>
        </p:nvSpPr>
        <p:spPr bwMode="auto">
          <a:xfrm>
            <a:off x="6356350" y="2971800"/>
            <a:ext cx="2641600" cy="304800"/>
          </a:xfrm>
          <a:custGeom>
            <a:avLst/>
            <a:gdLst/>
            <a:ahLst/>
            <a:cxnLst>
              <a:cxn ang="0">
                <a:pos x="0" y="160"/>
              </a:cxn>
              <a:cxn ang="0">
                <a:pos x="720" y="16"/>
              </a:cxn>
              <a:cxn ang="0">
                <a:pos x="1536" y="64"/>
              </a:cxn>
            </a:cxnLst>
            <a:rect l="0" t="0" r="r" b="b"/>
            <a:pathLst>
              <a:path w="1536" h="160">
                <a:moveTo>
                  <a:pt x="0" y="160"/>
                </a:moveTo>
                <a:cubicBezTo>
                  <a:pt x="232" y="96"/>
                  <a:pt x="464" y="32"/>
                  <a:pt x="720" y="16"/>
                </a:cubicBezTo>
                <a:cubicBezTo>
                  <a:pt x="976" y="0"/>
                  <a:pt x="1400" y="56"/>
                  <a:pt x="1536" y="64"/>
                </a:cubicBezTo>
              </a:path>
            </a:pathLst>
          </a:custGeom>
          <a:noFill/>
          <a:ln w="31750">
            <a:solidFill>
              <a:schemeClr val="accent2"/>
            </a:solidFill>
            <a:round/>
            <a:headEnd/>
            <a:tailEnd/>
          </a:ln>
          <a:effectLst/>
        </p:spPr>
        <p:txBody>
          <a:bodyPr/>
          <a:lstStyle/>
          <a:p>
            <a:endParaRPr lang="en-US"/>
          </a:p>
        </p:txBody>
      </p:sp>
      <p:sp>
        <p:nvSpPr>
          <p:cNvPr id="570374" name="Freeform 6"/>
          <p:cNvSpPr>
            <a:spLocks/>
          </p:cNvSpPr>
          <p:nvPr/>
        </p:nvSpPr>
        <p:spPr bwMode="auto">
          <a:xfrm>
            <a:off x="1155700" y="4191000"/>
            <a:ext cx="2724150" cy="304800"/>
          </a:xfrm>
          <a:custGeom>
            <a:avLst/>
            <a:gdLst/>
            <a:ahLst/>
            <a:cxnLst>
              <a:cxn ang="0">
                <a:pos x="0" y="160"/>
              </a:cxn>
              <a:cxn ang="0">
                <a:pos x="720" y="16"/>
              </a:cxn>
              <a:cxn ang="0">
                <a:pos x="1536" y="64"/>
              </a:cxn>
            </a:cxnLst>
            <a:rect l="0" t="0" r="r" b="b"/>
            <a:pathLst>
              <a:path w="1536" h="160">
                <a:moveTo>
                  <a:pt x="0" y="160"/>
                </a:moveTo>
                <a:cubicBezTo>
                  <a:pt x="232" y="96"/>
                  <a:pt x="464" y="32"/>
                  <a:pt x="720" y="16"/>
                </a:cubicBezTo>
                <a:cubicBezTo>
                  <a:pt x="976" y="0"/>
                  <a:pt x="1400" y="56"/>
                  <a:pt x="1536" y="64"/>
                </a:cubicBezTo>
              </a:path>
            </a:pathLst>
          </a:custGeom>
          <a:noFill/>
          <a:ln w="31750" cap="flat">
            <a:solidFill>
              <a:srgbClr val="00CC00"/>
            </a:solidFill>
            <a:prstDash val="dash"/>
            <a:round/>
            <a:headEnd/>
            <a:tailEnd/>
          </a:ln>
          <a:effectLst/>
        </p:spPr>
        <p:txBody>
          <a:bodyPr/>
          <a:lstStyle/>
          <a:p>
            <a:endParaRPr lang="en-US"/>
          </a:p>
        </p:txBody>
      </p:sp>
      <p:sp>
        <p:nvSpPr>
          <p:cNvPr id="570375" name="Freeform 7"/>
          <p:cNvSpPr>
            <a:spLocks/>
          </p:cNvSpPr>
          <p:nvPr/>
        </p:nvSpPr>
        <p:spPr bwMode="auto">
          <a:xfrm>
            <a:off x="1320800" y="4572000"/>
            <a:ext cx="2724150" cy="152400"/>
          </a:xfrm>
          <a:custGeom>
            <a:avLst/>
            <a:gdLst/>
            <a:ahLst/>
            <a:cxnLst>
              <a:cxn ang="0">
                <a:pos x="0" y="160"/>
              </a:cxn>
              <a:cxn ang="0">
                <a:pos x="720" y="16"/>
              </a:cxn>
              <a:cxn ang="0">
                <a:pos x="1536" y="64"/>
              </a:cxn>
            </a:cxnLst>
            <a:rect l="0" t="0" r="r" b="b"/>
            <a:pathLst>
              <a:path w="1536" h="160">
                <a:moveTo>
                  <a:pt x="0" y="160"/>
                </a:moveTo>
                <a:cubicBezTo>
                  <a:pt x="232" y="96"/>
                  <a:pt x="464" y="32"/>
                  <a:pt x="720" y="16"/>
                </a:cubicBezTo>
                <a:cubicBezTo>
                  <a:pt x="976" y="0"/>
                  <a:pt x="1400" y="56"/>
                  <a:pt x="1536" y="64"/>
                </a:cubicBezTo>
              </a:path>
            </a:pathLst>
          </a:custGeom>
          <a:noFill/>
          <a:ln w="31750" cap="flat">
            <a:solidFill>
              <a:srgbClr val="FFCC00"/>
            </a:solidFill>
            <a:prstDash val="solid"/>
            <a:round/>
            <a:headEnd/>
            <a:tailEnd/>
          </a:ln>
          <a:effectLst/>
        </p:spPr>
        <p:txBody>
          <a:bodyPr/>
          <a:lstStyle/>
          <a:p>
            <a:endParaRPr lang="en-US"/>
          </a:p>
        </p:txBody>
      </p:sp>
      <p:sp>
        <p:nvSpPr>
          <p:cNvPr id="570376" name="Freeform 8"/>
          <p:cNvSpPr>
            <a:spLocks/>
          </p:cNvSpPr>
          <p:nvPr/>
        </p:nvSpPr>
        <p:spPr bwMode="auto">
          <a:xfrm>
            <a:off x="6356350" y="3581400"/>
            <a:ext cx="2724150" cy="304800"/>
          </a:xfrm>
          <a:custGeom>
            <a:avLst/>
            <a:gdLst/>
            <a:ahLst/>
            <a:cxnLst>
              <a:cxn ang="0">
                <a:pos x="0" y="160"/>
              </a:cxn>
              <a:cxn ang="0">
                <a:pos x="720" y="16"/>
              </a:cxn>
              <a:cxn ang="0">
                <a:pos x="1536" y="64"/>
              </a:cxn>
            </a:cxnLst>
            <a:rect l="0" t="0" r="r" b="b"/>
            <a:pathLst>
              <a:path w="1536" h="160">
                <a:moveTo>
                  <a:pt x="0" y="160"/>
                </a:moveTo>
                <a:cubicBezTo>
                  <a:pt x="232" y="96"/>
                  <a:pt x="464" y="32"/>
                  <a:pt x="720" y="16"/>
                </a:cubicBezTo>
                <a:cubicBezTo>
                  <a:pt x="976" y="0"/>
                  <a:pt x="1400" y="56"/>
                  <a:pt x="1536" y="64"/>
                </a:cubicBezTo>
              </a:path>
            </a:pathLst>
          </a:custGeom>
          <a:noFill/>
          <a:ln w="31750" cap="flat">
            <a:solidFill>
              <a:srgbClr val="00CC00"/>
            </a:solidFill>
            <a:prstDash val="dash"/>
            <a:round/>
            <a:headEnd/>
            <a:tailEnd/>
          </a:ln>
          <a:effectLst/>
        </p:spPr>
        <p:txBody>
          <a:bodyPr/>
          <a:lstStyle/>
          <a:p>
            <a:endParaRPr lang="en-US"/>
          </a:p>
        </p:txBody>
      </p:sp>
      <p:sp>
        <p:nvSpPr>
          <p:cNvPr id="570377" name="Freeform 9"/>
          <p:cNvSpPr>
            <a:spLocks/>
          </p:cNvSpPr>
          <p:nvPr/>
        </p:nvSpPr>
        <p:spPr bwMode="auto">
          <a:xfrm>
            <a:off x="6438900" y="4114800"/>
            <a:ext cx="2724150" cy="228600"/>
          </a:xfrm>
          <a:custGeom>
            <a:avLst/>
            <a:gdLst/>
            <a:ahLst/>
            <a:cxnLst>
              <a:cxn ang="0">
                <a:pos x="0" y="160"/>
              </a:cxn>
              <a:cxn ang="0">
                <a:pos x="720" y="16"/>
              </a:cxn>
              <a:cxn ang="0">
                <a:pos x="1536" y="64"/>
              </a:cxn>
            </a:cxnLst>
            <a:rect l="0" t="0" r="r" b="b"/>
            <a:pathLst>
              <a:path w="1536" h="160">
                <a:moveTo>
                  <a:pt x="0" y="160"/>
                </a:moveTo>
                <a:cubicBezTo>
                  <a:pt x="232" y="96"/>
                  <a:pt x="464" y="32"/>
                  <a:pt x="720" y="16"/>
                </a:cubicBezTo>
                <a:cubicBezTo>
                  <a:pt x="976" y="0"/>
                  <a:pt x="1400" y="56"/>
                  <a:pt x="1536" y="64"/>
                </a:cubicBezTo>
              </a:path>
            </a:pathLst>
          </a:custGeom>
          <a:noFill/>
          <a:ln w="31750" cap="flat">
            <a:solidFill>
              <a:srgbClr val="FFCC00"/>
            </a:solidFill>
            <a:prstDash val="solid"/>
            <a:round/>
            <a:headEnd/>
            <a:tailEnd/>
          </a:ln>
          <a:effectLst/>
        </p:spPr>
        <p:txBody>
          <a:bodyPr/>
          <a:lstStyle/>
          <a:p>
            <a:endParaRPr lang="en-US"/>
          </a:p>
        </p:txBody>
      </p:sp>
      <p:sp>
        <p:nvSpPr>
          <p:cNvPr id="570378" name="Text Box 10"/>
          <p:cNvSpPr txBox="1">
            <a:spLocks noChangeArrowheads="1"/>
          </p:cNvSpPr>
          <p:nvPr/>
        </p:nvSpPr>
        <p:spPr bwMode="auto">
          <a:xfrm>
            <a:off x="6553200" y="5638800"/>
            <a:ext cx="2795588" cy="304800"/>
          </a:xfrm>
          <a:prstGeom prst="rect">
            <a:avLst/>
          </a:prstGeom>
          <a:noFill/>
          <a:ln w="9525">
            <a:noFill/>
            <a:miter lim="800000"/>
            <a:headEnd/>
            <a:tailEnd/>
          </a:ln>
          <a:effectLst/>
        </p:spPr>
        <p:txBody>
          <a:bodyPr wrap="none">
            <a:spAutoFit/>
          </a:bodyPr>
          <a:lstStyle/>
          <a:p>
            <a:r>
              <a:rPr lang="en-US" sz="1400" b="0"/>
              <a:t>Pintgen, Liang, &amp; Shepherd 2007</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C8320B1B-D24A-4C9D-A432-CB1F4D06D2ED}" type="slidenum">
              <a:rPr lang="en-US"/>
              <a:pPr/>
              <a:t>163</a:t>
            </a:fld>
            <a:endParaRPr lang="en-US"/>
          </a:p>
        </p:txBody>
      </p:sp>
      <p:sp>
        <p:nvSpPr>
          <p:cNvPr id="571394" name="Rectangle 2"/>
          <p:cNvSpPr>
            <a:spLocks noGrp="1" noChangeArrowheads="1"/>
          </p:cNvSpPr>
          <p:nvPr>
            <p:ph type="title"/>
          </p:nvPr>
        </p:nvSpPr>
        <p:spPr/>
        <p:txBody>
          <a:bodyPr/>
          <a:lstStyle/>
          <a:p>
            <a:r>
              <a:rPr lang="en-US"/>
              <a:t>Conclusions of DDT Testing</a:t>
            </a:r>
          </a:p>
        </p:txBody>
      </p:sp>
      <p:sp>
        <p:nvSpPr>
          <p:cNvPr id="571395" name="Rectangle 3"/>
          <p:cNvSpPr>
            <a:spLocks noGrp="1" noChangeArrowheads="1"/>
          </p:cNvSpPr>
          <p:nvPr>
            <p:ph type="body" idx="1"/>
          </p:nvPr>
        </p:nvSpPr>
        <p:spPr>
          <a:xfrm>
            <a:off x="495300" y="1295400"/>
            <a:ext cx="8915400" cy="4525963"/>
          </a:xfrm>
        </p:spPr>
        <p:txBody>
          <a:bodyPr/>
          <a:lstStyle/>
          <a:p>
            <a:r>
              <a:rPr lang="en-US"/>
              <a:t>Peak pressures in DDT up to 10 X CJ-ref</a:t>
            </a:r>
          </a:p>
          <a:p>
            <a:pPr lvl="1"/>
            <a:r>
              <a:rPr lang="en-US"/>
              <a:t>White 1957, Kogarko 1958, Craven and Grieg 1967, etc.</a:t>
            </a:r>
          </a:p>
          <a:p>
            <a:r>
              <a:rPr lang="en-US"/>
              <a:t>Load is in impulsive regime</a:t>
            </a:r>
          </a:p>
          <a:p>
            <a:r>
              <a:rPr lang="en-US"/>
              <a:t>Peak strain is comparable to 2.5 x static strain of reflected detonation</a:t>
            </a:r>
          </a:p>
          <a:p>
            <a:r>
              <a:rPr lang="en-US"/>
              <a:t>Results for four fuel-oxygen systems comparable (H2, CH4, C2H4, C3H8)</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035E0F8-8F3D-4E01-AD35-30CF1DDB79BE}" type="datetime1">
              <a:rPr lang="en-US"/>
              <a:pPr/>
              <a:t>10/21/2018</a:t>
            </a:fld>
            <a:endParaRPr lang="en-US"/>
          </a:p>
        </p:txBody>
      </p:sp>
      <p:sp>
        <p:nvSpPr>
          <p:cNvPr id="6" name="Slide Number Placeholder 5"/>
          <p:cNvSpPr>
            <a:spLocks noGrp="1"/>
          </p:cNvSpPr>
          <p:nvPr>
            <p:ph type="sldNum" sz="quarter" idx="12"/>
          </p:nvPr>
        </p:nvSpPr>
        <p:spPr/>
        <p:txBody>
          <a:bodyPr/>
          <a:lstStyle/>
          <a:p>
            <a:fld id="{141A08EF-EB4F-4142-B8DD-F6C86B59110A}" type="slidenum">
              <a:rPr lang="en-US"/>
              <a:pPr/>
              <a:t>164</a:t>
            </a:fld>
            <a:endParaRPr lang="en-US"/>
          </a:p>
        </p:txBody>
      </p:sp>
      <p:sp>
        <p:nvSpPr>
          <p:cNvPr id="152578" name="Rectangle 2"/>
          <p:cNvSpPr>
            <a:spLocks noGrp="1" noChangeArrowheads="1"/>
          </p:cNvSpPr>
          <p:nvPr>
            <p:ph type="title"/>
          </p:nvPr>
        </p:nvSpPr>
        <p:spPr/>
        <p:txBody>
          <a:bodyPr/>
          <a:lstStyle/>
          <a:p>
            <a:r>
              <a:rPr lang="en-US" sz="4000"/>
              <a:t>Water-Hammer Induced by Detonation</a:t>
            </a:r>
          </a:p>
        </p:txBody>
      </p:sp>
      <p:pic>
        <p:nvPicPr>
          <p:cNvPr id="152579" name="Picture 3"/>
          <p:cNvPicPr>
            <a:picLocks noChangeAspect="1" noChangeArrowheads="1"/>
          </p:cNvPicPr>
          <p:nvPr/>
        </p:nvPicPr>
        <p:blipFill>
          <a:blip r:embed="rId2" cstate="print"/>
          <a:srcRect/>
          <a:stretch>
            <a:fillRect/>
          </a:stretch>
        </p:blipFill>
        <p:spPr bwMode="auto">
          <a:xfrm>
            <a:off x="247651" y="1447800"/>
            <a:ext cx="9194006" cy="4500563"/>
          </a:xfrm>
          <a:prstGeom prst="rect">
            <a:avLst/>
          </a:prstGeom>
          <a:noFill/>
          <a:ln w="9525">
            <a:noFill/>
            <a:miter lim="800000"/>
            <a:headEnd/>
            <a:tailEnd/>
          </a:ln>
          <a:effec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
          <p:cNvSpPr>
            <a:spLocks noGrp="1"/>
          </p:cNvSpPr>
          <p:nvPr>
            <p:ph type="dt" sz="half" idx="10"/>
          </p:nvPr>
        </p:nvSpPr>
        <p:spPr/>
        <p:txBody>
          <a:bodyPr/>
          <a:lstStyle/>
          <a:p>
            <a:fld id="{FBF3E4A9-662B-4F98-A443-B630225653C0}" type="datetime1">
              <a:rPr lang="en-US"/>
              <a:pPr/>
              <a:t>10/21/2018</a:t>
            </a:fld>
            <a:endParaRPr lang="en-US"/>
          </a:p>
        </p:txBody>
      </p:sp>
      <p:sp>
        <p:nvSpPr>
          <p:cNvPr id="15" name="Slide Number Placeholder 3"/>
          <p:cNvSpPr>
            <a:spLocks noGrp="1"/>
          </p:cNvSpPr>
          <p:nvPr>
            <p:ph type="sldNum" sz="quarter" idx="12"/>
          </p:nvPr>
        </p:nvSpPr>
        <p:spPr/>
        <p:txBody>
          <a:bodyPr/>
          <a:lstStyle/>
          <a:p>
            <a:fld id="{E7795EDA-26CA-41A2-B088-3FF86FD625AE}" type="slidenum">
              <a:rPr lang="en-US"/>
              <a:pPr/>
              <a:t>165</a:t>
            </a:fld>
            <a:endParaRPr lang="en-US"/>
          </a:p>
        </p:txBody>
      </p:sp>
      <p:sp>
        <p:nvSpPr>
          <p:cNvPr id="153602" name="Slide Number Placeholder 7"/>
          <p:cNvSpPr txBox="1">
            <a:spLocks noGrp="1"/>
          </p:cNvSpPr>
          <p:nvPr/>
        </p:nvSpPr>
        <p:spPr bwMode="auto">
          <a:xfrm>
            <a:off x="7099300" y="6248400"/>
            <a:ext cx="2063750" cy="457200"/>
          </a:xfrm>
          <a:prstGeom prst="rect">
            <a:avLst/>
          </a:prstGeom>
          <a:noFill/>
          <a:ln w="9525">
            <a:noFill/>
            <a:miter lim="800000"/>
            <a:headEnd/>
            <a:tailEnd/>
          </a:ln>
        </p:spPr>
        <p:txBody>
          <a:bodyPr anchor="b"/>
          <a:lstStyle/>
          <a:p>
            <a:pPr algn="r"/>
            <a:fld id="{18279287-24B3-47A4-B220-690FC114A75B}" type="slidenum">
              <a:rPr lang="ja-JP" altLang="en-US" sz="1200">
                <a:latin typeface="Arial Black" pitchFamily="34" charset="0"/>
                <a:ea typeface="ＭＳ Ｐゴシック" pitchFamily="50" charset="-128"/>
              </a:rPr>
              <a:pPr algn="r"/>
              <a:t>165</a:t>
            </a:fld>
            <a:endParaRPr lang="en-US" altLang="ja-JP" sz="1200">
              <a:latin typeface="Arial Black" pitchFamily="34" charset="0"/>
              <a:ea typeface="ＭＳ Ｐゴシック" pitchFamily="50" charset="-128"/>
            </a:endParaRPr>
          </a:p>
        </p:txBody>
      </p:sp>
      <p:sp>
        <p:nvSpPr>
          <p:cNvPr id="153603" name="Slide Number Placeholder 7"/>
          <p:cNvSpPr txBox="1">
            <a:spLocks noGrp="1"/>
          </p:cNvSpPr>
          <p:nvPr/>
        </p:nvSpPr>
        <p:spPr bwMode="auto">
          <a:xfrm>
            <a:off x="7099300" y="6248400"/>
            <a:ext cx="2063750" cy="457200"/>
          </a:xfrm>
          <a:prstGeom prst="rect">
            <a:avLst/>
          </a:prstGeom>
          <a:noFill/>
          <a:ln w="9525">
            <a:noFill/>
            <a:miter lim="800000"/>
            <a:headEnd/>
            <a:tailEnd/>
          </a:ln>
        </p:spPr>
        <p:txBody>
          <a:bodyPr anchor="b"/>
          <a:lstStyle/>
          <a:p>
            <a:pPr algn="r"/>
            <a:fld id="{33620DF4-ABCF-4FF5-AF83-58A93A0CB1EE}" type="slidenum">
              <a:rPr lang="ja-JP" altLang="en-US" sz="1200">
                <a:latin typeface="Arial Black" pitchFamily="34" charset="0"/>
                <a:ea typeface="ＭＳ Ｐゴシック" pitchFamily="50" charset="-128"/>
              </a:rPr>
              <a:pPr algn="r"/>
              <a:t>165</a:t>
            </a:fld>
            <a:endParaRPr lang="en-US" altLang="ja-JP" sz="1200">
              <a:latin typeface="Arial Black" pitchFamily="34" charset="0"/>
              <a:ea typeface="ＭＳ Ｐゴシック" pitchFamily="50" charset="-128"/>
            </a:endParaRPr>
          </a:p>
        </p:txBody>
      </p:sp>
      <p:sp>
        <p:nvSpPr>
          <p:cNvPr id="153604" name="Rectangle 2"/>
          <p:cNvSpPr>
            <a:spLocks noGrp="1" noChangeArrowheads="1"/>
          </p:cNvSpPr>
          <p:nvPr>
            <p:ph type="title" idx="4294967295"/>
          </p:nvPr>
        </p:nvSpPr>
        <p:spPr>
          <a:xfrm>
            <a:off x="825500" y="406400"/>
            <a:ext cx="8420100" cy="457200"/>
          </a:xfrm>
        </p:spPr>
        <p:txBody>
          <a:bodyPr/>
          <a:lstStyle/>
          <a:p>
            <a:r>
              <a:rPr lang="en-US" altLang="ja-JP" sz="3200">
                <a:ea typeface="ＭＳ Ｐゴシック" pitchFamily="50" charset="-128"/>
              </a:rPr>
              <a:t>Elementary Theory</a:t>
            </a:r>
          </a:p>
        </p:txBody>
      </p:sp>
      <p:pic>
        <p:nvPicPr>
          <p:cNvPr id="153605" name="Picture 3" descr="FlexWaves"/>
          <p:cNvPicPr>
            <a:picLocks noGrp="1" noChangeAspect="1" noChangeArrowheads="1"/>
          </p:cNvPicPr>
          <p:nvPr>
            <p:ph sz="quarter" idx="4294967295"/>
          </p:nvPr>
        </p:nvPicPr>
        <p:blipFill>
          <a:blip r:embed="rId6" cstate="print"/>
          <a:srcRect/>
          <a:stretch>
            <a:fillRect/>
          </a:stretch>
        </p:blipFill>
        <p:spPr>
          <a:xfrm>
            <a:off x="402432" y="1254126"/>
            <a:ext cx="4481777" cy="2563813"/>
          </a:xfrm>
          <a:noFill/>
        </p:spPr>
      </p:pic>
      <p:sp>
        <p:nvSpPr>
          <p:cNvPr id="153606" name="Rectangle 4"/>
          <p:cNvSpPr>
            <a:spLocks noGrp="1" noChangeArrowheads="1"/>
          </p:cNvSpPr>
          <p:nvPr>
            <p:ph type="body" sz="half" idx="4294967295"/>
          </p:nvPr>
        </p:nvSpPr>
        <p:spPr>
          <a:xfrm>
            <a:off x="5035550" y="727075"/>
            <a:ext cx="4375150" cy="4433888"/>
          </a:xfrm>
        </p:spPr>
        <p:txBody>
          <a:bodyPr/>
          <a:lstStyle/>
          <a:p>
            <a:r>
              <a:rPr lang="en-US" altLang="ja-JP" sz="2800">
                <a:ea typeface="ＭＳ Ｐゴシック" pitchFamily="50" charset="-128"/>
              </a:rPr>
              <a:t>Elastic tension precursor</a:t>
            </a:r>
          </a:p>
          <a:p>
            <a:pPr>
              <a:buFontTx/>
              <a:buNone/>
            </a:pPr>
            <a:endParaRPr lang="en-US" altLang="ja-JP" sz="2800">
              <a:ea typeface="ＭＳ Ｐゴシック" pitchFamily="50" charset="-128"/>
            </a:endParaRPr>
          </a:p>
          <a:p>
            <a:r>
              <a:rPr lang="en-US" altLang="ja-JP" sz="2800">
                <a:ea typeface="ＭＳ Ｐゴシック" pitchFamily="50" charset="-128"/>
              </a:rPr>
              <a:t>sound speed in water </a:t>
            </a:r>
          </a:p>
          <a:p>
            <a:pPr>
              <a:buFontTx/>
              <a:buNone/>
            </a:pPr>
            <a:endParaRPr lang="en-US" altLang="ja-JP" sz="3600">
              <a:ea typeface="ＭＳ Ｐゴシック" pitchFamily="50" charset="-128"/>
            </a:endParaRPr>
          </a:p>
          <a:p>
            <a:r>
              <a:rPr lang="en-US" altLang="ja-JP" sz="2800">
                <a:ea typeface="ＭＳ Ｐゴシック" pitchFamily="50" charset="-128"/>
              </a:rPr>
              <a:t>Flexural wave in tube coupled to water compression wave</a:t>
            </a:r>
          </a:p>
          <a:p>
            <a:r>
              <a:rPr lang="en-US" altLang="ja-JP" sz="2800">
                <a:ea typeface="ＭＳ Ｐゴシック" pitchFamily="50" charset="-128"/>
              </a:rPr>
              <a:t>’’water hammer’’</a:t>
            </a:r>
            <a:endParaRPr lang="ja-JP" altLang="en-US" sz="2800">
              <a:ea typeface="ＭＳ Ｐゴシック" pitchFamily="50" charset="-128"/>
            </a:endParaRPr>
          </a:p>
        </p:txBody>
      </p:sp>
      <p:pic>
        <p:nvPicPr>
          <p:cNvPr id="153607" name="Picture 5" descr="txp_fig"/>
          <p:cNvPicPr>
            <a:picLocks noChangeAspect="1" noChangeArrowheads="1"/>
          </p:cNvPicPr>
          <p:nvPr>
            <p:custDataLst>
              <p:tags r:id="rId1"/>
            </p:custDataLst>
          </p:nvPr>
        </p:nvPicPr>
        <p:blipFill>
          <a:blip r:embed="rId7" cstate="print"/>
          <a:srcRect/>
          <a:stretch>
            <a:fillRect/>
          </a:stretch>
        </p:blipFill>
        <p:spPr bwMode="auto">
          <a:xfrm>
            <a:off x="5463779" y="1651000"/>
            <a:ext cx="3451621" cy="420688"/>
          </a:xfrm>
          <a:prstGeom prst="rect">
            <a:avLst/>
          </a:prstGeom>
          <a:noFill/>
          <a:ln w="9525">
            <a:noFill/>
            <a:miter lim="800000"/>
            <a:headEnd/>
            <a:tailEnd/>
          </a:ln>
        </p:spPr>
      </p:pic>
      <p:pic>
        <p:nvPicPr>
          <p:cNvPr id="153608" name="Picture 6" descr="txp_fig"/>
          <p:cNvPicPr>
            <a:picLocks noChangeAspect="1" noChangeArrowheads="1"/>
          </p:cNvPicPr>
          <p:nvPr>
            <p:custDataLst>
              <p:tags r:id="rId2"/>
            </p:custDataLst>
          </p:nvPr>
        </p:nvPicPr>
        <p:blipFill>
          <a:blip r:embed="rId8" cstate="print"/>
          <a:srcRect/>
          <a:stretch>
            <a:fillRect/>
          </a:stretch>
        </p:blipFill>
        <p:spPr bwMode="auto">
          <a:xfrm>
            <a:off x="5530850" y="2960688"/>
            <a:ext cx="3467100" cy="406400"/>
          </a:xfrm>
          <a:prstGeom prst="rect">
            <a:avLst/>
          </a:prstGeom>
          <a:noFill/>
          <a:ln w="9525">
            <a:noFill/>
            <a:miter lim="800000"/>
            <a:headEnd/>
            <a:tailEnd/>
          </a:ln>
        </p:spPr>
      </p:pic>
      <p:sp>
        <p:nvSpPr>
          <p:cNvPr id="153609" name="Text Box 7"/>
          <p:cNvSpPr txBox="1">
            <a:spLocks noChangeArrowheads="1"/>
          </p:cNvSpPr>
          <p:nvPr/>
        </p:nvSpPr>
        <p:spPr bwMode="auto">
          <a:xfrm>
            <a:off x="426509" y="5881688"/>
            <a:ext cx="9070181" cy="430212"/>
          </a:xfrm>
          <a:prstGeom prst="rect">
            <a:avLst/>
          </a:prstGeom>
          <a:solidFill>
            <a:srgbClr val="ECF3AB"/>
          </a:solidFill>
          <a:ln w="9525">
            <a:noFill/>
            <a:miter lim="800000"/>
            <a:headEnd/>
            <a:tailEnd/>
          </a:ln>
        </p:spPr>
        <p:txBody>
          <a:bodyPr wrap="none">
            <a:spAutoFit/>
          </a:bodyPr>
          <a:lstStyle/>
          <a:p>
            <a:pPr eaLnBrk="0" hangingPunct="0"/>
            <a:r>
              <a:rPr lang="en-US" altLang="ja-JP" sz="2200">
                <a:ea typeface="ＭＳ Ｐゴシック" pitchFamily="50" charset="-128"/>
              </a:rPr>
              <a:t>Joukowsky 1898, von Karman 1911, Skalak 1956, Tijsseling 1996</a:t>
            </a:r>
          </a:p>
        </p:txBody>
      </p:sp>
      <p:pic>
        <p:nvPicPr>
          <p:cNvPr id="153610" name="Picture 8" descr="txp_fig"/>
          <p:cNvPicPr>
            <a:picLocks noChangeAspect="1" noChangeArrowheads="1"/>
          </p:cNvPicPr>
          <p:nvPr>
            <p:custDataLst>
              <p:tags r:id="rId3"/>
            </p:custDataLst>
          </p:nvPr>
        </p:nvPicPr>
        <p:blipFill>
          <a:blip r:embed="rId9" cstate="print"/>
          <a:srcRect/>
          <a:stretch>
            <a:fillRect/>
          </a:stretch>
        </p:blipFill>
        <p:spPr bwMode="auto">
          <a:xfrm>
            <a:off x="820341" y="3897314"/>
            <a:ext cx="3286521" cy="1806575"/>
          </a:xfrm>
          <a:prstGeom prst="rect">
            <a:avLst/>
          </a:prstGeom>
          <a:noFill/>
          <a:ln w="9525" algn="ctr">
            <a:noFill/>
            <a:miter lim="800000"/>
            <a:headEnd/>
            <a:tailEnd/>
          </a:ln>
        </p:spPr>
      </p:pic>
      <p:sp>
        <p:nvSpPr>
          <p:cNvPr id="153611" name="Text Box 9"/>
          <p:cNvSpPr txBox="1">
            <a:spLocks noChangeArrowheads="1"/>
          </p:cNvSpPr>
          <p:nvPr/>
        </p:nvSpPr>
        <p:spPr bwMode="auto">
          <a:xfrm>
            <a:off x="3549650" y="5257800"/>
            <a:ext cx="1620044" cy="488950"/>
          </a:xfrm>
          <a:prstGeom prst="rect">
            <a:avLst/>
          </a:prstGeom>
          <a:noFill/>
          <a:ln w="9525" algn="ctr">
            <a:noFill/>
            <a:miter lim="800000"/>
            <a:headEnd/>
            <a:tailEnd/>
          </a:ln>
        </p:spPr>
        <p:txBody>
          <a:bodyPr>
            <a:spAutoFit/>
          </a:bodyPr>
          <a:lstStyle/>
          <a:p>
            <a:pPr eaLnBrk="0" hangingPunct="0">
              <a:spcBef>
                <a:spcPct val="50000"/>
              </a:spcBef>
            </a:pPr>
            <a:r>
              <a:rPr lang="en-US" altLang="ja-JP" sz="2600">
                <a:ea typeface="ＭＳ Ｐゴシック" pitchFamily="50" charset="-128"/>
              </a:rPr>
              <a:t>(Al tube)</a:t>
            </a:r>
          </a:p>
        </p:txBody>
      </p:sp>
      <p:sp>
        <p:nvSpPr>
          <p:cNvPr id="153612" name="Oval 10"/>
          <p:cNvSpPr>
            <a:spLocks noChangeArrowheads="1"/>
          </p:cNvSpPr>
          <p:nvPr/>
        </p:nvSpPr>
        <p:spPr bwMode="auto">
          <a:xfrm>
            <a:off x="3299058" y="4343400"/>
            <a:ext cx="367371" cy="639326"/>
          </a:xfrm>
          <a:prstGeom prst="ellipse">
            <a:avLst/>
          </a:prstGeom>
          <a:noFill/>
          <a:ln w="25400" algn="ctr">
            <a:solidFill>
              <a:srgbClr val="FF0000"/>
            </a:solidFill>
            <a:round/>
            <a:headEnd/>
            <a:tailEnd/>
          </a:ln>
        </p:spPr>
        <p:txBody>
          <a:bodyPr wrap="square" anchor="ctr">
            <a:spAutoFit/>
          </a:bodyPr>
          <a:lstStyle/>
          <a:p>
            <a:pPr eaLnBrk="0" hangingPunct="0"/>
            <a:endParaRPr lang="ja-JP" altLang="en-US" sz="1800">
              <a:ea typeface="ＭＳ Ｐゴシック" pitchFamily="50" charset="-128"/>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0846FA6A-256B-44BD-809C-1A8AB9ED32F9}" type="datetime1">
              <a:rPr lang="en-US"/>
              <a:pPr/>
              <a:t>10/21/2018</a:t>
            </a:fld>
            <a:endParaRPr lang="en-US"/>
          </a:p>
        </p:txBody>
      </p:sp>
      <p:sp>
        <p:nvSpPr>
          <p:cNvPr id="5" name="Slide Number Placeholder 3"/>
          <p:cNvSpPr>
            <a:spLocks noGrp="1"/>
          </p:cNvSpPr>
          <p:nvPr>
            <p:ph type="sldNum" sz="quarter" idx="12"/>
          </p:nvPr>
        </p:nvSpPr>
        <p:spPr/>
        <p:txBody>
          <a:bodyPr/>
          <a:lstStyle/>
          <a:p>
            <a:fld id="{C42E452F-A679-4488-A04D-AAF403A60743}" type="slidenum">
              <a:rPr lang="en-US"/>
              <a:pPr/>
              <a:t>166</a:t>
            </a:fld>
            <a:endParaRPr lang="en-US"/>
          </a:p>
        </p:txBody>
      </p:sp>
      <p:pic>
        <p:nvPicPr>
          <p:cNvPr id="155650" name="Picture 2"/>
          <p:cNvPicPr>
            <a:picLocks noChangeAspect="1" noChangeArrowheads="1"/>
          </p:cNvPicPr>
          <p:nvPr/>
        </p:nvPicPr>
        <p:blipFill>
          <a:blip r:embed="rId2" cstate="print"/>
          <a:srcRect/>
          <a:stretch>
            <a:fillRect/>
          </a:stretch>
        </p:blipFill>
        <p:spPr bwMode="auto">
          <a:xfrm>
            <a:off x="825500" y="677863"/>
            <a:ext cx="8337550" cy="5446712"/>
          </a:xfrm>
          <a:prstGeom prst="rect">
            <a:avLst/>
          </a:prstGeom>
          <a:noFill/>
          <a:ln w="9525">
            <a:noFill/>
            <a:miter lim="800000"/>
            <a:headEnd/>
            <a:tailEnd/>
          </a:ln>
          <a:effec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43AF0582-D478-4DB5-BEE6-CF844E09BAFC}" type="datetime1">
              <a:rPr lang="en-US"/>
              <a:pPr/>
              <a:t>10/21/2018</a:t>
            </a:fld>
            <a:endParaRPr lang="en-US"/>
          </a:p>
        </p:txBody>
      </p:sp>
      <p:sp>
        <p:nvSpPr>
          <p:cNvPr id="5" name="Slide Number Placeholder 3"/>
          <p:cNvSpPr>
            <a:spLocks noGrp="1"/>
          </p:cNvSpPr>
          <p:nvPr>
            <p:ph type="sldNum" sz="quarter" idx="12"/>
          </p:nvPr>
        </p:nvSpPr>
        <p:spPr/>
        <p:txBody>
          <a:bodyPr/>
          <a:lstStyle/>
          <a:p>
            <a:fld id="{A5C19DBC-B880-49A0-94C3-2C4508D4AC22}" type="slidenum">
              <a:rPr lang="en-US"/>
              <a:pPr/>
              <a:t>167</a:t>
            </a:fld>
            <a:endParaRPr lang="en-US"/>
          </a:p>
        </p:txBody>
      </p:sp>
      <p:pic>
        <p:nvPicPr>
          <p:cNvPr id="156674" name="Picture 2"/>
          <p:cNvPicPr>
            <a:picLocks noChangeAspect="1" noChangeArrowheads="1"/>
          </p:cNvPicPr>
          <p:nvPr/>
        </p:nvPicPr>
        <p:blipFill>
          <a:blip r:embed="rId2" cstate="print"/>
          <a:srcRect/>
          <a:stretch>
            <a:fillRect/>
          </a:stretch>
        </p:blipFill>
        <p:spPr bwMode="auto">
          <a:xfrm>
            <a:off x="742950" y="457200"/>
            <a:ext cx="8337550" cy="5570538"/>
          </a:xfrm>
          <a:prstGeom prst="rect">
            <a:avLst/>
          </a:prstGeom>
          <a:noFill/>
          <a:ln w="9525">
            <a:noFill/>
            <a:miter lim="800000"/>
            <a:headEnd/>
            <a:tailEnd/>
          </a:ln>
          <a:effec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8898A906-6760-4354-BE73-36EED0D77379}" type="datetime1">
              <a:rPr lang="en-US"/>
              <a:pPr/>
              <a:t>10/21/2018</a:t>
            </a:fld>
            <a:endParaRPr lang="en-US"/>
          </a:p>
        </p:txBody>
      </p:sp>
      <p:sp>
        <p:nvSpPr>
          <p:cNvPr id="5" name="Slide Number Placeholder 3"/>
          <p:cNvSpPr>
            <a:spLocks noGrp="1"/>
          </p:cNvSpPr>
          <p:nvPr>
            <p:ph type="sldNum" sz="quarter" idx="12"/>
          </p:nvPr>
        </p:nvSpPr>
        <p:spPr/>
        <p:txBody>
          <a:bodyPr/>
          <a:lstStyle/>
          <a:p>
            <a:fld id="{A44BE64F-F123-49F1-9719-CD6FE1BDBFE4}" type="slidenum">
              <a:rPr lang="en-US"/>
              <a:pPr/>
              <a:t>168</a:t>
            </a:fld>
            <a:endParaRPr lang="en-US"/>
          </a:p>
        </p:txBody>
      </p:sp>
      <p:pic>
        <p:nvPicPr>
          <p:cNvPr id="157698" name="Picture 2"/>
          <p:cNvPicPr>
            <a:picLocks noChangeAspect="1" noChangeArrowheads="1"/>
          </p:cNvPicPr>
          <p:nvPr/>
        </p:nvPicPr>
        <p:blipFill>
          <a:blip r:embed="rId2" cstate="print"/>
          <a:srcRect/>
          <a:stretch>
            <a:fillRect/>
          </a:stretch>
        </p:blipFill>
        <p:spPr bwMode="auto">
          <a:xfrm>
            <a:off x="825501" y="685800"/>
            <a:ext cx="7990152" cy="5273675"/>
          </a:xfrm>
          <a:prstGeom prst="rect">
            <a:avLst/>
          </a:prstGeom>
          <a:noFill/>
          <a:ln w="9525">
            <a:noFill/>
            <a:miter lim="800000"/>
            <a:headEnd/>
            <a:tailEnd/>
          </a:ln>
          <a:effec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DA6259A5-D5B8-4B22-9C8B-D1630C56581D}" type="slidenum">
              <a:rPr lang="en-US"/>
              <a:pPr/>
              <a:t>169</a:t>
            </a:fld>
            <a:endParaRPr lang="en-US"/>
          </a:p>
        </p:txBody>
      </p:sp>
      <p:sp>
        <p:nvSpPr>
          <p:cNvPr id="572418" name="Rectangle 2"/>
          <p:cNvSpPr>
            <a:spLocks noGrp="1" noChangeArrowheads="1"/>
          </p:cNvSpPr>
          <p:nvPr>
            <p:ph type="title"/>
          </p:nvPr>
        </p:nvSpPr>
        <p:spPr/>
        <p:txBody>
          <a:bodyPr/>
          <a:lstStyle/>
          <a:p>
            <a:r>
              <a:rPr lang="en-US"/>
              <a:t>Modeling Piping Response To Detonations</a:t>
            </a:r>
          </a:p>
        </p:txBody>
      </p:sp>
      <p:sp>
        <p:nvSpPr>
          <p:cNvPr id="572419" name="Rectangle 3"/>
          <p:cNvSpPr>
            <a:spLocks noGrp="1" noChangeArrowheads="1"/>
          </p:cNvSpPr>
          <p:nvPr>
            <p:ph type="body" idx="1"/>
          </p:nvPr>
        </p:nvSpPr>
        <p:spPr/>
        <p:txBody>
          <a:bodyPr/>
          <a:lstStyle/>
          <a:p>
            <a:r>
              <a:rPr lang="en-US"/>
              <a:t>SDOF model for hoop oscillations</a:t>
            </a:r>
          </a:p>
          <a:p>
            <a:r>
              <a:rPr lang="en-US"/>
              <a:t>Simplified traveling wave model</a:t>
            </a:r>
          </a:p>
          <a:p>
            <a:pPr lvl="1"/>
            <a:r>
              <a:rPr lang="en-US"/>
              <a:t>Beam on an elastic foundation</a:t>
            </a:r>
          </a:p>
          <a:p>
            <a:r>
              <a:rPr lang="en-US"/>
              <a:t>Analytical shell models </a:t>
            </a:r>
          </a:p>
          <a:p>
            <a:pPr lvl="1"/>
            <a:r>
              <a:rPr lang="en-US"/>
              <a:t>(Tang) with rotary inertia</a:t>
            </a:r>
          </a:p>
          <a:p>
            <a:r>
              <a:rPr lang="en-US"/>
              <a:t>Numerical simulation</a:t>
            </a:r>
          </a:p>
          <a:p>
            <a:pPr lvl="1"/>
            <a:r>
              <a:rPr lang="en-US"/>
              <a:t>Shell models (Cirak)</a:t>
            </a:r>
          </a:p>
          <a:p>
            <a:pPr lvl="1"/>
            <a:r>
              <a:rPr lang="en-US"/>
              <a:t>FEM models (LS-Dyna)</a:t>
            </a:r>
          </a:p>
          <a:p>
            <a:r>
              <a:rPr lang="en-US"/>
              <a:t>Structural models for piping systems with bends, tees, supports, and nozzles.</a:t>
            </a:r>
          </a:p>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754E6319-F46E-45FC-8B0B-D6C6F52E201F}" type="slidenum">
              <a:rPr lang="en-US"/>
              <a:pPr/>
              <a:t>17</a:t>
            </a:fld>
            <a:endParaRPr lang="en-US"/>
          </a:p>
        </p:txBody>
      </p:sp>
      <p:sp>
        <p:nvSpPr>
          <p:cNvPr id="63490" name="Rectangle 2"/>
          <p:cNvSpPr>
            <a:spLocks noGrp="1" noChangeArrowheads="1"/>
          </p:cNvSpPr>
          <p:nvPr>
            <p:ph type="title"/>
          </p:nvPr>
        </p:nvSpPr>
        <p:spPr/>
        <p:txBody>
          <a:bodyPr/>
          <a:lstStyle/>
          <a:p>
            <a:r>
              <a:rPr lang="en-US"/>
              <a:t>Blast Wave Interaction</a:t>
            </a:r>
          </a:p>
        </p:txBody>
      </p:sp>
      <p:sp>
        <p:nvSpPr>
          <p:cNvPr id="63494" name="Rectangle 6"/>
          <p:cNvSpPr>
            <a:spLocks noGrp="1" noChangeArrowheads="1"/>
          </p:cNvSpPr>
          <p:nvPr>
            <p:ph type="body" sz="half" idx="1"/>
          </p:nvPr>
        </p:nvSpPr>
        <p:spPr>
          <a:xfrm>
            <a:off x="495300" y="1219200"/>
            <a:ext cx="4416425" cy="4906963"/>
          </a:xfrm>
        </p:spPr>
        <p:txBody>
          <a:bodyPr/>
          <a:lstStyle/>
          <a:p>
            <a:r>
              <a:rPr lang="en-US" sz="2400"/>
              <a:t>Blast wave consists of</a:t>
            </a:r>
          </a:p>
          <a:p>
            <a:pPr lvl="1"/>
            <a:r>
              <a:rPr lang="en-US" sz="2000"/>
              <a:t>Leading shock front</a:t>
            </a:r>
          </a:p>
          <a:p>
            <a:pPr lvl="1"/>
            <a:r>
              <a:rPr lang="en-US" sz="2000"/>
              <a:t>Flow behind front</a:t>
            </a:r>
          </a:p>
          <a:p>
            <a:r>
              <a:rPr lang="en-US" sz="2400"/>
              <a:t>Pressure loading </a:t>
            </a:r>
          </a:p>
          <a:p>
            <a:pPr lvl="1"/>
            <a:r>
              <a:rPr lang="en-US" sz="2000"/>
              <a:t>Incident and reflected pressure behind shock</a:t>
            </a:r>
          </a:p>
          <a:p>
            <a:pPr lvl="1"/>
            <a:r>
              <a:rPr lang="en-US" sz="2000"/>
              <a:t>Stagnation pressure  from flow</a:t>
            </a:r>
          </a:p>
          <a:p>
            <a:r>
              <a:rPr lang="en-US" sz="2400"/>
              <a:t>Factors in loading</a:t>
            </a:r>
          </a:p>
          <a:p>
            <a:pPr lvl="1"/>
            <a:r>
              <a:rPr lang="en-US" sz="2000"/>
              <a:t>Blast decay time</a:t>
            </a:r>
          </a:p>
          <a:p>
            <a:pPr lvl="1"/>
            <a:r>
              <a:rPr lang="en-US" sz="2000"/>
              <a:t>Diffraction time</a:t>
            </a:r>
          </a:p>
          <a:p>
            <a:pPr lvl="1"/>
            <a:r>
              <a:rPr lang="en-US" sz="2000"/>
              <a:t>Distance from blast origin</a:t>
            </a:r>
          </a:p>
        </p:txBody>
      </p:sp>
      <p:pic>
        <p:nvPicPr>
          <p:cNvPr id="63492" name="Picture 4" descr="blast-house"/>
          <p:cNvPicPr>
            <a:picLocks noGrp="1" noChangeAspect="1" noChangeArrowheads="1"/>
          </p:cNvPicPr>
          <p:nvPr>
            <p:ph sz="half" idx="2"/>
          </p:nvPr>
        </p:nvPicPr>
        <p:blipFill>
          <a:blip r:embed="rId2" cstate="print"/>
          <a:srcRect/>
          <a:stretch>
            <a:fillRect/>
          </a:stretch>
        </p:blipFill>
        <p:spPr>
          <a:xfrm>
            <a:off x="4787900" y="1752600"/>
            <a:ext cx="4829175" cy="3511550"/>
          </a:xfrm>
          <a:noFill/>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r>
              <a:rPr lang="en-US" smtClean="0"/>
              <a:t>7 Sept 2009</a:t>
            </a:r>
            <a:endParaRPr lang="en-US"/>
          </a:p>
        </p:txBody>
      </p:sp>
      <p:sp>
        <p:nvSpPr>
          <p:cNvPr id="4" name="Footer Placeholder 4"/>
          <p:cNvSpPr>
            <a:spLocks noGrp="1"/>
          </p:cNvSpPr>
          <p:nvPr>
            <p:ph type="ftr" sz="quarter" idx="11"/>
          </p:nvPr>
        </p:nvSpPr>
        <p:spPr/>
        <p:txBody>
          <a:bodyPr/>
          <a:lstStyle/>
          <a:p>
            <a:r>
              <a:rPr lang="en-US"/>
              <a:t>Shepherd - Explosion Effects </a:t>
            </a:r>
          </a:p>
        </p:txBody>
      </p:sp>
      <p:sp>
        <p:nvSpPr>
          <p:cNvPr id="5" name="Slide Number Placeholder 5"/>
          <p:cNvSpPr>
            <a:spLocks noGrp="1"/>
          </p:cNvSpPr>
          <p:nvPr>
            <p:ph type="sldNum" sz="quarter" idx="12"/>
          </p:nvPr>
        </p:nvSpPr>
        <p:spPr/>
        <p:txBody>
          <a:bodyPr/>
          <a:lstStyle/>
          <a:p>
            <a:fld id="{6D6AAE6A-8464-48EF-93D7-7ABF8330643C}" type="slidenum">
              <a:rPr lang="en-US"/>
              <a:pPr/>
              <a:t>170</a:t>
            </a:fld>
            <a:endParaRPr lang="en-US"/>
          </a:p>
        </p:txBody>
      </p:sp>
      <p:sp>
        <p:nvSpPr>
          <p:cNvPr id="573442" name="Rectangle 2"/>
          <p:cNvSpPr>
            <a:spLocks noGrp="1" noChangeArrowheads="1"/>
          </p:cNvSpPr>
          <p:nvPr>
            <p:ph type="ctrTitle"/>
          </p:nvPr>
        </p:nvSpPr>
        <p:spPr/>
        <p:txBody>
          <a:bodyPr/>
          <a:lstStyle/>
          <a:p>
            <a:r>
              <a:rPr lang="en-US"/>
              <a:t>Reference Books</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D1B38517-BA8B-4A7E-9742-9BBF176A56ED}" type="slidenum">
              <a:rPr lang="en-US"/>
              <a:pPr/>
              <a:t>171</a:t>
            </a:fld>
            <a:endParaRPr lang="en-US"/>
          </a:p>
        </p:txBody>
      </p:sp>
      <p:sp>
        <p:nvSpPr>
          <p:cNvPr id="574466" name="Rectangle 2"/>
          <p:cNvSpPr>
            <a:spLocks noGrp="1" noChangeArrowheads="1"/>
          </p:cNvSpPr>
          <p:nvPr>
            <p:ph type="title"/>
          </p:nvPr>
        </p:nvSpPr>
        <p:spPr/>
        <p:txBody>
          <a:bodyPr/>
          <a:lstStyle/>
          <a:p>
            <a:r>
              <a:rPr lang="en-US"/>
              <a:t>References on Gaseous Explosions</a:t>
            </a:r>
          </a:p>
        </p:txBody>
      </p:sp>
      <p:sp>
        <p:nvSpPr>
          <p:cNvPr id="574467" name="Rectangle 3"/>
          <p:cNvSpPr>
            <a:spLocks noGrp="1" noChangeArrowheads="1"/>
          </p:cNvSpPr>
          <p:nvPr>
            <p:ph type="body" idx="1"/>
          </p:nvPr>
        </p:nvSpPr>
        <p:spPr/>
        <p:txBody>
          <a:bodyPr/>
          <a:lstStyle/>
          <a:p>
            <a:pPr marL="457200" indent="-457200">
              <a:lnSpc>
                <a:spcPct val="80000"/>
              </a:lnSpc>
              <a:buFontTx/>
              <a:buAutoNum type="arabicPeriod"/>
            </a:pPr>
            <a:r>
              <a:rPr lang="en-US" sz="1800"/>
              <a:t>W. E. Baker, P. A. Cox, P. S.Westine, J. J. Kulesz, and R. A. Strehlow. </a:t>
            </a:r>
            <a:r>
              <a:rPr lang="en-US" sz="1800" i="1"/>
              <a:t>Explosion Hazards and Evaluation</a:t>
            </a:r>
            <a:r>
              <a:rPr lang="en-US" sz="1800"/>
              <a:t>. Elsevier, 1983. This is the classic monograph with an extensive discussion of all aspects of explosion and structural response. It is intended to be a detailed technical reference and guide for engineers involved in safety assessments. The book emphasizes hand calculation methods and is approximately evenly divided between the topics of characterizing explosion loading, and models of structural response. There are chapters on fragment and thermal effects, and also a discussion on damage criteria.</a:t>
            </a:r>
          </a:p>
          <a:p>
            <a:pPr marL="457200" indent="-457200">
              <a:lnSpc>
                <a:spcPct val="80000"/>
              </a:lnSpc>
              <a:buFontTx/>
              <a:buAutoNum type="arabicPeriod"/>
            </a:pPr>
            <a:endParaRPr lang="en-US" sz="1800"/>
          </a:p>
          <a:p>
            <a:pPr marL="457200" indent="-457200">
              <a:lnSpc>
                <a:spcPct val="80000"/>
              </a:lnSpc>
              <a:buFontTx/>
              <a:buAutoNum type="arabicPeriod"/>
            </a:pPr>
            <a:r>
              <a:rPr lang="en-US" sz="1800"/>
              <a:t>Anon. </a:t>
            </a:r>
            <a:r>
              <a:rPr lang="en-US" sz="1800" i="1"/>
              <a:t>Guidelines for Evaluating the Characteristics of Vapor Cloud Explosions, Flash Fires, and BLEVEs</a:t>
            </a:r>
            <a:r>
              <a:rPr lang="en-US" sz="1800"/>
              <a:t>. AIChE, 1994. Center for Chemical Process Safety. This monograph is one of the series of publications by the Center for Chemical Process Safety (CCPS) of the American Institute of Chemical Engineers http://www.aiche.org/ccps/. The emphasis is on pressure wave and thermal radiation from uncon¯ned vapor clouds and boiling liquid expanding vapor explosions (BLEVE). Oriented toward chemical process plant safety.</a:t>
            </a:r>
          </a:p>
          <a:p>
            <a:pPr marL="457200" indent="-457200">
              <a:lnSpc>
                <a:spcPct val="80000"/>
              </a:lnSpc>
              <a:buFontTx/>
              <a:buAutoNum type="arabicPeriod"/>
            </a:pPr>
            <a:endParaRPr lang="en-US" sz="180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62D555A8-B731-4FA0-A11D-137D3DE7E2D8}" type="slidenum">
              <a:rPr lang="en-US"/>
              <a:pPr/>
              <a:t>172</a:t>
            </a:fld>
            <a:endParaRPr lang="en-US"/>
          </a:p>
        </p:txBody>
      </p:sp>
      <p:sp>
        <p:nvSpPr>
          <p:cNvPr id="575490" name="Rectangle 2"/>
          <p:cNvSpPr>
            <a:spLocks noGrp="1" noChangeArrowheads="1"/>
          </p:cNvSpPr>
          <p:nvPr>
            <p:ph type="title"/>
          </p:nvPr>
        </p:nvSpPr>
        <p:spPr/>
        <p:txBody>
          <a:bodyPr/>
          <a:lstStyle/>
          <a:p>
            <a:r>
              <a:rPr lang="en-US"/>
              <a:t>References on Gaseous Explosions (cont)</a:t>
            </a:r>
          </a:p>
        </p:txBody>
      </p:sp>
      <p:sp>
        <p:nvSpPr>
          <p:cNvPr id="575491" name="Rectangle 3"/>
          <p:cNvSpPr>
            <a:spLocks noGrp="1" noChangeArrowheads="1"/>
          </p:cNvSpPr>
          <p:nvPr>
            <p:ph type="body" idx="1"/>
          </p:nvPr>
        </p:nvSpPr>
        <p:spPr/>
        <p:txBody>
          <a:bodyPr/>
          <a:lstStyle/>
          <a:p>
            <a:pPr marL="533400" indent="-533400">
              <a:lnSpc>
                <a:spcPct val="80000"/>
              </a:lnSpc>
              <a:buFontTx/>
              <a:buAutoNum type="arabicPeriod" startAt="3"/>
            </a:pPr>
            <a:r>
              <a:rPr lang="en-US" sz="1600"/>
              <a:t>J. M. Kuchta. Investigation of ¯re and explosion accidents in chemical, mining, and fuel-related industries - a manual. Bulletin 680, Bureau of Mines, 1985. The Bureau of Mines carried out an extensive research program on gaseous explosions and this publication summarizes much of the data on °ammability and explosion phenomena obtained by this group through the mid 1980s.</a:t>
            </a:r>
          </a:p>
          <a:p>
            <a:pPr marL="533400" indent="-533400">
              <a:lnSpc>
                <a:spcPct val="80000"/>
              </a:lnSpc>
              <a:buFontTx/>
              <a:buAutoNum type="arabicPeriod" startAt="3"/>
            </a:pPr>
            <a:endParaRPr lang="en-US" sz="1600"/>
          </a:p>
          <a:p>
            <a:pPr marL="533400" indent="-533400">
              <a:lnSpc>
                <a:spcPct val="80000"/>
              </a:lnSpc>
              <a:buFontTx/>
              <a:buAutoNum type="arabicPeriod" startAt="3"/>
            </a:pPr>
            <a:r>
              <a:rPr lang="en-US" sz="1600"/>
              <a:t>Dag Bjerketvedt, Jan Roar Bakke, and Kees van Wingerden. Gas explosion handbook. </a:t>
            </a:r>
            <a:r>
              <a:rPr lang="en-US" sz="1600" i="1"/>
              <a:t>Journal Of Hazardous Materials</a:t>
            </a:r>
            <a:r>
              <a:rPr lang="en-US" sz="1600"/>
              <a:t>, 52(1):1{150, January 1997. See the most recent online version at http://www.gexcon.com/. The group at GEXCON AS has been very actively involved in explosion incident investigation and explosion protection studies. Their FLACS program is one of the most widely used tools for evaluating pressure wave generation by vapor cloud explosions in industrial facilities. This handbook (now online) provides a relatively easy to read introduction to all aspects of explosions with Chapter 8 providing an introduction to structural response.</a:t>
            </a:r>
          </a:p>
          <a:p>
            <a:pPr marL="533400" indent="-533400">
              <a:lnSpc>
                <a:spcPct val="80000"/>
              </a:lnSpc>
              <a:buFontTx/>
              <a:buAutoNum type="arabicPeriod" startAt="3"/>
            </a:pPr>
            <a:endParaRPr lang="en-US" sz="1600"/>
          </a:p>
          <a:p>
            <a:pPr marL="533400" indent="-533400">
              <a:lnSpc>
                <a:spcPct val="80000"/>
              </a:lnSpc>
              <a:buFontTx/>
              <a:buAutoNum type="arabicPeriod" startAt="3"/>
            </a:pPr>
            <a:r>
              <a:rPr lang="en-US" sz="1600"/>
              <a:t>K. Gugan. </a:t>
            </a:r>
            <a:r>
              <a:rPr lang="en-US" sz="1600" i="1"/>
              <a:t>Unconfined Vapor Cloud Explosions</a:t>
            </a:r>
            <a:r>
              <a:rPr lang="en-US" sz="1600"/>
              <a:t>. Gulf Publishing Company, 1978. Incidents of unconfined vapor cloud explosions from 1921 through 1979 are reviewed and detailed observations of structural damage are given for selected cases. Analysis is now dated but the factual material is very useful.</a:t>
            </a:r>
          </a:p>
          <a:p>
            <a:pPr marL="533400" indent="-533400">
              <a:lnSpc>
                <a:spcPct val="80000"/>
              </a:lnSpc>
              <a:buFontTx/>
              <a:buAutoNum type="arabicPeriod" startAt="3"/>
            </a:pPr>
            <a:endParaRPr lang="en-US" sz="160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D9EE330E-8D0E-4D78-AD40-0CC4DBA34CDD}" type="slidenum">
              <a:rPr lang="en-US"/>
              <a:pPr/>
              <a:t>173</a:t>
            </a:fld>
            <a:endParaRPr lang="en-US"/>
          </a:p>
        </p:txBody>
      </p:sp>
      <p:sp>
        <p:nvSpPr>
          <p:cNvPr id="576514" name="Rectangle 2"/>
          <p:cNvSpPr>
            <a:spLocks noGrp="1" noChangeArrowheads="1"/>
          </p:cNvSpPr>
          <p:nvPr>
            <p:ph type="title"/>
          </p:nvPr>
        </p:nvSpPr>
        <p:spPr/>
        <p:txBody>
          <a:bodyPr/>
          <a:lstStyle/>
          <a:p>
            <a:r>
              <a:rPr lang="en-US"/>
              <a:t>References on Blast Waves</a:t>
            </a:r>
          </a:p>
        </p:txBody>
      </p:sp>
      <p:sp>
        <p:nvSpPr>
          <p:cNvPr id="576515" name="Rectangle 3"/>
          <p:cNvSpPr>
            <a:spLocks noGrp="1" noChangeArrowheads="1"/>
          </p:cNvSpPr>
          <p:nvPr>
            <p:ph type="body" idx="1"/>
          </p:nvPr>
        </p:nvSpPr>
        <p:spPr>
          <a:xfrm>
            <a:off x="495300" y="1219200"/>
            <a:ext cx="8997950" cy="4191000"/>
          </a:xfrm>
        </p:spPr>
        <p:txBody>
          <a:bodyPr/>
          <a:lstStyle/>
          <a:p>
            <a:pPr>
              <a:lnSpc>
                <a:spcPct val="80000"/>
              </a:lnSpc>
              <a:buFontTx/>
              <a:buAutoNum type="arabicPeriod"/>
            </a:pPr>
            <a:r>
              <a:rPr lang="en-US" sz="1600"/>
              <a:t>S. Glasstone and P. J. Dolan. </a:t>
            </a:r>
            <a:r>
              <a:rPr lang="en-US" sz="1600" i="1"/>
              <a:t>The Effects of Nuclear Weapons</a:t>
            </a:r>
            <a:r>
              <a:rPr lang="en-US" sz="1600"/>
              <a:t>. United States Department of Defense and Department of Energy, 3rd edition, 1977. As title indicates, the focus is on nuclear weapons. Air blasts are a significant aspect of nuclear weapons effects and provided the motivation for the large body of work carried out on blast waves during the cold war era. Glasstone provides a detailed description of blast wave phenomena and the effect of nuclear blasts on structures.</a:t>
            </a:r>
          </a:p>
          <a:p>
            <a:pPr>
              <a:lnSpc>
                <a:spcPct val="80000"/>
              </a:lnSpc>
              <a:buFontTx/>
              <a:buAutoNum type="arabicPeriod"/>
            </a:pPr>
            <a:r>
              <a:rPr lang="en-US" sz="1600"/>
              <a:t>W. E. Baker. </a:t>
            </a:r>
            <a:r>
              <a:rPr lang="en-US" sz="1600" i="1"/>
              <a:t>Explosions in Air</a:t>
            </a:r>
            <a:r>
              <a:rPr lang="en-US" sz="1600"/>
              <a:t>. University of Texas Press, Austin, Texas, 1973. Substantially overlaps material in Engineering Design Handbook. Explosions in Air. Volume 1. US Army Materiel Command, 1974. AMCP 706-181. This is the classic monograph on blast waves and is more oriented to conventional high explosives than Glasstone.</a:t>
            </a:r>
          </a:p>
          <a:p>
            <a:pPr>
              <a:lnSpc>
                <a:spcPct val="80000"/>
              </a:lnSpc>
              <a:buFontTx/>
              <a:buAutoNum type="arabicPeriod"/>
            </a:pPr>
            <a:r>
              <a:rPr lang="en-US" sz="1600"/>
              <a:t>G. F. Kinney and K. J. Graham. </a:t>
            </a:r>
            <a:r>
              <a:rPr lang="en-US" sz="1600" i="1"/>
              <a:t>Explosive Shocks in Air</a:t>
            </a:r>
            <a:r>
              <a:rPr lang="en-US" sz="1600"/>
              <a:t>. 2</a:t>
            </a:r>
            <a:r>
              <a:rPr lang="en-US" sz="1600" baseline="30000"/>
              <a:t>nd</a:t>
            </a:r>
            <a:r>
              <a:rPr lang="en-US" sz="1600"/>
              <a:t> Ed. Springer, 1985. Covers similar topics as both Baker and Glasstone but more oriented to classroom study. Some limited discussion of structural effects.</a:t>
            </a:r>
          </a:p>
          <a:p>
            <a:pPr>
              <a:lnSpc>
                <a:spcPct val="80000"/>
              </a:lnSpc>
              <a:buFontTx/>
              <a:buAutoNum type="arabicPeriod"/>
            </a:pPr>
            <a:r>
              <a:rPr lang="en-US" sz="1600"/>
              <a:t>Anon. Estimating air blast characteristics for single point explosions in air, with a guide to evaluation of atmospheric propagation and effects. Technical Report ANSI S2.20-1983 (ASA20-1983), American National Standards Institute, 1983. Discusses standardized approach for scaling air blasts from an ideal (point) explosion. Discusses long range propagation in the atmosphere and effect of various weather features. Some discussion about structural effects such as window breakage.</a:t>
            </a:r>
          </a:p>
          <a:p>
            <a:pPr>
              <a:lnSpc>
                <a:spcPct val="80000"/>
              </a:lnSpc>
              <a:buFontTx/>
              <a:buAutoNum type="arabicPeriod"/>
            </a:pPr>
            <a:endParaRPr lang="en-US" sz="160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1C9F4B7C-15D8-4615-A654-87736F378AD1}" type="slidenum">
              <a:rPr lang="en-US"/>
              <a:pPr/>
              <a:t>174</a:t>
            </a:fld>
            <a:endParaRPr lang="en-US"/>
          </a:p>
        </p:txBody>
      </p:sp>
      <p:sp>
        <p:nvSpPr>
          <p:cNvPr id="577538" name="Rectangle 2"/>
          <p:cNvSpPr>
            <a:spLocks noGrp="1" noChangeArrowheads="1"/>
          </p:cNvSpPr>
          <p:nvPr>
            <p:ph type="title"/>
          </p:nvPr>
        </p:nvSpPr>
        <p:spPr/>
        <p:txBody>
          <a:bodyPr/>
          <a:lstStyle/>
          <a:p>
            <a:r>
              <a:rPr lang="en-US"/>
              <a:t>References on Structural Response</a:t>
            </a:r>
          </a:p>
        </p:txBody>
      </p:sp>
      <p:sp>
        <p:nvSpPr>
          <p:cNvPr id="577539" name="Rectangle 3"/>
          <p:cNvSpPr>
            <a:spLocks noGrp="1" noChangeArrowheads="1"/>
          </p:cNvSpPr>
          <p:nvPr>
            <p:ph type="body" idx="1"/>
          </p:nvPr>
        </p:nvSpPr>
        <p:spPr>
          <a:xfrm>
            <a:off x="495300" y="990600"/>
            <a:ext cx="8997950" cy="4906963"/>
          </a:xfrm>
        </p:spPr>
        <p:txBody>
          <a:bodyPr/>
          <a:lstStyle/>
          <a:p>
            <a:pPr>
              <a:lnSpc>
                <a:spcPct val="125000"/>
              </a:lnSpc>
              <a:buFontTx/>
              <a:buAutoNum type="arabicPeriod"/>
            </a:pPr>
            <a:r>
              <a:rPr lang="en-US" sz="1400"/>
              <a:t>W. E. Baker, P. A. Cox, P. S. Westine, J. J. Kulesz, and R. A. Strehlow. </a:t>
            </a:r>
            <a:r>
              <a:rPr lang="en-US" sz="1400" i="1"/>
              <a:t>Explosion Hazards and Evaluation</a:t>
            </a:r>
            <a:r>
              <a:rPr lang="en-US" sz="1400"/>
              <a:t>. Elsevier, 1983. This is probably still the best single reference on analytical methods of structural response to explosion.</a:t>
            </a:r>
          </a:p>
          <a:p>
            <a:pPr>
              <a:lnSpc>
                <a:spcPct val="125000"/>
              </a:lnSpc>
              <a:buFontTx/>
              <a:buAutoNum type="arabicPeriod"/>
            </a:pPr>
            <a:r>
              <a:rPr lang="en-US" sz="1400"/>
              <a:t>P.D. Smith and J.G. Hetherington. </a:t>
            </a:r>
            <a:r>
              <a:rPr lang="en-US" sz="1400" i="1"/>
              <a:t>Blast and Ballistic Loading of Structures</a:t>
            </a:r>
            <a:r>
              <a:rPr lang="en-US" sz="1400"/>
              <a:t>. Butter-worth/Heinemann, 1994. An alternative to Baker et al., covers much of same material, much less detail so that it is easier to grasp the concepts.</a:t>
            </a:r>
          </a:p>
          <a:p>
            <a:pPr>
              <a:lnSpc>
                <a:spcPct val="125000"/>
              </a:lnSpc>
              <a:buFontTx/>
              <a:buAutoNum type="arabicPeriod"/>
            </a:pPr>
            <a:r>
              <a:rPr lang="en-US" sz="1400"/>
              <a:t>M. Paz and W. Leigh. </a:t>
            </a:r>
            <a:r>
              <a:rPr lang="en-US" sz="1400" i="1"/>
              <a:t>Structural Dynamics</a:t>
            </a:r>
            <a:r>
              <a:rPr lang="en-US" sz="1400"/>
              <a:t>. Springer, ¯fth edition, 2004. Modern all-around text on structural response, oriented to civil engineers that are interested in earthquake response of structures. Integrates use of computer simulation (SAP2000) intothe text.</a:t>
            </a:r>
          </a:p>
          <a:p>
            <a:pPr>
              <a:lnSpc>
                <a:spcPct val="125000"/>
              </a:lnSpc>
              <a:buFontTx/>
              <a:buAutoNum type="arabicPeriod"/>
            </a:pPr>
            <a:r>
              <a:rPr lang="en-US" sz="1400"/>
              <a:t>J. Biggs. </a:t>
            </a:r>
            <a:r>
              <a:rPr lang="en-US" sz="1400" i="1"/>
              <a:t>Introduction to structural dynamics</a:t>
            </a:r>
            <a:r>
              <a:rPr lang="en-US" sz="1400"/>
              <a:t>. McGraw-Hill, Inc., 1964. ISBN 07-005255-7. This is the classic textbook on single degree of freedom modeling.</a:t>
            </a:r>
          </a:p>
          <a:p>
            <a:pPr>
              <a:lnSpc>
                <a:spcPct val="125000"/>
              </a:lnSpc>
              <a:buFontTx/>
              <a:buAutoNum type="arabicPeriod"/>
            </a:pPr>
            <a:r>
              <a:rPr lang="en-US" sz="1400"/>
              <a:t>N. Jones. </a:t>
            </a:r>
            <a:r>
              <a:rPr lang="en-US" sz="1400" i="1"/>
              <a:t>Structural Impact</a:t>
            </a:r>
            <a:r>
              <a:rPr lang="en-US" sz="1400"/>
              <a:t>. Cambridge University Press, 1989. ISBN 0-521-30180-7. Jones has a detailed discussion of plastic deformation which applications to both impact and impulsive pressure loading.</a:t>
            </a:r>
          </a:p>
          <a:p>
            <a:pPr>
              <a:buFontTx/>
              <a:buAutoNum type="arabicPeriod"/>
            </a:pPr>
            <a:r>
              <a:rPr lang="en-US" sz="1400"/>
              <a:t>Anon. </a:t>
            </a:r>
            <a:r>
              <a:rPr lang="en-US" sz="1400" i="1"/>
              <a:t>Structures to Resist the Effects of Accident Explosions</a:t>
            </a:r>
            <a:r>
              <a:rPr lang="en-US" sz="1400"/>
              <a:t>. Departments of the Army, the Navy, and the Air Force, 1990. Design guide for concrete-reinforced structures. Very comprehensive but oriented to military installations.</a:t>
            </a:r>
          </a:p>
          <a:p>
            <a:pPr>
              <a:buFontTx/>
              <a:buAutoNum type="arabicPeriod"/>
            </a:pPr>
            <a:endParaRPr lang="en-US" sz="1400"/>
          </a:p>
          <a:p>
            <a:pPr>
              <a:lnSpc>
                <a:spcPct val="125000"/>
              </a:lnSpc>
              <a:buFontTx/>
              <a:buAutoNum type="arabicPeriod"/>
            </a:pPr>
            <a:endParaRPr lang="en-US" sz="140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1B206195-7AAD-4751-A0AC-B29420C1B6A0}" type="slidenum">
              <a:rPr lang="en-US"/>
              <a:pPr/>
              <a:t>175</a:t>
            </a:fld>
            <a:endParaRPr lang="en-US"/>
          </a:p>
        </p:txBody>
      </p:sp>
      <p:sp>
        <p:nvSpPr>
          <p:cNvPr id="578562" name="Rectangle 2"/>
          <p:cNvSpPr>
            <a:spLocks noGrp="1" noChangeArrowheads="1"/>
          </p:cNvSpPr>
          <p:nvPr>
            <p:ph type="title"/>
          </p:nvPr>
        </p:nvSpPr>
        <p:spPr/>
        <p:txBody>
          <a:bodyPr/>
          <a:lstStyle/>
          <a:p>
            <a:r>
              <a:rPr lang="en-US"/>
              <a:t>References on Mechanics</a:t>
            </a:r>
          </a:p>
        </p:txBody>
      </p:sp>
      <p:sp>
        <p:nvSpPr>
          <p:cNvPr id="578563" name="Rectangle 3"/>
          <p:cNvSpPr>
            <a:spLocks noGrp="1" noChangeArrowheads="1"/>
          </p:cNvSpPr>
          <p:nvPr>
            <p:ph type="body" idx="1"/>
          </p:nvPr>
        </p:nvSpPr>
        <p:spPr>
          <a:xfrm>
            <a:off x="577850" y="1143000"/>
            <a:ext cx="8997950" cy="4572000"/>
          </a:xfrm>
        </p:spPr>
        <p:txBody>
          <a:bodyPr/>
          <a:lstStyle/>
          <a:p>
            <a:pPr marL="381000" indent="-381000">
              <a:lnSpc>
                <a:spcPct val="80000"/>
              </a:lnSpc>
              <a:buFontTx/>
              <a:buAutoNum type="arabicPeriod"/>
            </a:pPr>
            <a:r>
              <a:rPr lang="en-US" sz="1600"/>
              <a:t>M. F. Ashby and D. R. H. Jones. </a:t>
            </a:r>
            <a:r>
              <a:rPr lang="en-US" sz="1600" i="1"/>
              <a:t>Engineering Materials I</a:t>
            </a:r>
            <a:r>
              <a:rPr lang="en-US" sz="1600"/>
              <a:t>. Butterworth Heinemann, second edition, 1996. Elementary discussion of the material properties relevant to mechanics with formulas and data that are useful for order of magnitude computations.</a:t>
            </a:r>
          </a:p>
          <a:p>
            <a:pPr marL="381000" indent="-381000">
              <a:lnSpc>
                <a:spcPct val="80000"/>
              </a:lnSpc>
              <a:buFontTx/>
              <a:buAutoNum type="arabicPeriod"/>
            </a:pPr>
            <a:r>
              <a:rPr lang="en-US" sz="1600"/>
              <a:t>W. Nash. </a:t>
            </a:r>
            <a:r>
              <a:rPr lang="en-US" sz="1600" i="1"/>
              <a:t>Strength of Materials</a:t>
            </a:r>
            <a:r>
              <a:rPr lang="en-US" sz="1600"/>
              <a:t>. Schaum's Outlines, McGraw Hill, fourth edition, 1998. A tutorial approach to the theory of the strength of materials that concentrations on beams.</a:t>
            </a:r>
          </a:p>
          <a:p>
            <a:pPr marL="381000" indent="-381000">
              <a:lnSpc>
                <a:spcPct val="80000"/>
              </a:lnSpc>
              <a:buFontTx/>
              <a:buAutoNum type="arabicPeriod"/>
            </a:pPr>
            <a:r>
              <a:rPr lang="en-US" sz="1600"/>
              <a:t>A.C. Ugural and S.K. Fenster. </a:t>
            </a:r>
            <a:r>
              <a:rPr lang="en-US" sz="1600" i="1"/>
              <a:t>Advanced Strength and Applied Elasticity</a:t>
            </a:r>
            <a:r>
              <a:rPr lang="en-US" sz="1600"/>
              <a:t>. Elsevier, 2nd SI edition, 1987. An all-around text of elasticity, plasticity and applications to static problems in the strength of materials.</a:t>
            </a:r>
          </a:p>
          <a:p>
            <a:pPr marL="381000" indent="-381000">
              <a:lnSpc>
                <a:spcPct val="80000"/>
              </a:lnSpc>
              <a:buFontTx/>
              <a:buAutoNum type="arabicPeriod"/>
            </a:pPr>
            <a:r>
              <a:rPr lang="en-US" sz="1600"/>
              <a:t>S.P. Timoshenko and J. N. Goodier. </a:t>
            </a:r>
            <a:r>
              <a:rPr lang="en-US" sz="1600" i="1"/>
              <a:t>Theory of Elasticity</a:t>
            </a:r>
            <a:r>
              <a:rPr lang="en-US" sz="1600"/>
              <a:t>. McGraw-HIll Publishing Company, third edition, 1970. This is the classic text on elasticity. Emphasizes analytical solutions.</a:t>
            </a:r>
          </a:p>
          <a:p>
            <a:pPr marL="381000" indent="-381000">
              <a:lnSpc>
                <a:spcPct val="80000"/>
              </a:lnSpc>
              <a:buFontTx/>
              <a:buAutoNum type="arabicPeriod"/>
            </a:pPr>
            <a:r>
              <a:rPr lang="en-US" sz="1600"/>
              <a:t>N. Noda, R.B. Hetnarski, and Y. Tanigawa. </a:t>
            </a:r>
            <a:r>
              <a:rPr lang="en-US" sz="1600" i="1"/>
              <a:t>Thermal Stresses</a:t>
            </a:r>
            <a:r>
              <a:rPr lang="en-US" sz="1600"/>
              <a:t>. Taylor and Francis, 2002. ISBN 1-56032-971-8. If you need to solve a problem that involves thermal stresses, this is the book to go to.</a:t>
            </a:r>
          </a:p>
          <a:p>
            <a:pPr marL="381000" indent="-381000">
              <a:lnSpc>
                <a:spcPct val="80000"/>
              </a:lnSpc>
              <a:buFontTx/>
              <a:buAutoNum type="arabicPeriod"/>
            </a:pPr>
            <a:r>
              <a:rPr lang="en-US" sz="1600"/>
              <a:t>D. Broek. </a:t>
            </a:r>
            <a:r>
              <a:rPr lang="en-US" sz="1600" i="1"/>
              <a:t>Elementary Engineering Fracture Mechanics</a:t>
            </a:r>
            <a:r>
              <a:rPr lang="en-US" sz="1600"/>
              <a:t>. Kluwer Academic Publishers, fourth revised edition, 1991. Fracture mechanics is a key part of the modern approach to designing pressure vessels and piping.</a:t>
            </a:r>
          </a:p>
          <a:p>
            <a:pPr marL="381000" indent="-381000">
              <a:lnSpc>
                <a:spcPct val="80000"/>
              </a:lnSpc>
              <a:buFontTx/>
              <a:buAutoNum type="arabicPeriod"/>
            </a:pPr>
            <a:r>
              <a:rPr lang="en-US" sz="1600"/>
              <a:t>W. Johnson and P. B. Mellor. </a:t>
            </a:r>
            <a:r>
              <a:rPr lang="en-US" sz="1600" i="1"/>
              <a:t>Engineering Plasticity</a:t>
            </a:r>
            <a:r>
              <a:rPr lang="en-US" sz="1600"/>
              <a:t>. Ellis Horwood Limited, 1983.</a:t>
            </a:r>
          </a:p>
          <a:p>
            <a:pPr marL="381000" indent="-381000">
              <a:lnSpc>
                <a:spcPct val="80000"/>
              </a:lnSpc>
              <a:buFontTx/>
              <a:buAutoNum type="arabicPeriod"/>
            </a:pPr>
            <a:r>
              <a:rPr lang="en-US" sz="1600"/>
              <a:t>C. R. Callidine. </a:t>
            </a:r>
            <a:r>
              <a:rPr lang="en-US" sz="1600" i="1"/>
              <a:t>Plasticity for Engineers</a:t>
            </a:r>
            <a:r>
              <a:rPr lang="en-US" sz="1600"/>
              <a:t>. Horwood Publishing Limited, 2000.</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90AA341A-EBCD-4BFA-9192-8D6F073E42AA}" type="slidenum">
              <a:rPr lang="en-US"/>
              <a:pPr/>
              <a:t>176</a:t>
            </a:fld>
            <a:endParaRPr lang="en-US"/>
          </a:p>
        </p:txBody>
      </p:sp>
      <p:sp>
        <p:nvSpPr>
          <p:cNvPr id="579586" name="Rectangle 2"/>
          <p:cNvSpPr>
            <a:spLocks noGrp="1" noChangeArrowheads="1"/>
          </p:cNvSpPr>
          <p:nvPr>
            <p:ph type="title"/>
          </p:nvPr>
        </p:nvSpPr>
        <p:spPr/>
        <p:txBody>
          <a:bodyPr/>
          <a:lstStyle/>
          <a:p>
            <a:r>
              <a:rPr lang="en-US"/>
              <a:t>Handbooks</a:t>
            </a:r>
          </a:p>
        </p:txBody>
      </p:sp>
      <p:sp>
        <p:nvSpPr>
          <p:cNvPr id="579587" name="Rectangle 3"/>
          <p:cNvSpPr>
            <a:spLocks noGrp="1" noChangeArrowheads="1"/>
          </p:cNvSpPr>
          <p:nvPr>
            <p:ph type="body" idx="1"/>
          </p:nvPr>
        </p:nvSpPr>
        <p:spPr/>
        <p:txBody>
          <a:bodyPr/>
          <a:lstStyle/>
          <a:p>
            <a:pPr>
              <a:lnSpc>
                <a:spcPct val="80000"/>
              </a:lnSpc>
              <a:buFontTx/>
              <a:buAutoNum type="arabicPeriod"/>
            </a:pPr>
            <a:r>
              <a:rPr lang="en-US" sz="1600"/>
              <a:t>W. Young and R. Budynas. </a:t>
            </a:r>
            <a:r>
              <a:rPr lang="en-US" sz="1600" i="1"/>
              <a:t>Roark's formulas for stress and strain</a:t>
            </a:r>
            <a:r>
              <a:rPr lang="en-US" sz="1600"/>
              <a:t>. McGraw-Hill, 2002. ISBN 0-07-072542-X. Seventh Edition. Roarks is an essential compendium of solutions for static problems in elasticity. Formulas for stress and strain for many shapes, boundary conditions, and loading problems are tabulated.</a:t>
            </a:r>
          </a:p>
          <a:p>
            <a:pPr>
              <a:lnSpc>
                <a:spcPct val="80000"/>
              </a:lnSpc>
              <a:buFontTx/>
              <a:buAutoNum type="arabicPeriod"/>
            </a:pPr>
            <a:endParaRPr lang="en-US" sz="1600"/>
          </a:p>
          <a:p>
            <a:pPr>
              <a:lnSpc>
                <a:spcPct val="80000"/>
              </a:lnSpc>
              <a:buFontTx/>
              <a:buAutoNum type="arabicPeriod"/>
            </a:pPr>
            <a:r>
              <a:rPr lang="en-US" sz="1600"/>
              <a:t>R. D. Blevins. </a:t>
            </a:r>
            <a:r>
              <a:rPr lang="en-US" sz="1600" i="1"/>
              <a:t>Formulas for natural frequency and mode shape</a:t>
            </a:r>
            <a:r>
              <a:rPr lang="en-US" sz="1600"/>
              <a:t>. van Nostrand Reinhold Company, 1979. Blevins compilation is similar in philosophy to Roark’s but focuses on dynamic solutions, speci¯cally elastic vibrations of structures. He tabulates mode shapes and vibrational frequencies for many structural elements and boundary conditions.</a:t>
            </a:r>
          </a:p>
          <a:p>
            <a:pPr>
              <a:lnSpc>
                <a:spcPct val="80000"/>
              </a:lnSpc>
              <a:buFontTx/>
              <a:buAutoNum type="arabicPeriod"/>
            </a:pPr>
            <a:endParaRPr lang="en-US" sz="1600"/>
          </a:p>
          <a:p>
            <a:pPr>
              <a:lnSpc>
                <a:spcPct val="80000"/>
              </a:lnSpc>
              <a:buFontTx/>
              <a:buAutoNum type="arabicPeriod"/>
            </a:pPr>
            <a:r>
              <a:rPr lang="en-US" sz="1600"/>
              <a:t>A. S. Kobayashi, editor. </a:t>
            </a:r>
            <a:r>
              <a:rPr lang="en-US" sz="1600" i="1"/>
              <a:t>Handbook on Experimental Mechanics</a:t>
            </a:r>
            <a:r>
              <a:rPr lang="en-US" sz="1600"/>
              <a:t>. Society of Experimental Mechanics, second revised edition, 1993. If you have to perform or interpret experiments, Kobayashi's handbook is an excellent guide to various experimental methods.</a:t>
            </a:r>
          </a:p>
          <a:p>
            <a:pPr>
              <a:lnSpc>
                <a:spcPct val="80000"/>
              </a:lnSpc>
              <a:buFontTx/>
              <a:buAutoNum type="arabicPeriod"/>
            </a:pPr>
            <a:endParaRPr lang="en-US" sz="1600"/>
          </a:p>
          <a:p>
            <a:pPr>
              <a:lnSpc>
                <a:spcPct val="80000"/>
              </a:lnSpc>
              <a:buFontTx/>
              <a:buAutoNum type="arabicPeriod"/>
            </a:pPr>
            <a:r>
              <a:rPr lang="en-US" sz="1600"/>
              <a:t>J.R. Davis. </a:t>
            </a:r>
            <a:r>
              <a:rPr lang="en-US" sz="1600" i="1"/>
              <a:t>Carbon and Alloy Steels</a:t>
            </a:r>
            <a:r>
              <a:rPr lang="en-US" sz="1600"/>
              <a:t>. ASM international, 1996. ISBN 0-87170-557-5. Data on the most common construction material for piping and pressure vessels.</a:t>
            </a:r>
          </a:p>
          <a:p>
            <a:pPr>
              <a:lnSpc>
                <a:spcPct val="80000"/>
              </a:lnSpc>
              <a:buFontTx/>
              <a:buAutoNum type="arabicPeriod"/>
            </a:pPr>
            <a:endParaRPr lang="en-US" sz="1600"/>
          </a:p>
          <a:p>
            <a:pPr>
              <a:lnSpc>
                <a:spcPct val="80000"/>
              </a:lnSpc>
              <a:buFontTx/>
              <a:buAutoNum type="arabicPeriod"/>
            </a:pPr>
            <a:r>
              <a:rPr lang="en-US" sz="1600"/>
              <a:t>C. Moosbrugger. </a:t>
            </a:r>
            <a:r>
              <a:rPr lang="en-US" sz="1600" i="1"/>
              <a:t>Atlas of stress-strain curves</a:t>
            </a:r>
            <a:r>
              <a:rPr lang="en-US" sz="1600"/>
              <a:t>. Materials Park, OH : ASM international, 2002. Measured stress-strain curves for a wide range of materials.</a:t>
            </a:r>
          </a:p>
          <a:p>
            <a:pPr>
              <a:lnSpc>
                <a:spcPct val="80000"/>
              </a:lnSpc>
              <a:buFontTx/>
              <a:buAutoNum type="arabicPeriod"/>
            </a:pPr>
            <a:endParaRPr lang="en-US" sz="160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D26FA32A-D7D7-4177-B310-8679B507CCF6}" type="slidenum">
              <a:rPr lang="en-US"/>
              <a:pPr/>
              <a:t>177</a:t>
            </a:fld>
            <a:endParaRPr lang="en-US"/>
          </a:p>
        </p:txBody>
      </p:sp>
      <p:sp>
        <p:nvSpPr>
          <p:cNvPr id="580610" name="Rectangle 2"/>
          <p:cNvSpPr>
            <a:spLocks noGrp="1" noChangeArrowheads="1"/>
          </p:cNvSpPr>
          <p:nvPr>
            <p:ph type="title"/>
          </p:nvPr>
        </p:nvSpPr>
        <p:spPr/>
        <p:txBody>
          <a:bodyPr/>
          <a:lstStyle/>
          <a:p>
            <a:r>
              <a:rPr lang="en-US"/>
              <a:t>Books on Related Subjects are Useful</a:t>
            </a:r>
          </a:p>
        </p:txBody>
      </p:sp>
      <p:sp>
        <p:nvSpPr>
          <p:cNvPr id="580611" name="Rectangle 3"/>
          <p:cNvSpPr>
            <a:spLocks noGrp="1" noChangeArrowheads="1"/>
          </p:cNvSpPr>
          <p:nvPr>
            <p:ph type="body" idx="1"/>
          </p:nvPr>
        </p:nvSpPr>
        <p:spPr>
          <a:xfrm>
            <a:off x="495300" y="990600"/>
            <a:ext cx="8997950" cy="4906963"/>
          </a:xfrm>
        </p:spPr>
        <p:txBody>
          <a:bodyPr/>
          <a:lstStyle/>
          <a:p>
            <a:r>
              <a:rPr lang="en-US"/>
              <a:t>Earthquake engineering</a:t>
            </a:r>
          </a:p>
          <a:p>
            <a:pPr lvl="1"/>
            <a:r>
              <a:rPr lang="en-US"/>
              <a:t>Strong ground motion excites building motion</a:t>
            </a:r>
          </a:p>
          <a:p>
            <a:r>
              <a:rPr lang="en-US"/>
              <a:t>Terminal ballistics</a:t>
            </a:r>
          </a:p>
          <a:p>
            <a:pPr lvl="1"/>
            <a:r>
              <a:rPr lang="en-US"/>
              <a:t>Projectile impact creates stress waves and vibration</a:t>
            </a:r>
          </a:p>
          <a:p>
            <a:r>
              <a:rPr lang="en-US"/>
              <a:t>Crashworthiness</a:t>
            </a:r>
          </a:p>
          <a:p>
            <a:pPr lvl="1"/>
            <a:r>
              <a:rPr lang="en-US"/>
              <a:t>Vehicle crash mitigation </a:t>
            </a:r>
          </a:p>
          <a:p>
            <a:r>
              <a:rPr lang="en-US"/>
              <a:t>Weapons effects</a:t>
            </a:r>
          </a:p>
          <a:p>
            <a:pPr lvl="1"/>
            <a:r>
              <a:rPr lang="en-US"/>
              <a:t>Conventional (High explosive and FAE)</a:t>
            </a:r>
          </a:p>
          <a:p>
            <a:pPr lvl="1"/>
            <a:r>
              <a:rPr lang="en-US"/>
              <a:t>Nuclear and nuclear simulation testing</a:t>
            </a:r>
          </a:p>
          <a:p>
            <a:pPr lvl="1">
              <a:buFontTx/>
              <a:buNone/>
            </a:pPr>
            <a:endParaRPr lang="en-US"/>
          </a:p>
        </p:txBody>
      </p:sp>
      <p:sp>
        <p:nvSpPr>
          <p:cNvPr id="580612" name="Text Box 4"/>
          <p:cNvSpPr txBox="1">
            <a:spLocks noChangeArrowheads="1"/>
          </p:cNvSpPr>
          <p:nvPr/>
        </p:nvSpPr>
        <p:spPr bwMode="auto">
          <a:xfrm>
            <a:off x="742950" y="5257800"/>
            <a:ext cx="8089900" cy="915988"/>
          </a:xfrm>
          <a:prstGeom prst="rect">
            <a:avLst/>
          </a:prstGeom>
          <a:solidFill>
            <a:schemeClr val="accent1"/>
          </a:solidFill>
          <a:ln w="9525">
            <a:noFill/>
            <a:miter lim="800000"/>
            <a:headEnd/>
            <a:tailEnd/>
          </a:ln>
          <a:effectLst/>
        </p:spPr>
        <p:txBody>
          <a:bodyPr>
            <a:spAutoFit/>
          </a:bodyPr>
          <a:lstStyle/>
          <a:p>
            <a:r>
              <a:rPr lang="en-US" b="0"/>
              <a:t>TIP – Many recent studies on structural response to blasts have been sponsored to counter terrorism – the results are often restricted to government agencies or official use only.</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5A9A51D1-E179-4B61-8F8F-14E77252A5AD}" type="slidenum">
              <a:rPr lang="en-US"/>
              <a:pPr/>
              <a:t>178</a:t>
            </a:fld>
            <a:endParaRPr lang="en-US"/>
          </a:p>
        </p:txBody>
      </p:sp>
      <p:sp>
        <p:nvSpPr>
          <p:cNvPr id="581634" name="Rectangle 2"/>
          <p:cNvSpPr>
            <a:spLocks noGrp="1" noChangeArrowheads="1"/>
          </p:cNvSpPr>
          <p:nvPr>
            <p:ph type="title"/>
          </p:nvPr>
        </p:nvSpPr>
        <p:spPr/>
        <p:txBody>
          <a:bodyPr/>
          <a:lstStyle/>
          <a:p>
            <a:r>
              <a:rPr lang="en-US"/>
              <a:t>Web Resources</a:t>
            </a:r>
          </a:p>
        </p:txBody>
      </p:sp>
      <p:sp>
        <p:nvSpPr>
          <p:cNvPr id="581635" name="Rectangle 3"/>
          <p:cNvSpPr>
            <a:spLocks noGrp="1" noChangeArrowheads="1"/>
          </p:cNvSpPr>
          <p:nvPr>
            <p:ph type="body" idx="1"/>
          </p:nvPr>
        </p:nvSpPr>
        <p:spPr/>
        <p:txBody>
          <a:bodyPr/>
          <a:lstStyle/>
          <a:p>
            <a:r>
              <a:rPr lang="en-US" dirty="0"/>
              <a:t>For more resources, preprints, and reports from Caltech Explosion Dynamics Lab, see</a:t>
            </a:r>
          </a:p>
          <a:p>
            <a:pPr>
              <a:buFontTx/>
              <a:buNone/>
            </a:pPr>
            <a:r>
              <a:rPr lang="en-US" dirty="0"/>
              <a:t>          </a:t>
            </a:r>
            <a:r>
              <a:rPr lang="en-US" dirty="0">
                <a:hlinkClick r:id="rId2"/>
              </a:rPr>
              <a:t>http</a:t>
            </a:r>
            <a:r>
              <a:rPr lang="en-US" dirty="0" smtClean="0">
                <a:hlinkClick r:id="rId2"/>
              </a:rPr>
              <a:t>://shepherd.caltech.edu/EDL</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D030D80A-FA45-459E-A645-6356CB5C696A}" type="slidenum">
              <a:rPr lang="en-US"/>
              <a:pPr/>
              <a:t>18</a:t>
            </a:fld>
            <a:endParaRPr lang="en-US"/>
          </a:p>
        </p:txBody>
      </p:sp>
      <p:sp>
        <p:nvSpPr>
          <p:cNvPr id="66562" name="Rectangle 2"/>
          <p:cNvSpPr>
            <a:spLocks noGrp="1" noChangeArrowheads="1"/>
          </p:cNvSpPr>
          <p:nvPr>
            <p:ph type="title"/>
          </p:nvPr>
        </p:nvSpPr>
        <p:spPr/>
        <p:txBody>
          <a:bodyPr/>
          <a:lstStyle/>
          <a:p>
            <a:r>
              <a:rPr lang="en-US"/>
              <a:t>Internal Explosion</a:t>
            </a:r>
          </a:p>
        </p:txBody>
      </p:sp>
      <p:sp>
        <p:nvSpPr>
          <p:cNvPr id="66566" name="Rectangle 6"/>
          <p:cNvSpPr>
            <a:spLocks noGrp="1" noChangeArrowheads="1"/>
          </p:cNvSpPr>
          <p:nvPr>
            <p:ph type="body" sz="half" idx="1"/>
          </p:nvPr>
        </p:nvSpPr>
        <p:spPr>
          <a:xfrm>
            <a:off x="1320800" y="3429000"/>
            <a:ext cx="7181850" cy="2697163"/>
          </a:xfrm>
        </p:spPr>
        <p:txBody>
          <a:bodyPr/>
          <a:lstStyle/>
          <a:p>
            <a:pPr>
              <a:lnSpc>
                <a:spcPct val="90000"/>
              </a:lnSpc>
            </a:pPr>
            <a:r>
              <a:rPr lang="en-US" sz="2400"/>
              <a:t>Can be deflagration or detonation</a:t>
            </a:r>
          </a:p>
          <a:p>
            <a:pPr>
              <a:lnSpc>
                <a:spcPct val="90000"/>
              </a:lnSpc>
            </a:pPr>
            <a:r>
              <a:rPr lang="en-US" sz="2400"/>
              <a:t>Deflagration</a:t>
            </a:r>
          </a:p>
          <a:p>
            <a:pPr lvl="1">
              <a:lnSpc>
                <a:spcPct val="90000"/>
              </a:lnSpc>
            </a:pPr>
            <a:r>
              <a:rPr lang="en-US" sz="2000"/>
              <a:t>Pressure independent of position, slow</a:t>
            </a:r>
          </a:p>
          <a:p>
            <a:pPr>
              <a:lnSpc>
                <a:spcPct val="90000"/>
              </a:lnSpc>
            </a:pPr>
            <a:r>
              <a:rPr lang="en-US" sz="2400"/>
              <a:t>Detonation</a:t>
            </a:r>
          </a:p>
          <a:p>
            <a:pPr lvl="1">
              <a:lnSpc>
                <a:spcPct val="90000"/>
              </a:lnSpc>
            </a:pPr>
            <a:r>
              <a:rPr lang="en-US" sz="2000"/>
              <a:t>Spatial dependence of pressure</a:t>
            </a:r>
          </a:p>
          <a:p>
            <a:pPr lvl="1">
              <a:lnSpc>
                <a:spcPct val="90000"/>
              </a:lnSpc>
            </a:pPr>
            <a:r>
              <a:rPr lang="en-US" sz="2000"/>
              <a:t>Local peak associated with detonation wave formation and propagation</a:t>
            </a:r>
          </a:p>
        </p:txBody>
      </p:sp>
      <p:pic>
        <p:nvPicPr>
          <p:cNvPr id="66564" name="Picture 4" descr="blast-internal"/>
          <p:cNvPicPr>
            <a:picLocks noGrp="1" noChangeAspect="1" noChangeArrowheads="1"/>
          </p:cNvPicPr>
          <p:nvPr>
            <p:ph sz="half" idx="2"/>
          </p:nvPr>
        </p:nvPicPr>
        <p:blipFill>
          <a:blip r:embed="rId2" cstate="print"/>
          <a:srcRect/>
          <a:stretch>
            <a:fillRect/>
          </a:stretch>
        </p:blipFill>
        <p:spPr>
          <a:xfrm>
            <a:off x="1485900" y="914400"/>
            <a:ext cx="6975475" cy="2281238"/>
          </a:xfrm>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5"/>
          <p:cNvSpPr>
            <a:spLocks noGrp="1"/>
          </p:cNvSpPr>
          <p:nvPr>
            <p:ph type="dt" sz="half" idx="10"/>
          </p:nvPr>
        </p:nvSpPr>
        <p:spPr/>
        <p:txBody>
          <a:bodyPr/>
          <a:lstStyle/>
          <a:p>
            <a:r>
              <a:rPr lang="en-US" smtClean="0"/>
              <a:t>7 Sept 2009</a:t>
            </a:r>
            <a:endParaRPr lang="en-US"/>
          </a:p>
        </p:txBody>
      </p:sp>
      <p:sp>
        <p:nvSpPr>
          <p:cNvPr id="13" name="Footer Placeholder 6"/>
          <p:cNvSpPr>
            <a:spLocks noGrp="1"/>
          </p:cNvSpPr>
          <p:nvPr>
            <p:ph type="ftr" sz="quarter" idx="11"/>
          </p:nvPr>
        </p:nvSpPr>
        <p:spPr/>
        <p:txBody>
          <a:bodyPr/>
          <a:lstStyle/>
          <a:p>
            <a:r>
              <a:rPr lang="en-US"/>
              <a:t>Shepherd - Explosion Effects </a:t>
            </a:r>
          </a:p>
        </p:txBody>
      </p:sp>
      <p:sp>
        <p:nvSpPr>
          <p:cNvPr id="14" name="Slide Number Placeholder 7"/>
          <p:cNvSpPr>
            <a:spLocks noGrp="1"/>
          </p:cNvSpPr>
          <p:nvPr>
            <p:ph type="sldNum" sz="quarter" idx="12"/>
          </p:nvPr>
        </p:nvSpPr>
        <p:spPr/>
        <p:txBody>
          <a:bodyPr/>
          <a:lstStyle/>
          <a:p>
            <a:fld id="{E532D1EA-E69A-48B1-9501-657FE25A0695}" type="slidenum">
              <a:rPr lang="en-US"/>
              <a:pPr/>
              <a:t>19</a:t>
            </a:fld>
            <a:endParaRPr lang="en-US"/>
          </a:p>
        </p:txBody>
      </p:sp>
      <p:sp>
        <p:nvSpPr>
          <p:cNvPr id="38914" name="Rectangle 2"/>
          <p:cNvSpPr>
            <a:spLocks noGrp="1" noChangeArrowheads="1"/>
          </p:cNvSpPr>
          <p:nvPr>
            <p:ph type="title"/>
          </p:nvPr>
        </p:nvSpPr>
        <p:spPr/>
        <p:txBody>
          <a:bodyPr/>
          <a:lstStyle/>
          <a:p>
            <a:r>
              <a:rPr lang="en-US"/>
              <a:t>Loading Histories</a:t>
            </a:r>
          </a:p>
        </p:txBody>
      </p:sp>
      <p:sp>
        <p:nvSpPr>
          <p:cNvPr id="38915" name="Rectangle 3"/>
          <p:cNvSpPr>
            <a:spLocks noGrp="1" noChangeArrowheads="1"/>
          </p:cNvSpPr>
          <p:nvPr>
            <p:ph type="body" sz="half" idx="1"/>
          </p:nvPr>
        </p:nvSpPr>
        <p:spPr>
          <a:xfrm>
            <a:off x="495300" y="1066800"/>
            <a:ext cx="4705350" cy="4800600"/>
          </a:xfrm>
        </p:spPr>
        <p:txBody>
          <a:bodyPr/>
          <a:lstStyle/>
          <a:p>
            <a:r>
              <a:rPr lang="en-US" sz="1800"/>
              <a:t>Pressure-time histories can be derived from several sources</a:t>
            </a:r>
          </a:p>
          <a:p>
            <a:pPr lvl="1"/>
            <a:r>
              <a:rPr lang="en-US" sz="1600"/>
              <a:t>Experimental measurements</a:t>
            </a:r>
          </a:p>
          <a:p>
            <a:pPr lvl="1"/>
            <a:r>
              <a:rPr lang="en-US" sz="1600"/>
              <a:t>Analytical models with thermodynamic computation of parameters</a:t>
            </a:r>
          </a:p>
          <a:p>
            <a:pPr lvl="1"/>
            <a:r>
              <a:rPr lang="en-US" sz="1600"/>
              <a:t>Detailed numerical simulations using computation fluid dynamics</a:t>
            </a:r>
          </a:p>
          <a:p>
            <a:pPr lvl="1"/>
            <a:r>
              <a:rPr lang="en-US" sz="1600"/>
              <a:t>Empirical correlations of data</a:t>
            </a:r>
          </a:p>
          <a:p>
            <a:pPr lvl="1"/>
            <a:r>
              <a:rPr lang="en-US" sz="1600"/>
              <a:t>Approximate numerical models of blast wave propagation (Blast-X)</a:t>
            </a:r>
          </a:p>
          <a:p>
            <a:r>
              <a:rPr lang="en-US" sz="2000"/>
              <a:t>Characterizing pressure-time histories</a:t>
            </a:r>
          </a:p>
          <a:p>
            <a:pPr lvl="1"/>
            <a:r>
              <a:rPr lang="en-US" sz="1800"/>
              <a:t>Single peak or multiple peaks</a:t>
            </a:r>
          </a:p>
          <a:p>
            <a:pPr lvl="1"/>
            <a:r>
              <a:rPr lang="en-US" sz="1800"/>
              <a:t>Rise time</a:t>
            </a:r>
          </a:p>
          <a:p>
            <a:pPr lvl="1"/>
            <a:r>
              <a:rPr lang="en-US" sz="1800"/>
              <a:t>Peak pressure</a:t>
            </a:r>
          </a:p>
          <a:p>
            <a:pPr lvl="1"/>
            <a:r>
              <a:rPr lang="en-US" sz="1800"/>
              <a:t>Duration</a:t>
            </a:r>
          </a:p>
        </p:txBody>
      </p:sp>
      <p:graphicFrame>
        <p:nvGraphicFramePr>
          <p:cNvPr id="38918" name="Object 6"/>
          <p:cNvGraphicFramePr>
            <a:graphicFrameLocks noGrp="1" noChangeAspect="1"/>
          </p:cNvGraphicFramePr>
          <p:nvPr>
            <p:ph sz="quarter" idx="3"/>
          </p:nvPr>
        </p:nvGraphicFramePr>
        <p:xfrm>
          <a:off x="6597650" y="5043488"/>
          <a:ext cx="2284413" cy="1335087"/>
        </p:xfrm>
        <a:graphic>
          <a:graphicData uri="http://schemas.openxmlformats.org/presentationml/2006/ole">
            <mc:AlternateContent xmlns:mc="http://schemas.openxmlformats.org/markup-compatibility/2006">
              <mc:Choice xmlns:v="urn:schemas-microsoft-com:vml" Requires="v">
                <p:oleObj spid="_x0000_s38958" name="Image" r:id="rId3" imgW="1486092" imgH="868682" progId="">
                  <p:embed/>
                </p:oleObj>
              </mc:Choice>
              <mc:Fallback>
                <p:oleObj name="Image" r:id="rId3" imgW="1486092" imgH="868682"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0" y="5043488"/>
                        <a:ext cx="2284413"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921" name="Picture 9"/>
          <p:cNvPicPr>
            <a:picLocks noGrp="1" noChangeAspect="1" noChangeArrowheads="1"/>
          </p:cNvPicPr>
          <p:nvPr>
            <p:ph sz="quarter" idx="2"/>
          </p:nvPr>
        </p:nvPicPr>
        <p:blipFill>
          <a:blip r:embed="rId5" cstate="print"/>
          <a:srcRect/>
          <a:stretch>
            <a:fillRect/>
          </a:stretch>
        </p:blipFill>
        <p:spPr>
          <a:xfrm>
            <a:off x="6337300" y="3062288"/>
            <a:ext cx="2460625" cy="1643062"/>
          </a:xfrm>
          <a:ln/>
        </p:spPr>
      </p:pic>
      <p:graphicFrame>
        <p:nvGraphicFramePr>
          <p:cNvPr id="38923" name="Object 11"/>
          <p:cNvGraphicFramePr>
            <a:graphicFrameLocks noChangeAspect="1"/>
          </p:cNvGraphicFramePr>
          <p:nvPr/>
        </p:nvGraphicFramePr>
        <p:xfrm>
          <a:off x="5842000" y="928688"/>
          <a:ext cx="3567113" cy="736600"/>
        </p:xfrm>
        <a:graphic>
          <a:graphicData uri="http://schemas.openxmlformats.org/presentationml/2006/ole">
            <mc:AlternateContent xmlns:mc="http://schemas.openxmlformats.org/markup-compatibility/2006">
              <mc:Choice xmlns:v="urn:schemas-microsoft-com:vml" Requires="v">
                <p:oleObj spid="_x0000_s38959" name="Image" r:id="rId6" imgW="5502294" imgH="737028" progId="">
                  <p:embed/>
                </p:oleObj>
              </mc:Choice>
              <mc:Fallback>
                <p:oleObj name="Image" r:id="rId6" imgW="5502294" imgH="737028" progId="">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2000" y="928688"/>
                        <a:ext cx="3567113"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24" name="Object 12"/>
          <p:cNvGraphicFramePr>
            <a:graphicFrameLocks noChangeAspect="1"/>
          </p:cNvGraphicFramePr>
          <p:nvPr/>
        </p:nvGraphicFramePr>
        <p:xfrm>
          <a:off x="6089650" y="1995488"/>
          <a:ext cx="3359150" cy="711200"/>
        </p:xfrm>
        <a:graphic>
          <a:graphicData uri="http://schemas.openxmlformats.org/presentationml/2006/ole">
            <mc:AlternateContent xmlns:mc="http://schemas.openxmlformats.org/markup-compatibility/2006">
              <mc:Choice xmlns:v="urn:schemas-microsoft-com:vml" Requires="v">
                <p:oleObj spid="_x0000_s38960" name="Image" r:id="rId8" imgW="3710554" imgH="711362" progId="">
                  <p:embed/>
                </p:oleObj>
              </mc:Choice>
              <mc:Fallback>
                <p:oleObj name="Image" r:id="rId8" imgW="3710554" imgH="711362" progId="">
                  <p:embed/>
                  <p:pic>
                    <p:nvPicPr>
                      <p:cNvPr id="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9650" y="1995488"/>
                        <a:ext cx="335915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25" name="Text Box 13"/>
          <p:cNvSpPr txBox="1">
            <a:spLocks noChangeArrowheads="1"/>
          </p:cNvSpPr>
          <p:nvPr/>
        </p:nvSpPr>
        <p:spPr bwMode="auto">
          <a:xfrm>
            <a:off x="6419850" y="1614488"/>
            <a:ext cx="2254250" cy="366712"/>
          </a:xfrm>
          <a:prstGeom prst="rect">
            <a:avLst/>
          </a:prstGeom>
          <a:noFill/>
          <a:ln w="9525">
            <a:noFill/>
            <a:miter lim="800000"/>
            <a:headEnd/>
            <a:tailEnd/>
          </a:ln>
          <a:effectLst/>
        </p:spPr>
        <p:txBody>
          <a:bodyPr wrap="none">
            <a:spAutoFit/>
          </a:bodyPr>
          <a:lstStyle/>
          <a:p>
            <a:r>
              <a:rPr lang="en-US" b="0"/>
              <a:t>Slow flame in vessel</a:t>
            </a:r>
          </a:p>
        </p:txBody>
      </p:sp>
      <p:sp>
        <p:nvSpPr>
          <p:cNvPr id="38926" name="Text Box 14"/>
          <p:cNvSpPr txBox="1">
            <a:spLocks noChangeArrowheads="1"/>
          </p:cNvSpPr>
          <p:nvPr/>
        </p:nvSpPr>
        <p:spPr bwMode="auto">
          <a:xfrm>
            <a:off x="6172200" y="2757488"/>
            <a:ext cx="2914650" cy="366712"/>
          </a:xfrm>
          <a:prstGeom prst="rect">
            <a:avLst/>
          </a:prstGeom>
          <a:noFill/>
          <a:ln w="9525">
            <a:noFill/>
            <a:miter lim="800000"/>
            <a:headEnd/>
            <a:tailEnd/>
          </a:ln>
          <a:effectLst/>
        </p:spPr>
        <p:txBody>
          <a:bodyPr wrap="none">
            <a:spAutoFit/>
          </a:bodyPr>
          <a:lstStyle/>
          <a:p>
            <a:r>
              <a:rPr lang="en-US" b="0"/>
              <a:t>High speed flame in vessel</a:t>
            </a:r>
          </a:p>
        </p:txBody>
      </p:sp>
      <p:sp>
        <p:nvSpPr>
          <p:cNvPr id="38927" name="Text Box 15"/>
          <p:cNvSpPr txBox="1">
            <a:spLocks noChangeArrowheads="1"/>
          </p:cNvSpPr>
          <p:nvPr/>
        </p:nvSpPr>
        <p:spPr bwMode="auto">
          <a:xfrm>
            <a:off x="6584950" y="4738688"/>
            <a:ext cx="2114550" cy="366712"/>
          </a:xfrm>
          <a:prstGeom prst="rect">
            <a:avLst/>
          </a:prstGeom>
          <a:noFill/>
          <a:ln w="9525">
            <a:noFill/>
            <a:miter lim="800000"/>
            <a:headEnd/>
            <a:tailEnd/>
          </a:ln>
          <a:effectLst/>
        </p:spPr>
        <p:txBody>
          <a:bodyPr wrap="none">
            <a:spAutoFit/>
          </a:bodyPr>
          <a:lstStyle/>
          <a:p>
            <a:r>
              <a:rPr lang="en-US" b="0"/>
              <a:t>Nonideal explosion</a:t>
            </a:r>
          </a:p>
        </p:txBody>
      </p:sp>
      <p:sp>
        <p:nvSpPr>
          <p:cNvPr id="38929" name="Text Box 17"/>
          <p:cNvSpPr txBox="1">
            <a:spLocks noChangeArrowheads="1"/>
          </p:cNvSpPr>
          <p:nvPr/>
        </p:nvSpPr>
        <p:spPr bwMode="auto">
          <a:xfrm>
            <a:off x="6419850" y="6186488"/>
            <a:ext cx="1822450" cy="366712"/>
          </a:xfrm>
          <a:prstGeom prst="rect">
            <a:avLst/>
          </a:prstGeom>
          <a:noFill/>
          <a:ln w="9525">
            <a:noFill/>
            <a:miter lim="800000"/>
            <a:headEnd/>
            <a:tailEnd/>
          </a:ln>
          <a:effectLst/>
        </p:spPr>
        <p:txBody>
          <a:bodyPr wrap="none">
            <a:spAutoFit/>
          </a:bodyPr>
          <a:lstStyle/>
          <a:p>
            <a:r>
              <a:rPr lang="en-US" b="0"/>
              <a:t>Ideal blast wave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B50AFA22-2DF9-48C9-A8AC-F23B3D321A98}" type="slidenum">
              <a:rPr lang="en-US"/>
              <a:pPr/>
              <a:t>2</a:t>
            </a:fld>
            <a:endParaRPr lang="en-US"/>
          </a:p>
        </p:txBody>
      </p:sp>
      <p:sp>
        <p:nvSpPr>
          <p:cNvPr id="30722" name="Rectangle 2"/>
          <p:cNvSpPr>
            <a:spLocks noGrp="1" noChangeArrowheads="1"/>
          </p:cNvSpPr>
          <p:nvPr>
            <p:ph type="title"/>
          </p:nvPr>
        </p:nvSpPr>
        <p:spPr/>
        <p:txBody>
          <a:bodyPr/>
          <a:lstStyle/>
          <a:p>
            <a:r>
              <a:rPr lang="en-US"/>
              <a:t>Topics</a:t>
            </a:r>
          </a:p>
        </p:txBody>
      </p:sp>
      <p:sp>
        <p:nvSpPr>
          <p:cNvPr id="30723" name="Rectangle 3"/>
          <p:cNvSpPr>
            <a:spLocks noGrp="1" noChangeArrowheads="1"/>
          </p:cNvSpPr>
          <p:nvPr>
            <p:ph type="body" idx="1"/>
          </p:nvPr>
        </p:nvSpPr>
        <p:spPr>
          <a:xfrm>
            <a:off x="495300" y="1066800"/>
            <a:ext cx="8997950" cy="4983163"/>
          </a:xfrm>
        </p:spPr>
        <p:txBody>
          <a:bodyPr/>
          <a:lstStyle/>
          <a:p>
            <a:pPr marL="533400" indent="-533400">
              <a:buFontTx/>
              <a:buAutoNum type="alphaUcPeriod"/>
            </a:pPr>
            <a:r>
              <a:rPr lang="en-US" dirty="0">
                <a:hlinkClick r:id="rId3" action="ppaction://hlinksldjump"/>
              </a:rPr>
              <a:t>Introduction</a:t>
            </a:r>
            <a:endParaRPr lang="en-US" dirty="0"/>
          </a:p>
          <a:p>
            <a:pPr marL="533400" indent="-533400">
              <a:buFontTx/>
              <a:buAutoNum type="alphaUcPeriod"/>
            </a:pPr>
            <a:r>
              <a:rPr lang="en-US" dirty="0">
                <a:hlinkClick r:id="rId4" action="ppaction://hlinksldjump"/>
              </a:rPr>
              <a:t>Ideal Blast Waves</a:t>
            </a:r>
            <a:endParaRPr lang="en-US" dirty="0"/>
          </a:p>
          <a:p>
            <a:pPr marL="533400" indent="-533400">
              <a:buFontTx/>
              <a:buAutoNum type="alphaUcPeriod"/>
            </a:pPr>
            <a:r>
              <a:rPr lang="en-US" dirty="0">
                <a:hlinkClick r:id="rId5" action="ppaction://hlinksldjump"/>
              </a:rPr>
              <a:t>Mechanics and Strength of Materials</a:t>
            </a:r>
            <a:endParaRPr lang="en-US" dirty="0"/>
          </a:p>
          <a:p>
            <a:pPr marL="533400" indent="-533400">
              <a:buFontTx/>
              <a:buAutoNum type="alphaUcPeriod"/>
            </a:pPr>
            <a:r>
              <a:rPr lang="en-US" dirty="0">
                <a:hlinkClick r:id="rId6" action="ppaction://hlinksldjump"/>
              </a:rPr>
              <a:t>Modes of Structural Response</a:t>
            </a:r>
            <a:endParaRPr lang="en-US" dirty="0"/>
          </a:p>
          <a:p>
            <a:pPr marL="533400" indent="-533400">
              <a:buFontTx/>
              <a:buAutoNum type="alphaUcPeriod"/>
            </a:pPr>
            <a:r>
              <a:rPr lang="en-US" dirty="0">
                <a:hlinkClick r:id="rId7" action="ppaction://hlinksldjump"/>
              </a:rPr>
              <a:t>Modeling Structural Response</a:t>
            </a:r>
            <a:endParaRPr lang="en-US" dirty="0"/>
          </a:p>
          <a:p>
            <a:pPr marL="533400" indent="-533400">
              <a:buFontTx/>
              <a:buAutoNum type="alphaUcPeriod"/>
            </a:pPr>
            <a:r>
              <a:rPr lang="en-US" dirty="0">
                <a:hlinkClick r:id="rId8" action="ppaction://hlinksldjump"/>
              </a:rPr>
              <a:t>Blast Loading Dynamic </a:t>
            </a:r>
            <a:r>
              <a:rPr lang="en-US" dirty="0" err="1">
                <a:hlinkClick r:id="rId8" action="ppaction://hlinksldjump"/>
              </a:rPr>
              <a:t>Reponse</a:t>
            </a:r>
            <a:r>
              <a:rPr lang="en-US" dirty="0">
                <a:hlinkClick r:id="rId8" action="ppaction://hlinksldjump"/>
              </a:rPr>
              <a:t> – Cantilever Beam</a:t>
            </a:r>
            <a:endParaRPr lang="en-US" dirty="0"/>
          </a:p>
          <a:p>
            <a:pPr marL="533400" indent="-533400">
              <a:buFontTx/>
              <a:buAutoNum type="alphaUcPeriod"/>
            </a:pPr>
            <a:r>
              <a:rPr lang="en-US" dirty="0">
                <a:hlinkClick r:id="rId9" action="ppaction://hlinksldjump"/>
              </a:rPr>
              <a:t>Internal Explosions – Deflagrations and Detonations</a:t>
            </a:r>
            <a:endParaRPr lang="en-US" dirty="0"/>
          </a:p>
          <a:p>
            <a:pPr marL="533400" indent="-533400">
              <a:buFontTx/>
              <a:buAutoNum type="alphaUcPeriod"/>
            </a:pPr>
            <a:r>
              <a:rPr lang="en-US" dirty="0">
                <a:hlinkClick r:id="rId10" action="ppaction://hlinksldjump"/>
              </a:rPr>
              <a:t>References</a:t>
            </a:r>
            <a:endParaRPr lang="en-US" dirty="0"/>
          </a:p>
          <a:p>
            <a:pPr marL="533400" indent="-533400">
              <a:buFontTx/>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r>
              <a:rPr lang="en-US" smtClean="0"/>
              <a:t>7 Sept 2009</a:t>
            </a:r>
            <a:endParaRPr lang="en-US"/>
          </a:p>
        </p:txBody>
      </p:sp>
      <p:sp>
        <p:nvSpPr>
          <p:cNvPr id="4" name="Footer Placeholder 4"/>
          <p:cNvSpPr>
            <a:spLocks noGrp="1"/>
          </p:cNvSpPr>
          <p:nvPr>
            <p:ph type="ftr" sz="quarter" idx="11"/>
          </p:nvPr>
        </p:nvSpPr>
        <p:spPr/>
        <p:txBody>
          <a:bodyPr/>
          <a:lstStyle/>
          <a:p>
            <a:r>
              <a:rPr lang="en-US"/>
              <a:t>Shepherd - Explosion Effects </a:t>
            </a:r>
          </a:p>
        </p:txBody>
      </p:sp>
      <p:sp>
        <p:nvSpPr>
          <p:cNvPr id="5" name="Slide Number Placeholder 5"/>
          <p:cNvSpPr>
            <a:spLocks noGrp="1"/>
          </p:cNvSpPr>
          <p:nvPr>
            <p:ph type="sldNum" sz="quarter" idx="12"/>
          </p:nvPr>
        </p:nvSpPr>
        <p:spPr/>
        <p:txBody>
          <a:bodyPr/>
          <a:lstStyle/>
          <a:p>
            <a:fld id="{FEA0C89D-A1C4-4956-8D16-23DF645EEEC4}" type="slidenum">
              <a:rPr lang="en-US"/>
              <a:pPr/>
              <a:t>20</a:t>
            </a:fld>
            <a:endParaRPr lang="en-US"/>
          </a:p>
        </p:txBody>
      </p:sp>
      <p:sp>
        <p:nvSpPr>
          <p:cNvPr id="371716" name="Rectangle 4"/>
          <p:cNvSpPr>
            <a:spLocks noGrp="1" noChangeArrowheads="1"/>
          </p:cNvSpPr>
          <p:nvPr>
            <p:ph type="ctrTitle"/>
          </p:nvPr>
        </p:nvSpPr>
        <p:spPr/>
        <p:txBody>
          <a:bodyPr/>
          <a:lstStyle/>
          <a:p>
            <a:r>
              <a:rPr lang="en-US"/>
              <a:t>Ideal Blast Waves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1DA7A568-8F95-44B9-95DF-5FB7FA4E8BA5}" type="datetime1">
              <a:rPr lang="en-US"/>
              <a:pPr/>
              <a:t>10/21/2018</a:t>
            </a:fld>
            <a:endParaRPr lang="en-US"/>
          </a:p>
        </p:txBody>
      </p:sp>
      <p:sp>
        <p:nvSpPr>
          <p:cNvPr id="5" name="Footer Placeholder 3"/>
          <p:cNvSpPr>
            <a:spLocks noGrp="1"/>
          </p:cNvSpPr>
          <p:nvPr>
            <p:ph type="ftr" sz="quarter" idx="11"/>
          </p:nvPr>
        </p:nvSpPr>
        <p:spPr/>
        <p:txBody>
          <a:bodyPr/>
          <a:lstStyle/>
          <a:p>
            <a:r>
              <a:rPr lang="en-US"/>
              <a:t>Shock and Blast Waves</a:t>
            </a:r>
          </a:p>
        </p:txBody>
      </p:sp>
      <p:sp>
        <p:nvSpPr>
          <p:cNvPr id="6" name="Slide Number Placeholder 4"/>
          <p:cNvSpPr>
            <a:spLocks noGrp="1"/>
          </p:cNvSpPr>
          <p:nvPr>
            <p:ph type="sldNum" sz="quarter" idx="12"/>
          </p:nvPr>
        </p:nvSpPr>
        <p:spPr/>
        <p:txBody>
          <a:bodyPr/>
          <a:lstStyle/>
          <a:p>
            <a:fld id="{405CDC30-E54B-4AA1-A931-981E28529C63}" type="slidenum">
              <a:rPr lang="en-US"/>
              <a:pPr/>
              <a:t>21</a:t>
            </a:fld>
            <a:endParaRPr lang="en-US"/>
          </a:p>
        </p:txBody>
      </p:sp>
      <p:sp>
        <p:nvSpPr>
          <p:cNvPr id="5122" name="Rectangle 2"/>
          <p:cNvSpPr>
            <a:spLocks noGrp="1" noChangeArrowheads="1"/>
          </p:cNvSpPr>
          <p:nvPr>
            <p:ph type="title"/>
          </p:nvPr>
        </p:nvSpPr>
        <p:spPr/>
        <p:txBody>
          <a:bodyPr/>
          <a:lstStyle/>
          <a:p>
            <a:r>
              <a:rPr lang="en-US"/>
              <a:t>Formation of a Shock Wave</a:t>
            </a:r>
          </a:p>
        </p:txBody>
      </p:sp>
      <p:pic>
        <p:nvPicPr>
          <p:cNvPr id="5123" name="Picture 3"/>
          <p:cNvPicPr>
            <a:picLocks noChangeAspect="1" noChangeArrowheads="1"/>
          </p:cNvPicPr>
          <p:nvPr/>
        </p:nvPicPr>
        <p:blipFill>
          <a:blip r:embed="rId2" cstate="print"/>
          <a:srcRect/>
          <a:stretch>
            <a:fillRect/>
          </a:stretch>
        </p:blipFill>
        <p:spPr bwMode="auto">
          <a:xfrm>
            <a:off x="1568450" y="1616076"/>
            <a:ext cx="6273800" cy="393382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2"/>
          <p:cNvSpPr>
            <a:spLocks noGrp="1"/>
          </p:cNvSpPr>
          <p:nvPr>
            <p:ph type="dt" sz="half" idx="10"/>
          </p:nvPr>
        </p:nvSpPr>
        <p:spPr/>
        <p:txBody>
          <a:bodyPr/>
          <a:lstStyle/>
          <a:p>
            <a:fld id="{67FFBD16-E4DA-4DF3-80FF-86D899E2D2A6}" type="datetime1">
              <a:rPr lang="en-US"/>
              <a:pPr/>
              <a:t>10/21/2018</a:t>
            </a:fld>
            <a:endParaRPr lang="en-US"/>
          </a:p>
        </p:txBody>
      </p:sp>
      <p:sp>
        <p:nvSpPr>
          <p:cNvPr id="16" name="Footer Placeholder 3"/>
          <p:cNvSpPr>
            <a:spLocks noGrp="1"/>
          </p:cNvSpPr>
          <p:nvPr>
            <p:ph type="ftr" sz="quarter" idx="11"/>
          </p:nvPr>
        </p:nvSpPr>
        <p:spPr/>
        <p:txBody>
          <a:bodyPr/>
          <a:lstStyle/>
          <a:p>
            <a:r>
              <a:rPr lang="en-US"/>
              <a:t>Shock and Blast Waves</a:t>
            </a:r>
          </a:p>
        </p:txBody>
      </p:sp>
      <p:sp>
        <p:nvSpPr>
          <p:cNvPr id="17" name="Slide Number Placeholder 4"/>
          <p:cNvSpPr>
            <a:spLocks noGrp="1"/>
          </p:cNvSpPr>
          <p:nvPr>
            <p:ph type="sldNum" sz="quarter" idx="12"/>
          </p:nvPr>
        </p:nvSpPr>
        <p:spPr/>
        <p:txBody>
          <a:bodyPr/>
          <a:lstStyle/>
          <a:p>
            <a:fld id="{DB3175A9-72EB-4301-8459-A59384841A9D}" type="slidenum">
              <a:rPr lang="en-US"/>
              <a:pPr/>
              <a:t>22</a:t>
            </a:fld>
            <a:endParaRPr lang="en-US"/>
          </a:p>
        </p:txBody>
      </p:sp>
      <p:sp>
        <p:nvSpPr>
          <p:cNvPr id="6146" name="Rectangle 2"/>
          <p:cNvSpPr>
            <a:spLocks noGrp="1" noChangeArrowheads="1"/>
          </p:cNvSpPr>
          <p:nvPr>
            <p:ph type="title"/>
          </p:nvPr>
        </p:nvSpPr>
        <p:spPr/>
        <p:txBody>
          <a:bodyPr/>
          <a:lstStyle/>
          <a:p>
            <a:r>
              <a:rPr lang="en-US"/>
              <a:t>Characteristics of Shock Waves</a:t>
            </a:r>
          </a:p>
        </p:txBody>
      </p:sp>
      <p:sp>
        <p:nvSpPr>
          <p:cNvPr id="6147" name="Text Box 3"/>
          <p:cNvSpPr txBox="1">
            <a:spLocks noChangeArrowheads="1"/>
          </p:cNvSpPr>
          <p:nvPr/>
        </p:nvSpPr>
        <p:spPr bwMode="auto">
          <a:xfrm>
            <a:off x="1485900" y="1295400"/>
            <a:ext cx="4791696" cy="2585323"/>
          </a:xfrm>
          <a:prstGeom prst="rect">
            <a:avLst/>
          </a:prstGeom>
          <a:noFill/>
          <a:ln w="9525">
            <a:noFill/>
            <a:miter lim="800000"/>
            <a:headEnd/>
            <a:tailEnd/>
          </a:ln>
          <a:effectLst/>
        </p:spPr>
        <p:txBody>
          <a:bodyPr wrap="none">
            <a:spAutoFit/>
          </a:bodyPr>
          <a:lstStyle/>
          <a:p>
            <a:pPr>
              <a:spcBef>
                <a:spcPct val="0"/>
              </a:spcBef>
              <a:buFontTx/>
              <a:buChar char="•"/>
            </a:pPr>
            <a:r>
              <a:rPr lang="en-US">
                <a:latin typeface="Arial" charset="0"/>
              </a:rPr>
              <a:t>Supersonic compression wave</a:t>
            </a:r>
          </a:p>
          <a:p>
            <a:pPr>
              <a:spcBef>
                <a:spcPct val="0"/>
              </a:spcBef>
              <a:buFontTx/>
              <a:buChar char="•"/>
            </a:pPr>
            <a:r>
              <a:rPr lang="en-US">
                <a:latin typeface="Arial" charset="0"/>
              </a:rPr>
              <a:t>Very thin (0.1 um for NTP)</a:t>
            </a:r>
          </a:p>
          <a:p>
            <a:pPr>
              <a:spcBef>
                <a:spcPct val="0"/>
              </a:spcBef>
              <a:buFontTx/>
              <a:buChar char="•"/>
            </a:pPr>
            <a:r>
              <a:rPr lang="en-US">
                <a:latin typeface="Arial" charset="0"/>
              </a:rPr>
              <a:t>Common examples:</a:t>
            </a:r>
          </a:p>
          <a:p>
            <a:pPr lvl="1">
              <a:spcBef>
                <a:spcPct val="0"/>
              </a:spcBef>
              <a:buFontTx/>
              <a:buChar char="•"/>
            </a:pPr>
            <a:r>
              <a:rPr lang="en-US">
                <a:latin typeface="Arial" charset="0"/>
              </a:rPr>
              <a:t>Sonic booms</a:t>
            </a:r>
          </a:p>
          <a:p>
            <a:pPr lvl="1">
              <a:spcBef>
                <a:spcPct val="0"/>
              </a:spcBef>
              <a:buFontTx/>
              <a:buChar char="•"/>
            </a:pPr>
            <a:r>
              <a:rPr lang="en-US">
                <a:latin typeface="Arial" charset="0"/>
              </a:rPr>
              <a:t>Blast waves from explosions</a:t>
            </a:r>
          </a:p>
          <a:p>
            <a:pPr lvl="1">
              <a:spcBef>
                <a:spcPct val="0"/>
              </a:spcBef>
              <a:buFontTx/>
              <a:buChar char="•"/>
            </a:pPr>
            <a:r>
              <a:rPr lang="en-US">
                <a:latin typeface="Arial" charset="0"/>
              </a:rPr>
              <a:t>Leading shock in detonation</a:t>
            </a:r>
          </a:p>
          <a:p>
            <a:pPr>
              <a:spcBef>
                <a:spcPct val="0"/>
              </a:spcBef>
              <a:buFontTx/>
              <a:buChar char="•"/>
            </a:pPr>
            <a:r>
              <a:rPr lang="en-US">
                <a:latin typeface="Arial" charset="0"/>
              </a:rPr>
              <a:t>Described by Rankine-Hugoniot relations</a:t>
            </a:r>
          </a:p>
          <a:p>
            <a:pPr>
              <a:spcBef>
                <a:spcPct val="0"/>
              </a:spcBef>
              <a:buFontTx/>
              <a:buChar char="•"/>
            </a:pPr>
            <a:r>
              <a:rPr lang="en-US">
                <a:latin typeface="Arial" charset="0"/>
              </a:rPr>
              <a:t>Piston model</a:t>
            </a:r>
          </a:p>
          <a:p>
            <a:pPr lvl="1">
              <a:spcBef>
                <a:spcPct val="0"/>
              </a:spcBef>
              <a:buFontTx/>
              <a:buChar char="•"/>
            </a:pPr>
            <a:endParaRPr lang="en-US">
              <a:latin typeface="Arial" charset="0"/>
            </a:endParaRPr>
          </a:p>
        </p:txBody>
      </p:sp>
      <p:sp>
        <p:nvSpPr>
          <p:cNvPr id="6148" name="Rectangle 4"/>
          <p:cNvSpPr>
            <a:spLocks noChangeArrowheads="1"/>
          </p:cNvSpPr>
          <p:nvPr/>
        </p:nvSpPr>
        <p:spPr bwMode="auto">
          <a:xfrm>
            <a:off x="2063750" y="5029200"/>
            <a:ext cx="3384550" cy="838200"/>
          </a:xfrm>
          <a:prstGeom prst="rect">
            <a:avLst/>
          </a:prstGeom>
          <a:solidFill>
            <a:schemeClr val="accent1"/>
          </a:solidFill>
          <a:ln w="9525">
            <a:solidFill>
              <a:schemeClr val="tx1"/>
            </a:solidFill>
            <a:miter lim="800000"/>
            <a:headEnd/>
            <a:tailEnd/>
          </a:ln>
          <a:effectLst/>
        </p:spPr>
        <p:txBody>
          <a:bodyPr wrap="none" anchor="ctr"/>
          <a:lstStyle/>
          <a:p>
            <a:pPr algn="ctr">
              <a:spcBef>
                <a:spcPct val="0"/>
              </a:spcBef>
            </a:pPr>
            <a:endParaRPr lang="en-US">
              <a:latin typeface="Arial" charset="0"/>
            </a:endParaRPr>
          </a:p>
        </p:txBody>
      </p:sp>
      <p:sp>
        <p:nvSpPr>
          <p:cNvPr id="6149" name="Rectangle 5"/>
          <p:cNvSpPr>
            <a:spLocks noChangeArrowheads="1"/>
          </p:cNvSpPr>
          <p:nvPr/>
        </p:nvSpPr>
        <p:spPr bwMode="auto">
          <a:xfrm>
            <a:off x="1898650" y="5029200"/>
            <a:ext cx="165100" cy="838200"/>
          </a:xfrm>
          <a:prstGeom prst="rect">
            <a:avLst/>
          </a:prstGeom>
          <a:solidFill>
            <a:schemeClr val="tx2"/>
          </a:solidFill>
          <a:ln w="9525">
            <a:solidFill>
              <a:schemeClr val="tx1"/>
            </a:solidFill>
            <a:miter lim="800000"/>
            <a:headEnd/>
            <a:tailEnd/>
          </a:ln>
          <a:effectLst/>
        </p:spPr>
        <p:txBody>
          <a:bodyPr wrap="none" anchor="ctr"/>
          <a:lstStyle/>
          <a:p>
            <a:endParaRPr lang="en-US"/>
          </a:p>
        </p:txBody>
      </p:sp>
      <p:sp>
        <p:nvSpPr>
          <p:cNvPr id="6150" name="Line 6"/>
          <p:cNvSpPr>
            <a:spLocks noChangeShapeType="1"/>
          </p:cNvSpPr>
          <p:nvPr/>
        </p:nvSpPr>
        <p:spPr bwMode="auto">
          <a:xfrm>
            <a:off x="1981200" y="5486400"/>
            <a:ext cx="825500" cy="0"/>
          </a:xfrm>
          <a:prstGeom prst="line">
            <a:avLst/>
          </a:prstGeom>
          <a:noFill/>
          <a:ln w="50800">
            <a:solidFill>
              <a:schemeClr val="tx1"/>
            </a:solidFill>
            <a:round/>
            <a:headEnd/>
            <a:tailEnd type="triangle" w="med" len="med"/>
          </a:ln>
          <a:effectLst/>
        </p:spPr>
        <p:txBody>
          <a:bodyPr/>
          <a:lstStyle/>
          <a:p>
            <a:endParaRPr lang="en-US"/>
          </a:p>
        </p:txBody>
      </p:sp>
      <p:sp>
        <p:nvSpPr>
          <p:cNvPr id="6151" name="Line 7"/>
          <p:cNvSpPr>
            <a:spLocks noChangeShapeType="1"/>
          </p:cNvSpPr>
          <p:nvPr/>
        </p:nvSpPr>
        <p:spPr bwMode="auto">
          <a:xfrm>
            <a:off x="5448300" y="5029200"/>
            <a:ext cx="0" cy="838200"/>
          </a:xfrm>
          <a:prstGeom prst="line">
            <a:avLst/>
          </a:prstGeom>
          <a:noFill/>
          <a:ln w="25400">
            <a:solidFill>
              <a:schemeClr val="tx1"/>
            </a:solidFill>
            <a:round/>
            <a:headEnd/>
            <a:tailEnd/>
          </a:ln>
          <a:effectLst/>
        </p:spPr>
        <p:txBody>
          <a:bodyPr/>
          <a:lstStyle/>
          <a:p>
            <a:endParaRPr lang="en-US"/>
          </a:p>
        </p:txBody>
      </p:sp>
      <p:sp>
        <p:nvSpPr>
          <p:cNvPr id="6152" name="Line 8"/>
          <p:cNvSpPr>
            <a:spLocks noChangeShapeType="1"/>
          </p:cNvSpPr>
          <p:nvPr/>
        </p:nvSpPr>
        <p:spPr bwMode="auto">
          <a:xfrm>
            <a:off x="5448300" y="5410200"/>
            <a:ext cx="1238250" cy="0"/>
          </a:xfrm>
          <a:prstGeom prst="line">
            <a:avLst/>
          </a:prstGeom>
          <a:noFill/>
          <a:ln w="9525">
            <a:solidFill>
              <a:schemeClr val="tx1"/>
            </a:solidFill>
            <a:round/>
            <a:headEnd/>
            <a:tailEnd type="triangle" w="med" len="med"/>
          </a:ln>
          <a:effectLst/>
        </p:spPr>
        <p:txBody>
          <a:bodyPr/>
          <a:lstStyle/>
          <a:p>
            <a:endParaRPr lang="en-US"/>
          </a:p>
        </p:txBody>
      </p:sp>
      <p:sp>
        <p:nvSpPr>
          <p:cNvPr id="6153" name="Text Box 9"/>
          <p:cNvSpPr txBox="1">
            <a:spLocks noChangeArrowheads="1"/>
          </p:cNvSpPr>
          <p:nvPr/>
        </p:nvSpPr>
        <p:spPr bwMode="auto">
          <a:xfrm>
            <a:off x="6769100" y="5181600"/>
            <a:ext cx="795411" cy="369332"/>
          </a:xfrm>
          <a:prstGeom prst="rect">
            <a:avLst/>
          </a:prstGeom>
          <a:noFill/>
          <a:ln w="9525">
            <a:noFill/>
            <a:miter lim="800000"/>
            <a:headEnd/>
            <a:tailEnd/>
          </a:ln>
          <a:effectLst/>
        </p:spPr>
        <p:txBody>
          <a:bodyPr wrap="none">
            <a:spAutoFit/>
          </a:bodyPr>
          <a:lstStyle/>
          <a:p>
            <a:pPr>
              <a:spcBef>
                <a:spcPct val="0"/>
              </a:spcBef>
            </a:pPr>
            <a:r>
              <a:rPr lang="en-US">
                <a:latin typeface="Arial" charset="0"/>
              </a:rPr>
              <a:t>U</a:t>
            </a:r>
            <a:r>
              <a:rPr lang="en-US" baseline="-25000">
                <a:latin typeface="Arial" charset="0"/>
              </a:rPr>
              <a:t>shock</a:t>
            </a:r>
          </a:p>
        </p:txBody>
      </p:sp>
      <p:sp>
        <p:nvSpPr>
          <p:cNvPr id="6154" name="Line 10"/>
          <p:cNvSpPr>
            <a:spLocks noChangeShapeType="1"/>
          </p:cNvSpPr>
          <p:nvPr/>
        </p:nvSpPr>
        <p:spPr bwMode="auto">
          <a:xfrm>
            <a:off x="1568450" y="5867400"/>
            <a:ext cx="5943600" cy="0"/>
          </a:xfrm>
          <a:prstGeom prst="line">
            <a:avLst/>
          </a:prstGeom>
          <a:noFill/>
          <a:ln w="9525">
            <a:solidFill>
              <a:schemeClr val="tx1"/>
            </a:solidFill>
            <a:round/>
            <a:headEnd/>
            <a:tailEnd/>
          </a:ln>
          <a:effectLst/>
        </p:spPr>
        <p:txBody>
          <a:bodyPr/>
          <a:lstStyle/>
          <a:p>
            <a:endParaRPr lang="en-US"/>
          </a:p>
        </p:txBody>
      </p:sp>
      <p:sp>
        <p:nvSpPr>
          <p:cNvPr id="6155" name="Line 11"/>
          <p:cNvSpPr>
            <a:spLocks noChangeShapeType="1"/>
          </p:cNvSpPr>
          <p:nvPr/>
        </p:nvSpPr>
        <p:spPr bwMode="auto">
          <a:xfrm>
            <a:off x="1485900" y="5029200"/>
            <a:ext cx="6026150" cy="0"/>
          </a:xfrm>
          <a:prstGeom prst="line">
            <a:avLst/>
          </a:prstGeom>
          <a:noFill/>
          <a:ln w="9525">
            <a:solidFill>
              <a:schemeClr val="tx1"/>
            </a:solidFill>
            <a:round/>
            <a:headEnd/>
            <a:tailEnd/>
          </a:ln>
          <a:effectLst/>
        </p:spPr>
        <p:txBody>
          <a:bodyPr/>
          <a:lstStyle/>
          <a:p>
            <a:endParaRPr lang="en-US"/>
          </a:p>
        </p:txBody>
      </p:sp>
      <p:sp>
        <p:nvSpPr>
          <p:cNvPr id="6156" name="Text Box 12"/>
          <p:cNvSpPr txBox="1">
            <a:spLocks noChangeArrowheads="1"/>
          </p:cNvSpPr>
          <p:nvPr/>
        </p:nvSpPr>
        <p:spPr bwMode="auto">
          <a:xfrm>
            <a:off x="2889250" y="5257800"/>
            <a:ext cx="788999" cy="369332"/>
          </a:xfrm>
          <a:prstGeom prst="rect">
            <a:avLst/>
          </a:prstGeom>
          <a:noFill/>
          <a:ln w="9525">
            <a:noFill/>
            <a:miter lim="800000"/>
            <a:headEnd/>
            <a:tailEnd/>
          </a:ln>
          <a:effectLst/>
        </p:spPr>
        <p:txBody>
          <a:bodyPr wrap="none">
            <a:spAutoFit/>
          </a:bodyPr>
          <a:lstStyle/>
          <a:p>
            <a:pPr>
              <a:spcBef>
                <a:spcPct val="0"/>
              </a:spcBef>
            </a:pPr>
            <a:r>
              <a:rPr lang="en-US">
                <a:latin typeface="Arial" charset="0"/>
              </a:rPr>
              <a:t>u</a:t>
            </a:r>
            <a:r>
              <a:rPr lang="en-US" baseline="-25000">
                <a:latin typeface="Arial" charset="0"/>
              </a:rPr>
              <a:t>piston</a:t>
            </a:r>
          </a:p>
        </p:txBody>
      </p:sp>
      <p:sp>
        <p:nvSpPr>
          <p:cNvPr id="6157" name="Text Box 13"/>
          <p:cNvSpPr txBox="1">
            <a:spLocks noChangeArrowheads="1"/>
          </p:cNvSpPr>
          <p:nvPr/>
        </p:nvSpPr>
        <p:spPr bwMode="auto">
          <a:xfrm>
            <a:off x="5678753" y="5410200"/>
            <a:ext cx="314189" cy="369974"/>
          </a:xfrm>
          <a:prstGeom prst="rect">
            <a:avLst/>
          </a:prstGeom>
          <a:noFill/>
          <a:ln w="38100" algn="ctr">
            <a:noFill/>
            <a:miter lim="800000"/>
            <a:headEnd/>
            <a:tailEnd/>
          </a:ln>
          <a:effectLst/>
        </p:spPr>
        <p:txBody>
          <a:bodyPr wrap="none" lIns="92075" tIns="46038" rIns="92075" bIns="46038">
            <a:spAutoFit/>
          </a:bodyPr>
          <a:lstStyle/>
          <a:p>
            <a:r>
              <a:rPr lang="en-US"/>
              <a:t>1</a:t>
            </a:r>
          </a:p>
        </p:txBody>
      </p:sp>
      <p:sp>
        <p:nvSpPr>
          <p:cNvPr id="6158" name="Text Box 14"/>
          <p:cNvSpPr txBox="1">
            <a:spLocks noChangeArrowheads="1"/>
          </p:cNvSpPr>
          <p:nvPr/>
        </p:nvSpPr>
        <p:spPr bwMode="auto">
          <a:xfrm>
            <a:off x="4787900" y="5410200"/>
            <a:ext cx="314189" cy="369974"/>
          </a:xfrm>
          <a:prstGeom prst="rect">
            <a:avLst/>
          </a:prstGeom>
          <a:noFill/>
          <a:ln w="38100" algn="ctr">
            <a:noFill/>
            <a:miter lim="800000"/>
            <a:headEnd/>
            <a:tailEnd/>
          </a:ln>
          <a:effectLst/>
        </p:spPr>
        <p:txBody>
          <a:bodyPr wrap="none" lIns="92075" tIns="46038" rIns="92075" bIns="46038">
            <a:spAutoFit/>
          </a:bodyPr>
          <a:lstStyle/>
          <a:p>
            <a:r>
              <a:rPr lang="en-US"/>
              <a:t>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2"/>
          <p:cNvSpPr>
            <a:spLocks noGrp="1"/>
          </p:cNvSpPr>
          <p:nvPr>
            <p:ph type="dt" sz="half" idx="10"/>
          </p:nvPr>
        </p:nvSpPr>
        <p:spPr/>
        <p:txBody>
          <a:bodyPr/>
          <a:lstStyle/>
          <a:p>
            <a:fld id="{7932358A-88F2-48D5-BF82-5918BBBB3CD9}" type="datetime1">
              <a:rPr lang="en-US"/>
              <a:pPr/>
              <a:t>10/21/2018</a:t>
            </a:fld>
            <a:endParaRPr lang="en-US"/>
          </a:p>
        </p:txBody>
      </p:sp>
      <p:sp>
        <p:nvSpPr>
          <p:cNvPr id="10" name="Footer Placeholder 3"/>
          <p:cNvSpPr>
            <a:spLocks noGrp="1"/>
          </p:cNvSpPr>
          <p:nvPr>
            <p:ph type="ftr" sz="quarter" idx="11"/>
          </p:nvPr>
        </p:nvSpPr>
        <p:spPr/>
        <p:txBody>
          <a:bodyPr/>
          <a:lstStyle/>
          <a:p>
            <a:r>
              <a:rPr lang="en-US"/>
              <a:t>Shock and Blast Waves</a:t>
            </a:r>
          </a:p>
        </p:txBody>
      </p:sp>
      <p:sp>
        <p:nvSpPr>
          <p:cNvPr id="11" name="Slide Number Placeholder 4"/>
          <p:cNvSpPr>
            <a:spLocks noGrp="1"/>
          </p:cNvSpPr>
          <p:nvPr>
            <p:ph type="sldNum" sz="quarter" idx="12"/>
          </p:nvPr>
        </p:nvSpPr>
        <p:spPr/>
        <p:txBody>
          <a:bodyPr/>
          <a:lstStyle/>
          <a:p>
            <a:fld id="{5D83329D-E581-4672-BE7C-40F380A13467}" type="slidenum">
              <a:rPr lang="en-US"/>
              <a:pPr/>
              <a:t>23</a:t>
            </a:fld>
            <a:endParaRPr lang="en-US"/>
          </a:p>
        </p:txBody>
      </p:sp>
      <p:sp>
        <p:nvSpPr>
          <p:cNvPr id="7170" name="Rectangle 2"/>
          <p:cNvSpPr>
            <a:spLocks noGrp="1" noChangeArrowheads="1"/>
          </p:cNvSpPr>
          <p:nvPr>
            <p:ph type="title"/>
          </p:nvPr>
        </p:nvSpPr>
        <p:spPr/>
        <p:txBody>
          <a:bodyPr/>
          <a:lstStyle/>
          <a:p>
            <a:r>
              <a:rPr lang="en-US"/>
              <a:t>Rankine-Hugoniot Relations</a:t>
            </a:r>
          </a:p>
        </p:txBody>
      </p:sp>
      <p:pic>
        <p:nvPicPr>
          <p:cNvPr id="7171" name="Picture 3"/>
          <p:cNvPicPr>
            <a:picLocks noChangeAspect="1" noChangeArrowheads="1"/>
          </p:cNvPicPr>
          <p:nvPr/>
        </p:nvPicPr>
        <p:blipFill>
          <a:blip r:embed="rId2" cstate="print"/>
          <a:srcRect/>
          <a:stretch>
            <a:fillRect/>
          </a:stretch>
        </p:blipFill>
        <p:spPr bwMode="auto">
          <a:xfrm>
            <a:off x="412751" y="1874838"/>
            <a:ext cx="5059627" cy="4221162"/>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cstate="print"/>
          <a:srcRect/>
          <a:stretch>
            <a:fillRect/>
          </a:stretch>
        </p:blipFill>
        <p:spPr bwMode="auto">
          <a:xfrm>
            <a:off x="5462058" y="4124326"/>
            <a:ext cx="2875492" cy="828675"/>
          </a:xfrm>
          <a:prstGeom prst="rect">
            <a:avLst/>
          </a:prstGeom>
          <a:noFill/>
          <a:ln w="9525">
            <a:noFill/>
            <a:miter lim="800000"/>
            <a:headEnd/>
            <a:tailEnd/>
          </a:ln>
          <a:effectLst/>
        </p:spPr>
      </p:pic>
      <p:pic>
        <p:nvPicPr>
          <p:cNvPr id="7173" name="Picture 5"/>
          <p:cNvPicPr>
            <a:picLocks noChangeAspect="1" noChangeArrowheads="1"/>
          </p:cNvPicPr>
          <p:nvPr/>
        </p:nvPicPr>
        <p:blipFill>
          <a:blip r:embed="rId4" cstate="print"/>
          <a:srcRect/>
          <a:stretch>
            <a:fillRect/>
          </a:stretch>
        </p:blipFill>
        <p:spPr bwMode="auto">
          <a:xfrm>
            <a:off x="5365750" y="2819401"/>
            <a:ext cx="4280562" cy="639763"/>
          </a:xfrm>
          <a:prstGeom prst="rect">
            <a:avLst/>
          </a:prstGeom>
          <a:noFill/>
          <a:ln w="9525">
            <a:noFill/>
            <a:miter lim="800000"/>
            <a:headEnd/>
            <a:tailEnd/>
          </a:ln>
          <a:effectLst/>
        </p:spPr>
      </p:pic>
      <p:sp>
        <p:nvSpPr>
          <p:cNvPr id="7174" name="Text Box 6"/>
          <p:cNvSpPr txBox="1">
            <a:spLocks noChangeArrowheads="1"/>
          </p:cNvSpPr>
          <p:nvPr/>
        </p:nvSpPr>
        <p:spPr bwMode="auto">
          <a:xfrm>
            <a:off x="808303" y="1189039"/>
            <a:ext cx="7941998" cy="646973"/>
          </a:xfrm>
          <a:prstGeom prst="rect">
            <a:avLst/>
          </a:prstGeom>
          <a:noFill/>
          <a:ln w="38100" algn="ctr">
            <a:noFill/>
            <a:miter lim="800000"/>
            <a:headEnd/>
            <a:tailEnd/>
          </a:ln>
          <a:effectLst/>
        </p:spPr>
        <p:txBody>
          <a:bodyPr lIns="92075" tIns="46038" rIns="92075" bIns="46038">
            <a:spAutoFit/>
          </a:bodyPr>
          <a:lstStyle/>
          <a:p>
            <a:r>
              <a:rPr lang="en-US"/>
              <a:t>Combine conservation of mass, momentum, and energy across the wave front</a:t>
            </a:r>
          </a:p>
        </p:txBody>
      </p:sp>
      <p:sp>
        <p:nvSpPr>
          <p:cNvPr id="7175" name="Text Box 7"/>
          <p:cNvSpPr txBox="1">
            <a:spLocks noChangeArrowheads="1"/>
          </p:cNvSpPr>
          <p:nvPr/>
        </p:nvSpPr>
        <p:spPr bwMode="auto">
          <a:xfrm>
            <a:off x="5431102" y="2303464"/>
            <a:ext cx="3250890" cy="400752"/>
          </a:xfrm>
          <a:prstGeom prst="rect">
            <a:avLst/>
          </a:prstGeom>
          <a:noFill/>
          <a:ln w="38100" algn="ctr">
            <a:noFill/>
            <a:miter lim="800000"/>
            <a:headEnd/>
            <a:tailEnd/>
          </a:ln>
          <a:effectLst/>
        </p:spPr>
        <p:txBody>
          <a:bodyPr wrap="none" lIns="92075" tIns="46038" rIns="92075" bIns="46038">
            <a:spAutoFit/>
          </a:bodyPr>
          <a:lstStyle/>
          <a:p>
            <a:r>
              <a:rPr lang="en-US" sz="2000"/>
              <a:t>Rankine-Hugoniot Eqn </a:t>
            </a:r>
            <a:r>
              <a:rPr lang="en-US" sz="2000">
                <a:latin typeface="Script MT Bold" pitchFamily="66" charset="0"/>
              </a:rPr>
              <a:t>H</a:t>
            </a:r>
          </a:p>
        </p:txBody>
      </p:sp>
      <p:sp>
        <p:nvSpPr>
          <p:cNvPr id="7176" name="Text Box 8"/>
          <p:cNvSpPr txBox="1">
            <a:spLocks noChangeArrowheads="1"/>
          </p:cNvSpPr>
          <p:nvPr/>
        </p:nvSpPr>
        <p:spPr bwMode="auto">
          <a:xfrm>
            <a:off x="5365751" y="3581400"/>
            <a:ext cx="2087110" cy="400752"/>
          </a:xfrm>
          <a:prstGeom prst="rect">
            <a:avLst/>
          </a:prstGeom>
          <a:noFill/>
          <a:ln w="38100" algn="ctr">
            <a:noFill/>
            <a:miter lim="800000"/>
            <a:headEnd/>
            <a:tailEnd/>
          </a:ln>
          <a:effectLst/>
        </p:spPr>
        <p:txBody>
          <a:bodyPr wrap="none" lIns="92075" tIns="46038" rIns="92075" bIns="46038">
            <a:spAutoFit/>
          </a:bodyPr>
          <a:lstStyle/>
          <a:p>
            <a:r>
              <a:rPr lang="en-US" sz="2000"/>
              <a:t>Rayleigh Eqn </a:t>
            </a:r>
            <a:r>
              <a:rPr lang="en-US" sz="2000">
                <a:latin typeface="Script MT Bold" pitchFamily="66" charset="0"/>
              </a:rPr>
              <a:t>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fld id="{67F20411-E2BA-4DC8-91EE-DEB0643CB473}" type="datetime1">
              <a:rPr lang="en-US"/>
              <a:pPr/>
              <a:t>10/21/2018</a:t>
            </a:fld>
            <a:endParaRPr lang="en-US"/>
          </a:p>
        </p:txBody>
      </p:sp>
      <p:sp>
        <p:nvSpPr>
          <p:cNvPr id="7" name="Footer Placeholder 3"/>
          <p:cNvSpPr>
            <a:spLocks noGrp="1"/>
          </p:cNvSpPr>
          <p:nvPr>
            <p:ph type="ftr" sz="quarter" idx="11"/>
          </p:nvPr>
        </p:nvSpPr>
        <p:spPr/>
        <p:txBody>
          <a:bodyPr/>
          <a:lstStyle/>
          <a:p>
            <a:r>
              <a:rPr lang="en-US"/>
              <a:t>Shock and Blast Waves</a:t>
            </a:r>
          </a:p>
        </p:txBody>
      </p:sp>
      <p:sp>
        <p:nvSpPr>
          <p:cNvPr id="8" name="Slide Number Placeholder 4"/>
          <p:cNvSpPr>
            <a:spLocks noGrp="1"/>
          </p:cNvSpPr>
          <p:nvPr>
            <p:ph type="sldNum" sz="quarter" idx="12"/>
          </p:nvPr>
        </p:nvSpPr>
        <p:spPr/>
        <p:txBody>
          <a:bodyPr/>
          <a:lstStyle/>
          <a:p>
            <a:fld id="{D816E17F-70AB-4F7A-A864-176C04ABC2AA}" type="slidenum">
              <a:rPr lang="en-US"/>
              <a:pPr/>
              <a:t>24</a:t>
            </a:fld>
            <a:endParaRPr lang="en-US"/>
          </a:p>
        </p:txBody>
      </p:sp>
      <p:sp>
        <p:nvSpPr>
          <p:cNvPr id="8194" name="Rectangle 2"/>
          <p:cNvSpPr>
            <a:spLocks noGrp="1" noChangeArrowheads="1"/>
          </p:cNvSpPr>
          <p:nvPr>
            <p:ph type="title"/>
          </p:nvPr>
        </p:nvSpPr>
        <p:spPr>
          <a:xfrm>
            <a:off x="742950" y="228600"/>
            <a:ext cx="8420100" cy="1143000"/>
          </a:xfrm>
        </p:spPr>
        <p:txBody>
          <a:bodyPr/>
          <a:lstStyle/>
          <a:p>
            <a:r>
              <a:rPr lang="en-US"/>
              <a:t>Blast Wave</a:t>
            </a:r>
          </a:p>
        </p:txBody>
      </p:sp>
      <p:pic>
        <p:nvPicPr>
          <p:cNvPr id="8195" name="Picture 3" descr="9611-01"/>
          <p:cNvPicPr>
            <a:picLocks noChangeAspect="1" noChangeArrowheads="1"/>
          </p:cNvPicPr>
          <p:nvPr/>
        </p:nvPicPr>
        <p:blipFill>
          <a:blip r:embed="rId2" cstate="print"/>
          <a:srcRect/>
          <a:stretch>
            <a:fillRect/>
          </a:stretch>
        </p:blipFill>
        <p:spPr bwMode="auto">
          <a:xfrm>
            <a:off x="1671637" y="1614489"/>
            <a:ext cx="6831013" cy="4365625"/>
          </a:xfrm>
          <a:prstGeom prst="rect">
            <a:avLst/>
          </a:prstGeom>
          <a:noFill/>
          <a:ln w="9525">
            <a:solidFill>
              <a:schemeClr val="tx1"/>
            </a:solidFill>
            <a:miter lim="800000"/>
            <a:headEnd/>
            <a:tailEnd/>
          </a:ln>
        </p:spPr>
      </p:pic>
      <p:sp>
        <p:nvSpPr>
          <p:cNvPr id="8196" name="Line 4"/>
          <p:cNvSpPr>
            <a:spLocks noChangeShapeType="1"/>
          </p:cNvSpPr>
          <p:nvPr/>
        </p:nvSpPr>
        <p:spPr bwMode="auto">
          <a:xfrm>
            <a:off x="1155700" y="1905000"/>
            <a:ext cx="2311400" cy="1066800"/>
          </a:xfrm>
          <a:prstGeom prst="line">
            <a:avLst/>
          </a:prstGeom>
          <a:noFill/>
          <a:ln w="38100">
            <a:solidFill>
              <a:schemeClr val="tx1"/>
            </a:solidFill>
            <a:round/>
            <a:headEnd/>
            <a:tailEnd type="triangle" w="med" len="med"/>
          </a:ln>
          <a:effectLst/>
        </p:spPr>
        <p:txBody>
          <a:bodyPr lIns="92075" tIns="46038" rIns="92075" bIns="46038" anchor="ctr">
            <a:spAutoFit/>
          </a:bodyPr>
          <a:lstStyle/>
          <a:p>
            <a:endParaRPr lang="en-US"/>
          </a:p>
        </p:txBody>
      </p:sp>
      <p:sp>
        <p:nvSpPr>
          <p:cNvPr id="8197" name="Text Box 5"/>
          <p:cNvSpPr txBox="1">
            <a:spLocks noChangeArrowheads="1"/>
          </p:cNvSpPr>
          <p:nvPr/>
        </p:nvSpPr>
        <p:spPr bwMode="auto">
          <a:xfrm>
            <a:off x="82550" y="1676400"/>
            <a:ext cx="852798" cy="369974"/>
          </a:xfrm>
          <a:prstGeom prst="rect">
            <a:avLst/>
          </a:prstGeom>
          <a:noFill/>
          <a:ln w="38100" algn="ctr">
            <a:noFill/>
            <a:miter lim="800000"/>
            <a:headEnd/>
            <a:tailEnd/>
          </a:ln>
          <a:effectLst/>
        </p:spPr>
        <p:txBody>
          <a:bodyPr wrap="none" lIns="92075" tIns="46038" rIns="92075" bIns="46038">
            <a:spAutoFit/>
          </a:bodyPr>
          <a:lstStyle/>
          <a:p>
            <a:r>
              <a:rPr lang="en-US"/>
              <a:t>shock</a:t>
            </a:r>
          </a:p>
        </p:txBody>
      </p:sp>
    </p:spTree>
  </p:cSld>
  <p:clrMapOvr>
    <a:masterClrMapping/>
  </p:clrMapOvr>
  <p:transition spd="med">
    <p:cut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FDF32F7E-DA2B-47F8-B08A-DCF1B3520BC7}" type="datetime1">
              <a:rPr lang="en-US"/>
              <a:pPr/>
              <a:t>10/21/2018</a:t>
            </a:fld>
            <a:endParaRPr lang="en-US"/>
          </a:p>
        </p:txBody>
      </p:sp>
      <p:sp>
        <p:nvSpPr>
          <p:cNvPr id="5" name="Footer Placeholder 3"/>
          <p:cNvSpPr>
            <a:spLocks noGrp="1"/>
          </p:cNvSpPr>
          <p:nvPr>
            <p:ph type="ftr" sz="quarter" idx="11"/>
          </p:nvPr>
        </p:nvSpPr>
        <p:spPr/>
        <p:txBody>
          <a:bodyPr/>
          <a:lstStyle/>
          <a:p>
            <a:r>
              <a:rPr lang="en-US"/>
              <a:t>Shock and Blast Waves</a:t>
            </a:r>
          </a:p>
        </p:txBody>
      </p:sp>
      <p:sp>
        <p:nvSpPr>
          <p:cNvPr id="6" name="Slide Number Placeholder 4"/>
          <p:cNvSpPr>
            <a:spLocks noGrp="1"/>
          </p:cNvSpPr>
          <p:nvPr>
            <p:ph type="sldNum" sz="quarter" idx="12"/>
          </p:nvPr>
        </p:nvSpPr>
        <p:spPr/>
        <p:txBody>
          <a:bodyPr/>
          <a:lstStyle/>
          <a:p>
            <a:fld id="{256FC8D6-DAF7-43B9-B963-1F7AE078DAFC}" type="slidenum">
              <a:rPr lang="en-US"/>
              <a:pPr/>
              <a:t>25</a:t>
            </a:fld>
            <a:endParaRPr lang="en-US"/>
          </a:p>
        </p:txBody>
      </p:sp>
      <p:sp>
        <p:nvSpPr>
          <p:cNvPr id="9218" name="Rectangle 2"/>
          <p:cNvSpPr>
            <a:spLocks noGrp="1" noChangeArrowheads="1"/>
          </p:cNvSpPr>
          <p:nvPr>
            <p:ph type="title"/>
          </p:nvPr>
        </p:nvSpPr>
        <p:spPr/>
        <p:txBody>
          <a:bodyPr/>
          <a:lstStyle/>
          <a:p>
            <a:r>
              <a:rPr lang="en-US"/>
              <a:t>Detonation</a:t>
            </a:r>
          </a:p>
        </p:txBody>
      </p:sp>
      <p:pic>
        <p:nvPicPr>
          <p:cNvPr id="9219" name="Picture 3" descr="shot135t"/>
          <p:cNvPicPr>
            <a:picLocks noChangeAspect="1" noChangeArrowheads="1"/>
          </p:cNvPicPr>
          <p:nvPr/>
        </p:nvPicPr>
        <p:blipFill>
          <a:blip r:embed="rId2" cstate="print"/>
          <a:srcRect/>
          <a:stretch>
            <a:fillRect/>
          </a:stretch>
        </p:blipFill>
        <p:spPr bwMode="auto">
          <a:xfrm>
            <a:off x="2476500" y="1143000"/>
            <a:ext cx="4698471" cy="48006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5"/>
          <p:cNvSpPr>
            <a:spLocks noGrp="1"/>
          </p:cNvSpPr>
          <p:nvPr>
            <p:ph type="dt" sz="half" idx="10"/>
          </p:nvPr>
        </p:nvSpPr>
        <p:spPr/>
        <p:txBody>
          <a:bodyPr/>
          <a:lstStyle/>
          <a:p>
            <a:r>
              <a:rPr lang="en-US" smtClean="0"/>
              <a:t>7 Sept 2009</a:t>
            </a:r>
            <a:endParaRPr lang="en-US"/>
          </a:p>
        </p:txBody>
      </p:sp>
      <p:sp>
        <p:nvSpPr>
          <p:cNvPr id="10" name="Footer Placeholder 6"/>
          <p:cNvSpPr>
            <a:spLocks noGrp="1"/>
          </p:cNvSpPr>
          <p:nvPr>
            <p:ph type="ftr" sz="quarter" idx="11"/>
          </p:nvPr>
        </p:nvSpPr>
        <p:spPr/>
        <p:txBody>
          <a:bodyPr/>
          <a:lstStyle/>
          <a:p>
            <a:r>
              <a:rPr lang="en-US"/>
              <a:t>Shepherd - Explosion Effects </a:t>
            </a:r>
          </a:p>
        </p:txBody>
      </p:sp>
      <p:sp>
        <p:nvSpPr>
          <p:cNvPr id="11" name="Slide Number Placeholder 7"/>
          <p:cNvSpPr>
            <a:spLocks noGrp="1"/>
          </p:cNvSpPr>
          <p:nvPr>
            <p:ph type="sldNum" sz="quarter" idx="12"/>
          </p:nvPr>
        </p:nvSpPr>
        <p:spPr/>
        <p:txBody>
          <a:bodyPr/>
          <a:lstStyle/>
          <a:p>
            <a:fld id="{DB30E43E-6E08-4253-A6E0-168FF70D577B}" type="slidenum">
              <a:rPr lang="en-US"/>
              <a:pPr/>
              <a:t>26</a:t>
            </a:fld>
            <a:endParaRPr lang="en-US"/>
          </a:p>
        </p:txBody>
      </p:sp>
      <p:sp>
        <p:nvSpPr>
          <p:cNvPr id="93186" name="Rectangle 2"/>
          <p:cNvSpPr>
            <a:spLocks noGrp="1" noChangeArrowheads="1"/>
          </p:cNvSpPr>
          <p:nvPr>
            <p:ph type="title"/>
          </p:nvPr>
        </p:nvSpPr>
        <p:spPr/>
        <p:txBody>
          <a:bodyPr/>
          <a:lstStyle/>
          <a:p>
            <a:r>
              <a:rPr lang="en-US"/>
              <a:t>Ideal Blast Wave Sources</a:t>
            </a:r>
          </a:p>
        </p:txBody>
      </p:sp>
      <p:pic>
        <p:nvPicPr>
          <p:cNvPr id="93192" name="Picture 8"/>
          <p:cNvPicPr>
            <a:picLocks noGrp="1" noChangeAspect="1" noChangeArrowheads="1"/>
          </p:cNvPicPr>
          <p:nvPr>
            <p:ph sz="half" idx="1"/>
          </p:nvPr>
        </p:nvPicPr>
        <p:blipFill>
          <a:blip r:embed="rId3" cstate="print"/>
          <a:srcRect/>
          <a:stretch>
            <a:fillRect/>
          </a:stretch>
        </p:blipFill>
        <p:spPr>
          <a:xfrm>
            <a:off x="990600" y="2438400"/>
            <a:ext cx="6356350" cy="1679575"/>
          </a:xfrm>
          <a:noFill/>
          <a:ln/>
        </p:spPr>
      </p:pic>
      <p:pic>
        <p:nvPicPr>
          <p:cNvPr id="93194" name="Picture 10"/>
          <p:cNvPicPr>
            <a:picLocks noGrp="1" noChangeAspect="1" noChangeArrowheads="1"/>
          </p:cNvPicPr>
          <p:nvPr>
            <p:ph sz="quarter" idx="2"/>
          </p:nvPr>
        </p:nvPicPr>
        <p:blipFill>
          <a:blip r:embed="rId4" cstate="print"/>
          <a:srcRect/>
          <a:stretch>
            <a:fillRect/>
          </a:stretch>
        </p:blipFill>
        <p:spPr>
          <a:xfrm>
            <a:off x="7924800" y="2590800"/>
            <a:ext cx="1201738" cy="3200400"/>
          </a:xfrm>
          <a:noFill/>
          <a:ln/>
        </p:spPr>
      </p:pic>
      <p:sp>
        <p:nvSpPr>
          <p:cNvPr id="93190" name="Text Box 6"/>
          <p:cNvSpPr txBox="1">
            <a:spLocks noChangeArrowheads="1"/>
          </p:cNvSpPr>
          <p:nvPr/>
        </p:nvSpPr>
        <p:spPr bwMode="auto">
          <a:xfrm>
            <a:off x="495300" y="1066800"/>
            <a:ext cx="8134350" cy="915988"/>
          </a:xfrm>
          <a:prstGeom prst="rect">
            <a:avLst/>
          </a:prstGeom>
          <a:noFill/>
          <a:ln w="9525">
            <a:noFill/>
            <a:miter lim="800000"/>
            <a:headEnd/>
            <a:tailEnd/>
          </a:ln>
          <a:effectLst/>
        </p:spPr>
        <p:txBody>
          <a:bodyPr wrap="none">
            <a:spAutoFit/>
          </a:bodyPr>
          <a:lstStyle/>
          <a:p>
            <a:r>
              <a:rPr lang="en-US" b="0"/>
              <a:t>Simplest form of pressure loading – due concentrated, rapid  release of energy</a:t>
            </a:r>
          </a:p>
          <a:p>
            <a:r>
              <a:rPr lang="en-US" b="0"/>
              <a:t>High explosive or “prompt” gaseous detonation.  Main shock wave followed by</a:t>
            </a:r>
          </a:p>
          <a:p>
            <a:r>
              <a:rPr lang="en-US" b="0"/>
              <a:t>pressure wave and gas motion, possibly secondary waves.</a:t>
            </a:r>
          </a:p>
        </p:txBody>
      </p:sp>
      <p:pic>
        <p:nvPicPr>
          <p:cNvPr id="93196" name="Picture 12"/>
          <p:cNvPicPr>
            <a:picLocks noGrp="1" noChangeAspect="1" noChangeArrowheads="1"/>
          </p:cNvPicPr>
          <p:nvPr>
            <p:ph sz="quarter" idx="3"/>
          </p:nvPr>
        </p:nvPicPr>
        <p:blipFill>
          <a:blip r:embed="rId5" cstate="print"/>
          <a:srcRect/>
          <a:stretch>
            <a:fillRect/>
          </a:stretch>
        </p:blipFill>
        <p:spPr>
          <a:xfrm>
            <a:off x="1485900" y="4343400"/>
            <a:ext cx="4953000" cy="1774825"/>
          </a:xfrm>
          <a:noFill/>
          <a:ln/>
        </p:spPr>
      </p:pic>
      <p:sp>
        <p:nvSpPr>
          <p:cNvPr id="93198" name="Text Box 14"/>
          <p:cNvSpPr txBox="1">
            <a:spLocks noChangeArrowheads="1"/>
          </p:cNvSpPr>
          <p:nvPr/>
        </p:nvSpPr>
        <p:spPr bwMode="auto">
          <a:xfrm>
            <a:off x="4622800" y="4191000"/>
            <a:ext cx="2452688" cy="366713"/>
          </a:xfrm>
          <a:prstGeom prst="rect">
            <a:avLst/>
          </a:prstGeom>
          <a:solidFill>
            <a:schemeClr val="accent1"/>
          </a:solidFill>
          <a:ln w="9525">
            <a:noFill/>
            <a:miter lim="800000"/>
            <a:headEnd/>
            <a:tailEnd/>
          </a:ln>
          <a:effectLst/>
        </p:spPr>
        <p:txBody>
          <a:bodyPr>
            <a:spAutoFit/>
          </a:bodyPr>
          <a:lstStyle/>
          <a:p>
            <a:pPr>
              <a:spcBef>
                <a:spcPct val="50000"/>
              </a:spcBef>
            </a:pPr>
            <a:r>
              <a:rPr lang="en-US" b="0"/>
              <a:t>Inside Explosion</a:t>
            </a:r>
          </a:p>
        </p:txBody>
      </p:sp>
      <p:sp>
        <p:nvSpPr>
          <p:cNvPr id="93199" name="Text Box 15"/>
          <p:cNvSpPr txBox="1">
            <a:spLocks noChangeArrowheads="1"/>
          </p:cNvSpPr>
          <p:nvPr/>
        </p:nvSpPr>
        <p:spPr bwMode="auto">
          <a:xfrm>
            <a:off x="8153400" y="6019800"/>
            <a:ext cx="814388" cy="304800"/>
          </a:xfrm>
          <a:prstGeom prst="rect">
            <a:avLst/>
          </a:prstGeom>
          <a:noFill/>
          <a:ln w="9525">
            <a:noFill/>
            <a:miter lim="800000"/>
            <a:headEnd/>
            <a:tailEnd/>
          </a:ln>
          <a:effectLst/>
        </p:spPr>
        <p:txBody>
          <a:bodyPr wrap="none">
            <a:spAutoFit/>
          </a:bodyPr>
          <a:lstStyle/>
          <a:p>
            <a:r>
              <a:rPr lang="en-US" sz="1400" b="0"/>
              <a:t>Pfortner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p:txBody>
          <a:bodyPr/>
          <a:lstStyle/>
          <a:p>
            <a:r>
              <a:rPr lang="en-US" smtClean="0"/>
              <a:t>7 Sept 2009</a:t>
            </a:r>
            <a:endParaRPr lang="en-US"/>
          </a:p>
        </p:txBody>
      </p:sp>
      <p:sp>
        <p:nvSpPr>
          <p:cNvPr id="7" name="Footer Placeholder 5"/>
          <p:cNvSpPr>
            <a:spLocks noGrp="1"/>
          </p:cNvSpPr>
          <p:nvPr>
            <p:ph type="ftr" sz="quarter" idx="11"/>
          </p:nvPr>
        </p:nvSpPr>
        <p:spPr/>
        <p:txBody>
          <a:bodyPr/>
          <a:lstStyle/>
          <a:p>
            <a:r>
              <a:rPr lang="en-US"/>
              <a:t>Shepherd - Explosion Effects </a:t>
            </a:r>
          </a:p>
        </p:txBody>
      </p:sp>
      <p:sp>
        <p:nvSpPr>
          <p:cNvPr id="8" name="Slide Number Placeholder 6"/>
          <p:cNvSpPr>
            <a:spLocks noGrp="1"/>
          </p:cNvSpPr>
          <p:nvPr>
            <p:ph type="sldNum" sz="quarter" idx="12"/>
          </p:nvPr>
        </p:nvSpPr>
        <p:spPr/>
        <p:txBody>
          <a:bodyPr/>
          <a:lstStyle/>
          <a:p>
            <a:fld id="{B412D9F6-DC7C-4A75-8068-1D82D4F31A8E}" type="slidenum">
              <a:rPr lang="en-US"/>
              <a:pPr/>
              <a:t>27</a:t>
            </a:fld>
            <a:endParaRPr lang="en-US"/>
          </a:p>
        </p:txBody>
      </p:sp>
      <p:sp>
        <p:nvSpPr>
          <p:cNvPr id="221186" name="Rectangle 2"/>
          <p:cNvSpPr>
            <a:spLocks noGrp="1" noChangeArrowheads="1"/>
          </p:cNvSpPr>
          <p:nvPr>
            <p:ph type="title"/>
          </p:nvPr>
        </p:nvSpPr>
        <p:spPr/>
        <p:txBody>
          <a:bodyPr/>
          <a:lstStyle/>
          <a:p>
            <a:r>
              <a:rPr lang="en-US"/>
              <a:t>Interaction of Blast Waves with Structures</a:t>
            </a:r>
          </a:p>
        </p:txBody>
      </p:sp>
      <p:pic>
        <p:nvPicPr>
          <p:cNvPr id="221188" name="Picture 4" descr="absil-1995-1"/>
          <p:cNvPicPr>
            <a:picLocks noGrp="1" noChangeAspect="1" noChangeArrowheads="1"/>
          </p:cNvPicPr>
          <p:nvPr>
            <p:ph sz="half" idx="1"/>
          </p:nvPr>
        </p:nvPicPr>
        <p:blipFill>
          <a:blip r:embed="rId2" cstate="print"/>
          <a:srcRect/>
          <a:stretch>
            <a:fillRect/>
          </a:stretch>
        </p:blipFill>
        <p:spPr>
          <a:xfrm>
            <a:off x="936625" y="1219200"/>
            <a:ext cx="3532188" cy="4906963"/>
          </a:xfrm>
          <a:noFill/>
          <a:ln/>
        </p:spPr>
      </p:pic>
      <p:pic>
        <p:nvPicPr>
          <p:cNvPr id="221190" name="Picture 6" descr="absil-1995-2"/>
          <p:cNvPicPr>
            <a:picLocks noGrp="1" noChangeAspect="1" noChangeArrowheads="1"/>
          </p:cNvPicPr>
          <p:nvPr>
            <p:ph sz="half" idx="2"/>
          </p:nvPr>
        </p:nvPicPr>
        <p:blipFill>
          <a:blip r:embed="rId3" cstate="print"/>
          <a:srcRect/>
          <a:stretch>
            <a:fillRect/>
          </a:stretch>
        </p:blipFill>
        <p:spPr>
          <a:xfrm>
            <a:off x="5035550" y="1447800"/>
            <a:ext cx="4221163" cy="1833563"/>
          </a:xfrm>
          <a:noFill/>
          <a:ln/>
        </p:spPr>
      </p:pic>
      <p:sp>
        <p:nvSpPr>
          <p:cNvPr id="221192" name="Text Box 8"/>
          <p:cNvSpPr txBox="1">
            <a:spLocks noChangeArrowheads="1"/>
          </p:cNvSpPr>
          <p:nvPr/>
        </p:nvSpPr>
        <p:spPr bwMode="auto">
          <a:xfrm>
            <a:off x="4953000" y="3962400"/>
            <a:ext cx="4310063" cy="1739900"/>
          </a:xfrm>
          <a:prstGeom prst="rect">
            <a:avLst/>
          </a:prstGeom>
          <a:noFill/>
          <a:ln w="9525">
            <a:noFill/>
            <a:miter lim="800000"/>
            <a:headEnd/>
            <a:tailEnd/>
          </a:ln>
          <a:effectLst/>
        </p:spPr>
        <p:txBody>
          <a:bodyPr>
            <a:spAutoFit/>
          </a:bodyPr>
          <a:lstStyle/>
          <a:p>
            <a:r>
              <a:rPr lang="en-US" b="0"/>
              <a:t>Blast-wave interactions with multiple structures LHJ Absil, AC van den Berg, J. Weerheijm  p. 685 - 290,</a:t>
            </a:r>
          </a:p>
          <a:p>
            <a:r>
              <a:rPr lang="en-US" b="0"/>
              <a:t>Shock Waves, Vol. 1, Ed. Sturtevant, Hornung, Shepherd, World Scientific, 1996.</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smtClean="0"/>
              <a:t>7 Sept 2009</a:t>
            </a:r>
            <a:endParaRPr lang="en-US"/>
          </a:p>
        </p:txBody>
      </p:sp>
      <p:sp>
        <p:nvSpPr>
          <p:cNvPr id="8" name="Footer Placeholder 5"/>
          <p:cNvSpPr>
            <a:spLocks noGrp="1"/>
          </p:cNvSpPr>
          <p:nvPr>
            <p:ph type="ftr" sz="quarter" idx="11"/>
          </p:nvPr>
        </p:nvSpPr>
        <p:spPr/>
        <p:txBody>
          <a:bodyPr/>
          <a:lstStyle/>
          <a:p>
            <a:r>
              <a:rPr lang="en-US"/>
              <a:t>Shepherd - Explosion Effects </a:t>
            </a:r>
          </a:p>
        </p:txBody>
      </p:sp>
      <p:sp>
        <p:nvSpPr>
          <p:cNvPr id="9" name="Slide Number Placeholder 6"/>
          <p:cNvSpPr>
            <a:spLocks noGrp="1"/>
          </p:cNvSpPr>
          <p:nvPr>
            <p:ph type="sldNum" sz="quarter" idx="12"/>
          </p:nvPr>
        </p:nvSpPr>
        <p:spPr/>
        <p:txBody>
          <a:bodyPr/>
          <a:lstStyle/>
          <a:p>
            <a:fld id="{94451A85-BAB9-4A36-8A38-D2B23D8C9197}" type="slidenum">
              <a:rPr lang="en-US"/>
              <a:pPr/>
              <a:t>28</a:t>
            </a:fld>
            <a:endParaRPr lang="en-US"/>
          </a:p>
        </p:txBody>
      </p:sp>
      <p:sp>
        <p:nvSpPr>
          <p:cNvPr id="228354" name="Rectangle 2"/>
          <p:cNvSpPr>
            <a:spLocks noGrp="1" noChangeArrowheads="1"/>
          </p:cNvSpPr>
          <p:nvPr>
            <p:ph type="title"/>
          </p:nvPr>
        </p:nvSpPr>
        <p:spPr/>
        <p:txBody>
          <a:bodyPr/>
          <a:lstStyle/>
          <a:p>
            <a:r>
              <a:rPr lang="en-US"/>
              <a:t>Idealized Interactions</a:t>
            </a:r>
          </a:p>
        </p:txBody>
      </p:sp>
      <p:pic>
        <p:nvPicPr>
          <p:cNvPr id="228361" name="Picture 9" descr="ReflectionPressure"/>
          <p:cNvPicPr>
            <a:picLocks noGrp="1" noChangeAspect="1" noChangeArrowheads="1"/>
          </p:cNvPicPr>
          <p:nvPr>
            <p:ph sz="half" idx="2"/>
          </p:nvPr>
        </p:nvPicPr>
        <p:blipFill>
          <a:blip r:embed="rId3" cstate="print"/>
          <a:srcRect/>
          <a:stretch>
            <a:fillRect/>
          </a:stretch>
        </p:blipFill>
        <p:spPr>
          <a:xfrm>
            <a:off x="3632200" y="3581400"/>
            <a:ext cx="5118100" cy="2740025"/>
          </a:xfrm>
          <a:noFill/>
          <a:ln/>
        </p:spPr>
      </p:pic>
      <p:pic>
        <p:nvPicPr>
          <p:cNvPr id="228364" name="Picture 12" descr="blast-reflections"/>
          <p:cNvPicPr>
            <a:picLocks noGrp="1" noChangeAspect="1" noChangeArrowheads="1"/>
          </p:cNvPicPr>
          <p:nvPr>
            <p:ph sz="half" idx="1"/>
          </p:nvPr>
        </p:nvPicPr>
        <p:blipFill>
          <a:blip r:embed="rId4" cstate="print"/>
          <a:srcRect/>
          <a:stretch>
            <a:fillRect/>
          </a:stretch>
        </p:blipFill>
        <p:spPr>
          <a:xfrm>
            <a:off x="1485900" y="914400"/>
            <a:ext cx="7099300" cy="2784475"/>
          </a:xfrm>
          <a:noFill/>
          <a:ln/>
        </p:spPr>
      </p:pic>
      <p:sp>
        <p:nvSpPr>
          <p:cNvPr id="228366" name="Text Box 14"/>
          <p:cNvSpPr txBox="1">
            <a:spLocks noChangeArrowheads="1"/>
          </p:cNvSpPr>
          <p:nvPr/>
        </p:nvSpPr>
        <p:spPr bwMode="auto">
          <a:xfrm>
            <a:off x="495300" y="3962400"/>
            <a:ext cx="2597150" cy="1465263"/>
          </a:xfrm>
          <a:prstGeom prst="rect">
            <a:avLst/>
          </a:prstGeom>
          <a:noFill/>
          <a:ln w="9525">
            <a:noFill/>
            <a:miter lim="800000"/>
            <a:headEnd/>
            <a:tailEnd/>
          </a:ln>
          <a:effectLst/>
        </p:spPr>
        <p:txBody>
          <a:bodyPr wrap="none">
            <a:spAutoFit/>
          </a:bodyPr>
          <a:lstStyle/>
          <a:p>
            <a:r>
              <a:rPr lang="en-US" b="0"/>
              <a:t>Enhancement depends:</a:t>
            </a:r>
          </a:p>
          <a:p>
            <a:endParaRPr lang="en-US" b="0"/>
          </a:p>
          <a:p>
            <a:r>
              <a:rPr lang="en-US" b="0"/>
              <a:t>Incident wave strength</a:t>
            </a:r>
          </a:p>
          <a:p>
            <a:endParaRPr lang="en-US" b="0"/>
          </a:p>
          <a:p>
            <a:r>
              <a:rPr lang="en-US" b="0"/>
              <a:t>Angle of incidence</a:t>
            </a:r>
          </a:p>
        </p:txBody>
      </p:sp>
      <p:sp>
        <p:nvSpPr>
          <p:cNvPr id="228368" name="Text Box 16"/>
          <p:cNvSpPr txBox="1">
            <a:spLocks noChangeArrowheads="1"/>
          </p:cNvSpPr>
          <p:nvPr/>
        </p:nvSpPr>
        <p:spPr bwMode="auto">
          <a:xfrm>
            <a:off x="593725" y="5802313"/>
            <a:ext cx="2127250" cy="304800"/>
          </a:xfrm>
          <a:prstGeom prst="rect">
            <a:avLst/>
          </a:prstGeom>
          <a:noFill/>
          <a:ln w="9525">
            <a:noFill/>
            <a:miter lim="800000"/>
            <a:headEnd/>
            <a:tailEnd/>
          </a:ln>
          <a:effectLst/>
        </p:spPr>
        <p:txBody>
          <a:bodyPr wrap="none">
            <a:spAutoFit/>
          </a:bodyPr>
          <a:lstStyle/>
          <a:p>
            <a:r>
              <a:rPr lang="en-US" sz="1400" b="0"/>
              <a:t>“Explosions in Air” Baker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4"/>
          <p:cNvSpPr>
            <a:spLocks noGrp="1"/>
          </p:cNvSpPr>
          <p:nvPr>
            <p:ph type="dt" sz="half" idx="10"/>
          </p:nvPr>
        </p:nvSpPr>
        <p:spPr/>
        <p:txBody>
          <a:bodyPr/>
          <a:lstStyle/>
          <a:p>
            <a:r>
              <a:rPr lang="en-US" smtClean="0"/>
              <a:t>7 Sept 2009</a:t>
            </a:r>
            <a:endParaRPr lang="en-US"/>
          </a:p>
        </p:txBody>
      </p:sp>
      <p:sp>
        <p:nvSpPr>
          <p:cNvPr id="20" name="Footer Placeholder 5"/>
          <p:cNvSpPr>
            <a:spLocks noGrp="1"/>
          </p:cNvSpPr>
          <p:nvPr>
            <p:ph type="ftr" sz="quarter" idx="11"/>
          </p:nvPr>
        </p:nvSpPr>
        <p:spPr/>
        <p:txBody>
          <a:bodyPr/>
          <a:lstStyle/>
          <a:p>
            <a:r>
              <a:rPr lang="en-US"/>
              <a:t>Shepherd - Explosion Effects </a:t>
            </a:r>
          </a:p>
        </p:txBody>
      </p:sp>
      <p:sp>
        <p:nvSpPr>
          <p:cNvPr id="21" name="Slide Number Placeholder 6"/>
          <p:cNvSpPr>
            <a:spLocks noGrp="1"/>
          </p:cNvSpPr>
          <p:nvPr>
            <p:ph type="sldNum" sz="quarter" idx="12"/>
          </p:nvPr>
        </p:nvSpPr>
        <p:spPr/>
        <p:txBody>
          <a:bodyPr/>
          <a:lstStyle/>
          <a:p>
            <a:fld id="{247DE77D-B27F-4853-80CA-E6BF9D2F76DF}" type="slidenum">
              <a:rPr lang="en-US"/>
              <a:pPr/>
              <a:t>29</a:t>
            </a:fld>
            <a:endParaRPr lang="en-US"/>
          </a:p>
        </p:txBody>
      </p:sp>
      <p:sp>
        <p:nvSpPr>
          <p:cNvPr id="254978" name="Rectangle 2"/>
          <p:cNvSpPr>
            <a:spLocks noGrp="1" noChangeArrowheads="1"/>
          </p:cNvSpPr>
          <p:nvPr>
            <p:ph type="title"/>
          </p:nvPr>
        </p:nvSpPr>
        <p:spPr/>
        <p:txBody>
          <a:bodyPr/>
          <a:lstStyle/>
          <a:p>
            <a:r>
              <a:rPr lang="en-US"/>
              <a:t>Blast and Shock Waves</a:t>
            </a:r>
          </a:p>
        </p:txBody>
      </p:sp>
      <p:sp>
        <p:nvSpPr>
          <p:cNvPr id="254981" name="Rectangle 5"/>
          <p:cNvSpPr>
            <a:spLocks noGrp="1" noChangeArrowheads="1"/>
          </p:cNvSpPr>
          <p:nvPr>
            <p:ph type="body" sz="half" idx="2"/>
          </p:nvPr>
        </p:nvSpPr>
        <p:spPr>
          <a:xfrm>
            <a:off x="5076825" y="1219200"/>
            <a:ext cx="4416425" cy="4906963"/>
          </a:xfrm>
        </p:spPr>
        <p:txBody>
          <a:bodyPr/>
          <a:lstStyle/>
          <a:p>
            <a:pPr>
              <a:lnSpc>
                <a:spcPct val="90000"/>
              </a:lnSpc>
            </a:pPr>
            <a:r>
              <a:rPr lang="en-US" sz="2400"/>
              <a:t>Leading shock front pressure jump determined by wave speed – shock Mach number. </a:t>
            </a:r>
          </a:p>
          <a:p>
            <a:pPr>
              <a:lnSpc>
                <a:spcPct val="90000"/>
              </a:lnSpc>
            </a:pPr>
            <a:r>
              <a:rPr lang="en-US" sz="2400"/>
              <a:t>Gas is set into motion by shock then returns to rest</a:t>
            </a:r>
          </a:p>
          <a:p>
            <a:pPr>
              <a:lnSpc>
                <a:spcPct val="90000"/>
              </a:lnSpc>
            </a:pPr>
            <a:r>
              <a:rPr lang="en-US" sz="2400"/>
              <a:t>Wave decays with distance</a:t>
            </a:r>
          </a:p>
          <a:p>
            <a:pPr>
              <a:lnSpc>
                <a:spcPct val="90000"/>
              </a:lnSpc>
            </a:pPr>
            <a:r>
              <a:rPr lang="en-US" sz="2400"/>
              <a:t>Loading determined by</a:t>
            </a:r>
          </a:p>
          <a:p>
            <a:pPr lvl="1">
              <a:lnSpc>
                <a:spcPct val="90000"/>
              </a:lnSpc>
            </a:pPr>
            <a:r>
              <a:rPr lang="en-US" sz="2000"/>
              <a:t>Peak pressure rise</a:t>
            </a:r>
          </a:p>
          <a:p>
            <a:pPr lvl="1">
              <a:lnSpc>
                <a:spcPct val="90000"/>
              </a:lnSpc>
            </a:pPr>
            <a:r>
              <a:rPr lang="en-US" sz="2000"/>
              <a:t>Impulse</a:t>
            </a:r>
          </a:p>
          <a:p>
            <a:pPr lvl="1">
              <a:lnSpc>
                <a:spcPct val="90000"/>
              </a:lnSpc>
            </a:pPr>
            <a:r>
              <a:rPr lang="en-US" sz="2000"/>
              <a:t>Positive and negative phase durations</a:t>
            </a:r>
          </a:p>
        </p:txBody>
      </p:sp>
      <p:pic>
        <p:nvPicPr>
          <p:cNvPr id="254982" name="Picture 6"/>
          <p:cNvPicPr>
            <a:picLocks noGrp="1" noChangeAspect="1" noChangeArrowheads="1"/>
          </p:cNvPicPr>
          <p:nvPr>
            <p:ph sz="half" idx="1"/>
          </p:nvPr>
        </p:nvPicPr>
        <p:blipFill>
          <a:blip r:embed="rId7" cstate="print"/>
          <a:srcRect/>
          <a:stretch>
            <a:fillRect/>
          </a:stretch>
        </p:blipFill>
        <p:spPr>
          <a:xfrm>
            <a:off x="660400" y="1143000"/>
            <a:ext cx="4292600" cy="1250950"/>
          </a:xfrm>
          <a:noFill/>
          <a:ln/>
        </p:spPr>
      </p:pic>
      <p:sp>
        <p:nvSpPr>
          <p:cNvPr id="254987" name="Line 11"/>
          <p:cNvSpPr>
            <a:spLocks noChangeShapeType="1"/>
          </p:cNvSpPr>
          <p:nvPr/>
        </p:nvSpPr>
        <p:spPr bwMode="auto">
          <a:xfrm>
            <a:off x="1403350" y="1371600"/>
            <a:ext cx="247650" cy="0"/>
          </a:xfrm>
          <a:prstGeom prst="line">
            <a:avLst/>
          </a:prstGeom>
          <a:noFill/>
          <a:ln w="9525">
            <a:solidFill>
              <a:schemeClr val="tx1"/>
            </a:solidFill>
            <a:round/>
            <a:headEnd/>
            <a:tailEnd/>
          </a:ln>
          <a:effectLst/>
        </p:spPr>
        <p:txBody>
          <a:bodyPr/>
          <a:lstStyle/>
          <a:p>
            <a:endParaRPr lang="en-US"/>
          </a:p>
        </p:txBody>
      </p:sp>
      <p:sp>
        <p:nvSpPr>
          <p:cNvPr id="254988" name="Line 12"/>
          <p:cNvSpPr>
            <a:spLocks noChangeShapeType="1"/>
          </p:cNvSpPr>
          <p:nvPr/>
        </p:nvSpPr>
        <p:spPr bwMode="auto">
          <a:xfrm>
            <a:off x="1733550" y="2108200"/>
            <a:ext cx="2971800" cy="0"/>
          </a:xfrm>
          <a:prstGeom prst="line">
            <a:avLst/>
          </a:prstGeom>
          <a:noFill/>
          <a:ln w="9525">
            <a:solidFill>
              <a:schemeClr val="tx1"/>
            </a:solidFill>
            <a:round/>
            <a:headEnd/>
            <a:tailEnd/>
          </a:ln>
          <a:effectLst/>
        </p:spPr>
        <p:txBody>
          <a:bodyPr/>
          <a:lstStyle/>
          <a:p>
            <a:endParaRPr lang="en-US"/>
          </a:p>
        </p:txBody>
      </p:sp>
      <p:sp>
        <p:nvSpPr>
          <p:cNvPr id="254989" name="Line 13"/>
          <p:cNvSpPr>
            <a:spLocks noChangeShapeType="1"/>
          </p:cNvSpPr>
          <p:nvPr/>
        </p:nvSpPr>
        <p:spPr bwMode="auto">
          <a:xfrm>
            <a:off x="1733550" y="2209800"/>
            <a:ext cx="0" cy="304800"/>
          </a:xfrm>
          <a:prstGeom prst="line">
            <a:avLst/>
          </a:prstGeom>
          <a:noFill/>
          <a:ln w="9525">
            <a:solidFill>
              <a:schemeClr val="tx1"/>
            </a:solidFill>
            <a:round/>
            <a:headEnd/>
            <a:tailEnd/>
          </a:ln>
          <a:effectLst/>
        </p:spPr>
        <p:txBody>
          <a:bodyPr/>
          <a:lstStyle/>
          <a:p>
            <a:endParaRPr lang="en-US"/>
          </a:p>
        </p:txBody>
      </p:sp>
      <p:sp>
        <p:nvSpPr>
          <p:cNvPr id="254990" name="Line 14"/>
          <p:cNvSpPr>
            <a:spLocks noChangeShapeType="1"/>
          </p:cNvSpPr>
          <p:nvPr/>
        </p:nvSpPr>
        <p:spPr bwMode="auto">
          <a:xfrm>
            <a:off x="2971800" y="2209800"/>
            <a:ext cx="0" cy="304800"/>
          </a:xfrm>
          <a:prstGeom prst="line">
            <a:avLst/>
          </a:prstGeom>
          <a:noFill/>
          <a:ln w="9525">
            <a:solidFill>
              <a:schemeClr val="tx1"/>
            </a:solidFill>
            <a:round/>
            <a:headEnd/>
            <a:tailEnd/>
          </a:ln>
          <a:effectLst/>
        </p:spPr>
        <p:txBody>
          <a:bodyPr/>
          <a:lstStyle/>
          <a:p>
            <a:endParaRPr lang="en-US"/>
          </a:p>
        </p:txBody>
      </p:sp>
      <p:sp>
        <p:nvSpPr>
          <p:cNvPr id="254994" name="Line 18"/>
          <p:cNvSpPr>
            <a:spLocks noChangeShapeType="1"/>
          </p:cNvSpPr>
          <p:nvPr/>
        </p:nvSpPr>
        <p:spPr bwMode="auto">
          <a:xfrm>
            <a:off x="1816100" y="2362200"/>
            <a:ext cx="107315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54995" name="Line 19"/>
          <p:cNvSpPr>
            <a:spLocks noChangeShapeType="1"/>
          </p:cNvSpPr>
          <p:nvPr/>
        </p:nvSpPr>
        <p:spPr bwMode="auto">
          <a:xfrm flipH="1">
            <a:off x="2971800" y="2362200"/>
            <a:ext cx="1816100" cy="0"/>
          </a:xfrm>
          <a:prstGeom prst="line">
            <a:avLst/>
          </a:prstGeom>
          <a:noFill/>
          <a:ln w="9525">
            <a:solidFill>
              <a:schemeClr val="tx1"/>
            </a:solidFill>
            <a:round/>
            <a:headEnd/>
            <a:tailEnd type="triangle" w="med" len="med"/>
          </a:ln>
          <a:effectLst/>
        </p:spPr>
        <p:txBody>
          <a:bodyPr/>
          <a:lstStyle/>
          <a:p>
            <a:endParaRPr lang="en-US"/>
          </a:p>
        </p:txBody>
      </p:sp>
      <p:sp>
        <p:nvSpPr>
          <p:cNvPr id="255005" name="Rectangle 29"/>
          <p:cNvSpPr>
            <a:spLocks noChangeArrowheads="1"/>
          </p:cNvSpPr>
          <p:nvPr/>
        </p:nvSpPr>
        <p:spPr bwMode="auto">
          <a:xfrm>
            <a:off x="577850" y="1143000"/>
            <a:ext cx="825500" cy="1371600"/>
          </a:xfrm>
          <a:prstGeom prst="rect">
            <a:avLst/>
          </a:prstGeom>
          <a:solidFill>
            <a:schemeClr val="bg1"/>
          </a:solidFill>
          <a:ln w="9525">
            <a:noFill/>
            <a:miter lim="800000"/>
            <a:headEnd/>
            <a:tailEnd/>
          </a:ln>
          <a:effectLst/>
        </p:spPr>
        <p:txBody>
          <a:bodyPr wrap="none" anchor="ctr"/>
          <a:lstStyle/>
          <a:p>
            <a:endParaRPr lang="en-US"/>
          </a:p>
        </p:txBody>
      </p:sp>
      <p:sp>
        <p:nvSpPr>
          <p:cNvPr id="255003" name="Line 27"/>
          <p:cNvSpPr>
            <a:spLocks noChangeShapeType="1"/>
          </p:cNvSpPr>
          <p:nvPr/>
        </p:nvSpPr>
        <p:spPr bwMode="auto">
          <a:xfrm flipH="1" flipV="1">
            <a:off x="3962400" y="5791200"/>
            <a:ext cx="762000" cy="0"/>
          </a:xfrm>
          <a:prstGeom prst="line">
            <a:avLst/>
          </a:prstGeom>
          <a:noFill/>
          <a:ln w="9525">
            <a:solidFill>
              <a:schemeClr val="tx1"/>
            </a:solidFill>
            <a:round/>
            <a:headEnd/>
            <a:tailEnd type="triangle" w="med" len="med"/>
          </a:ln>
          <a:effectLst/>
        </p:spPr>
        <p:txBody>
          <a:bodyPr/>
          <a:lstStyle/>
          <a:p>
            <a:endParaRPr lang="en-US"/>
          </a:p>
        </p:txBody>
      </p:sp>
      <p:pic>
        <p:nvPicPr>
          <p:cNvPr id="255004" name="Picture 28" descr="txp_fig"/>
          <p:cNvPicPr>
            <a:picLocks noChangeAspect="1" noChangeArrowheads="1"/>
          </p:cNvPicPr>
          <p:nvPr>
            <p:custDataLst>
              <p:tags r:id="rId1"/>
            </p:custDataLst>
          </p:nvPr>
        </p:nvPicPr>
        <p:blipFill>
          <a:blip r:embed="rId8" cstate="print"/>
          <a:srcRect/>
          <a:stretch>
            <a:fillRect/>
          </a:stretch>
        </p:blipFill>
        <p:spPr bwMode="auto">
          <a:xfrm>
            <a:off x="495300" y="2743200"/>
            <a:ext cx="4392613" cy="3303588"/>
          </a:xfrm>
          <a:prstGeom prst="rect">
            <a:avLst/>
          </a:prstGeom>
          <a:noFill/>
          <a:ln w="9525">
            <a:noFill/>
            <a:miter lim="800000"/>
            <a:headEnd/>
            <a:tailEnd/>
          </a:ln>
          <a:effectLst/>
        </p:spPr>
      </p:pic>
      <p:sp>
        <p:nvSpPr>
          <p:cNvPr id="254986" name="Line 10"/>
          <p:cNvSpPr>
            <a:spLocks noChangeShapeType="1"/>
          </p:cNvSpPr>
          <p:nvPr/>
        </p:nvSpPr>
        <p:spPr bwMode="auto">
          <a:xfrm>
            <a:off x="1320800" y="1371600"/>
            <a:ext cx="0" cy="762000"/>
          </a:xfrm>
          <a:prstGeom prst="line">
            <a:avLst/>
          </a:prstGeom>
          <a:noFill/>
          <a:ln w="9525">
            <a:solidFill>
              <a:schemeClr val="tx1"/>
            </a:solidFill>
            <a:round/>
            <a:headEnd type="triangle" w="med" len="med"/>
            <a:tailEnd type="triangle" w="med" len="med"/>
          </a:ln>
          <a:effectLst/>
        </p:spPr>
        <p:txBody>
          <a:bodyPr/>
          <a:lstStyle/>
          <a:p>
            <a:endParaRPr lang="en-US"/>
          </a:p>
        </p:txBody>
      </p:sp>
      <p:pic>
        <p:nvPicPr>
          <p:cNvPr id="255006" name="Picture 30" descr="TP_tmp"/>
          <p:cNvPicPr>
            <a:picLocks noChangeAspect="1" noChangeArrowheads="1"/>
          </p:cNvPicPr>
          <p:nvPr>
            <p:custDataLst>
              <p:tags r:id="rId2"/>
            </p:custDataLst>
          </p:nvPr>
        </p:nvPicPr>
        <p:blipFill>
          <a:blip r:embed="rId9" cstate="print"/>
          <a:srcRect/>
          <a:stretch>
            <a:fillRect/>
          </a:stretch>
        </p:blipFill>
        <p:spPr bwMode="auto">
          <a:xfrm>
            <a:off x="742950" y="1676400"/>
            <a:ext cx="439738" cy="203200"/>
          </a:xfrm>
          <a:prstGeom prst="rect">
            <a:avLst/>
          </a:prstGeom>
          <a:noFill/>
          <a:ln w="9525">
            <a:noFill/>
            <a:miter lim="800000"/>
            <a:headEnd/>
            <a:tailEnd/>
          </a:ln>
          <a:effectLst/>
        </p:spPr>
      </p:pic>
      <p:pic>
        <p:nvPicPr>
          <p:cNvPr id="255007" name="Picture 31" descr="TP_tmp"/>
          <p:cNvPicPr>
            <a:picLocks noChangeAspect="1" noChangeArrowheads="1"/>
          </p:cNvPicPr>
          <p:nvPr>
            <p:custDataLst>
              <p:tags r:id="rId3"/>
            </p:custDataLst>
          </p:nvPr>
        </p:nvPicPr>
        <p:blipFill>
          <a:blip r:embed="rId10" cstate="print"/>
          <a:srcRect/>
          <a:stretch>
            <a:fillRect/>
          </a:stretch>
        </p:blipFill>
        <p:spPr bwMode="auto">
          <a:xfrm>
            <a:off x="2228850" y="2286000"/>
            <a:ext cx="303213" cy="203200"/>
          </a:xfrm>
          <a:prstGeom prst="rect">
            <a:avLst/>
          </a:prstGeom>
          <a:noFill/>
          <a:ln w="9525">
            <a:noFill/>
            <a:miter lim="800000"/>
            <a:headEnd/>
            <a:tailEnd/>
          </a:ln>
          <a:effectLst/>
        </p:spPr>
      </p:pic>
      <p:pic>
        <p:nvPicPr>
          <p:cNvPr id="255008" name="Picture 32" descr="TP_tmp"/>
          <p:cNvPicPr>
            <a:picLocks noChangeAspect="1" noChangeArrowheads="1"/>
          </p:cNvPicPr>
          <p:nvPr>
            <p:custDataLst>
              <p:tags r:id="rId4"/>
            </p:custDataLst>
          </p:nvPr>
        </p:nvPicPr>
        <p:blipFill>
          <a:blip r:embed="rId11" cstate="print"/>
          <a:srcRect/>
          <a:stretch>
            <a:fillRect/>
          </a:stretch>
        </p:blipFill>
        <p:spPr bwMode="auto">
          <a:xfrm>
            <a:off x="3797300" y="2311400"/>
            <a:ext cx="303213" cy="127000"/>
          </a:xfrm>
          <a:prstGeom prst="rect">
            <a:avLst/>
          </a:prstGeom>
          <a:noFill/>
          <a:ln w="9525">
            <a:noFill/>
            <a:miter lim="800000"/>
            <a:headEnd/>
            <a:tailEnd/>
          </a:ln>
          <a:effectLst/>
        </p:spPr>
      </p:pic>
      <p:sp>
        <p:nvSpPr>
          <p:cNvPr id="255002" name="Text Box 26"/>
          <p:cNvSpPr txBox="1">
            <a:spLocks noChangeArrowheads="1"/>
          </p:cNvSpPr>
          <p:nvPr/>
        </p:nvSpPr>
        <p:spPr bwMode="auto">
          <a:xfrm>
            <a:off x="4114800" y="5562600"/>
            <a:ext cx="1898650" cy="366713"/>
          </a:xfrm>
          <a:prstGeom prst="rect">
            <a:avLst/>
          </a:prstGeom>
          <a:solidFill>
            <a:schemeClr val="accent1"/>
          </a:solidFill>
          <a:ln w="9525">
            <a:noFill/>
            <a:miter lim="800000"/>
            <a:headEnd/>
            <a:tailEnd/>
          </a:ln>
          <a:effectLst/>
        </p:spPr>
        <p:txBody>
          <a:bodyPr wrap="none">
            <a:spAutoFit/>
          </a:bodyPr>
          <a:lstStyle/>
          <a:p>
            <a:r>
              <a:rPr lang="en-US" b="0"/>
              <a:t>Specific impulse!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7F992FB8-5F12-4E7C-967D-66599776CB8B}" type="slidenum">
              <a:rPr lang="en-US"/>
              <a:pPr/>
              <a:t>3</a:t>
            </a:fld>
            <a:endParaRPr lang="en-US"/>
          </a:p>
        </p:txBody>
      </p:sp>
      <p:sp>
        <p:nvSpPr>
          <p:cNvPr id="369668" name="Rectangle 4"/>
          <p:cNvSpPr>
            <a:spLocks noGrp="1" noChangeArrowheads="1"/>
          </p:cNvSpPr>
          <p:nvPr>
            <p:ph type="ctrTitle"/>
          </p:nvPr>
        </p:nvSpPr>
        <p:spPr>
          <a:xfrm>
            <a:off x="825500" y="304800"/>
            <a:ext cx="8420100" cy="990600"/>
          </a:xfrm>
        </p:spPr>
        <p:txBody>
          <a:bodyPr/>
          <a:lstStyle/>
          <a:p>
            <a:r>
              <a:rPr lang="en-US"/>
              <a:t>Introduction</a:t>
            </a:r>
          </a:p>
        </p:txBody>
      </p:sp>
      <p:sp>
        <p:nvSpPr>
          <p:cNvPr id="369671" name="Text Box 7"/>
          <p:cNvSpPr txBox="1">
            <a:spLocks noChangeArrowheads="1"/>
          </p:cNvSpPr>
          <p:nvPr/>
        </p:nvSpPr>
        <p:spPr bwMode="auto">
          <a:xfrm>
            <a:off x="330200" y="1676400"/>
            <a:ext cx="8515350" cy="3937000"/>
          </a:xfrm>
          <a:prstGeom prst="rect">
            <a:avLst/>
          </a:prstGeom>
          <a:noFill/>
          <a:ln w="9525">
            <a:noFill/>
            <a:miter lim="800000"/>
            <a:headEnd/>
            <a:tailEnd/>
          </a:ln>
          <a:effectLst/>
        </p:spPr>
        <p:txBody>
          <a:bodyPr wrap="none">
            <a:spAutoFit/>
          </a:bodyPr>
          <a:lstStyle/>
          <a:p>
            <a:pPr marL="342900" indent="-342900"/>
            <a:r>
              <a:rPr lang="en-US" b="0"/>
              <a:t>Explosions create high-pressure,  high-temperature gases that can cause:</a:t>
            </a:r>
          </a:p>
          <a:p>
            <a:pPr marL="342900" indent="-342900"/>
            <a:endParaRPr lang="en-US" b="0"/>
          </a:p>
          <a:p>
            <a:pPr marL="342900" indent="-342900">
              <a:buFontTx/>
              <a:buAutoNum type="arabicPeriod"/>
            </a:pPr>
            <a:r>
              <a:rPr lang="en-US" b="0"/>
              <a:t>Mechanical failure due to pressure or blast waves or internal pressure build-up.</a:t>
            </a:r>
          </a:p>
          <a:p>
            <a:pPr marL="800100" lvl="1" indent="-342900">
              <a:buFontTx/>
              <a:buAutoNum type="arabicPeriod"/>
            </a:pPr>
            <a:r>
              <a:rPr lang="en-US" b="0"/>
              <a:t>Permanent deformation or equipment or structures</a:t>
            </a:r>
          </a:p>
          <a:p>
            <a:pPr marL="800100" lvl="1" indent="-342900">
              <a:buFontTx/>
              <a:buAutoNum type="arabicPeriod"/>
            </a:pPr>
            <a:r>
              <a:rPr lang="en-US" b="0"/>
              <a:t>Rupture or tearing of metal or building components</a:t>
            </a:r>
          </a:p>
          <a:p>
            <a:pPr marL="800100" lvl="1" indent="-342900">
              <a:buFontTx/>
              <a:buAutoNum type="arabicPeriod"/>
            </a:pPr>
            <a:r>
              <a:rPr lang="en-US" b="0"/>
              <a:t>Creating flying fragments or missiles</a:t>
            </a:r>
          </a:p>
          <a:p>
            <a:pPr marL="800100" lvl="1" indent="-342900">
              <a:buFontTx/>
              <a:buAutoNum type="arabicPeriod"/>
            </a:pPr>
            <a:r>
              <a:rPr lang="en-US" b="0"/>
              <a:t>Blast, fragment or impact injury</a:t>
            </a:r>
            <a:br>
              <a:rPr lang="en-US" b="0"/>
            </a:br>
            <a:endParaRPr lang="en-US" b="0"/>
          </a:p>
          <a:p>
            <a:pPr marL="342900" indent="-342900">
              <a:buFontTx/>
              <a:buAutoNum type="arabicPeriod"/>
            </a:pPr>
            <a:r>
              <a:rPr lang="en-US" b="0"/>
              <a:t>Thermal failure due to heat transfer from fireball or hot combustion products.</a:t>
            </a:r>
          </a:p>
          <a:p>
            <a:pPr marL="800100" lvl="1" indent="-342900">
              <a:buFontTx/>
              <a:buAutoNum type="arabicPeriod"/>
            </a:pPr>
            <a:r>
              <a:rPr lang="en-US" b="0"/>
              <a:t>Softening of metal structures</a:t>
            </a:r>
          </a:p>
          <a:p>
            <a:pPr marL="800100" lvl="1" indent="-342900">
              <a:buFontTx/>
              <a:buAutoNum type="arabicPeriod"/>
            </a:pPr>
            <a:r>
              <a:rPr lang="en-US" b="0"/>
              <a:t>Ignition of building materials, electrical insulation, plastic or paper products</a:t>
            </a:r>
          </a:p>
          <a:p>
            <a:pPr marL="800100" lvl="1" indent="-342900">
              <a:buFontTx/>
              <a:buAutoNum type="arabicPeriod"/>
            </a:pPr>
            <a:r>
              <a:rPr lang="en-US" b="0"/>
              <a:t>Burn injuries to skin and eyes</a:t>
            </a:r>
            <a:br>
              <a:rPr lang="en-US" b="0"/>
            </a:br>
            <a:endParaRPr lang="en-US" b="0"/>
          </a:p>
          <a:p>
            <a:pPr marL="342900" indent="-342900">
              <a:buFontTx/>
              <a:buAutoNum type="arabicPeriod"/>
            </a:pPr>
            <a:r>
              <a:rPr lang="en-US" b="0"/>
              <a:t>Combination of fire and explosion, thermal and mechanical effects often occur.</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CB7D1E84-E29D-4DB1-BFC8-4AAB78B069FE}" type="slidenum">
              <a:rPr lang="en-US"/>
              <a:pPr/>
              <a:t>30</a:t>
            </a:fld>
            <a:endParaRPr lang="en-US"/>
          </a:p>
        </p:txBody>
      </p:sp>
      <p:sp>
        <p:nvSpPr>
          <p:cNvPr id="257026" name="Rectangle 2"/>
          <p:cNvSpPr>
            <a:spLocks noGrp="1" noChangeArrowheads="1"/>
          </p:cNvSpPr>
          <p:nvPr>
            <p:ph type="title"/>
          </p:nvPr>
        </p:nvSpPr>
        <p:spPr/>
        <p:txBody>
          <a:bodyPr/>
          <a:lstStyle/>
          <a:p>
            <a:r>
              <a:rPr lang="en-US"/>
              <a:t>Scaling Ideal Blast Waves I.</a:t>
            </a:r>
          </a:p>
        </p:txBody>
      </p:sp>
      <p:sp>
        <p:nvSpPr>
          <p:cNvPr id="257027" name="Rectangle 3"/>
          <p:cNvSpPr>
            <a:spLocks noGrp="1" noChangeArrowheads="1"/>
          </p:cNvSpPr>
          <p:nvPr>
            <p:ph type="body" idx="1"/>
          </p:nvPr>
        </p:nvSpPr>
        <p:spPr/>
        <p:txBody>
          <a:bodyPr/>
          <a:lstStyle/>
          <a:p>
            <a:r>
              <a:rPr lang="en-US" sz="2400"/>
              <a:t>Dimensional analysis (Hopkinson 1915, Sachs 1944, Taylor-Sedov)</a:t>
            </a:r>
          </a:p>
          <a:p>
            <a:pPr lvl="1"/>
            <a:r>
              <a:rPr lang="en-US" sz="2000"/>
              <a:t>Total energy release E = Mq </a:t>
            </a:r>
          </a:p>
          <a:p>
            <a:pPr lvl="2"/>
            <a:r>
              <a:rPr lang="en-US" sz="1800"/>
              <a:t>M = mass of explosive atmosphere (kg)</a:t>
            </a:r>
          </a:p>
          <a:p>
            <a:pPr lvl="2"/>
            <a:r>
              <a:rPr lang="en-US" sz="1800"/>
              <a:t>q = specific heat of combustion (J/kg)</a:t>
            </a:r>
          </a:p>
          <a:p>
            <a:pPr lvl="1"/>
            <a:r>
              <a:rPr lang="en-US" sz="2000"/>
              <a:t>Initial state of atmosphere P</a:t>
            </a:r>
            <a:r>
              <a:rPr lang="en-US" sz="2000" baseline="-25000"/>
              <a:t>o</a:t>
            </a:r>
            <a:r>
              <a:rPr lang="en-US" sz="2000"/>
              <a:t> or </a:t>
            </a:r>
            <a:r>
              <a:rPr lang="en-US" sz="2000">
                <a:latin typeface="Symbol" pitchFamily="18" charset="2"/>
                <a:sym typeface="Symbol" pitchFamily="18" charset="2"/>
              </a:rPr>
              <a:t></a:t>
            </a:r>
            <a:r>
              <a:rPr lang="en-US" sz="2000" baseline="-25000">
                <a:sym typeface="Symbol" pitchFamily="18" charset="2"/>
              </a:rPr>
              <a:t>o  </a:t>
            </a:r>
            <a:r>
              <a:rPr lang="en-US" sz="2000">
                <a:sym typeface="Symbol" pitchFamily="18" charset="2"/>
              </a:rPr>
              <a:t>and c</a:t>
            </a:r>
            <a:r>
              <a:rPr lang="en-US" sz="2000" baseline="-25000">
                <a:sym typeface="Symbol" pitchFamily="18" charset="2"/>
              </a:rPr>
              <a:t>o</a:t>
            </a:r>
            <a:endParaRPr lang="en-US" sz="2000">
              <a:sym typeface="Symbol" pitchFamily="18" charset="2"/>
            </a:endParaRPr>
          </a:p>
          <a:p>
            <a:r>
              <a:rPr lang="en-US" sz="2400">
                <a:sym typeface="Symbol" pitchFamily="18" charset="2"/>
              </a:rPr>
              <a:t>Limiting cases</a:t>
            </a:r>
          </a:p>
          <a:p>
            <a:pPr lvl="1"/>
            <a:r>
              <a:rPr lang="en-US" sz="2000">
                <a:sym typeface="Symbol" pitchFamily="18" charset="2"/>
              </a:rPr>
              <a:t>Strength of shock wave</a:t>
            </a:r>
          </a:p>
          <a:p>
            <a:pPr lvl="2"/>
            <a:r>
              <a:rPr lang="en-US" sz="1800">
                <a:sym typeface="Symbol" pitchFamily="18" charset="2"/>
              </a:rPr>
              <a:t>Strong </a:t>
            </a:r>
            <a:r>
              <a:rPr lang="en-US" sz="1800">
                <a:latin typeface="Symbol" pitchFamily="18" charset="2"/>
                <a:sym typeface="Symbol" pitchFamily="18" charset="2"/>
              </a:rPr>
              <a:t></a:t>
            </a:r>
            <a:r>
              <a:rPr lang="en-US" sz="1800">
                <a:sym typeface="Symbol" pitchFamily="18" charset="2"/>
              </a:rPr>
              <a:t> P &gt;&gt; P</a:t>
            </a:r>
            <a:r>
              <a:rPr lang="en-US" sz="1800" baseline="-25000">
                <a:sym typeface="Symbol" pitchFamily="18" charset="2"/>
              </a:rPr>
              <a:t>o</a:t>
            </a:r>
            <a:endParaRPr lang="en-US" sz="1800">
              <a:sym typeface="Symbol" pitchFamily="18" charset="2"/>
            </a:endParaRPr>
          </a:p>
          <a:p>
            <a:pPr lvl="2"/>
            <a:r>
              <a:rPr lang="en-US" sz="1800">
                <a:sym typeface="Symbol" pitchFamily="18" charset="2"/>
              </a:rPr>
              <a:t>Weak  </a:t>
            </a:r>
            <a:r>
              <a:rPr lang="en-US" sz="1800">
                <a:latin typeface="Symbol" pitchFamily="18" charset="2"/>
                <a:sym typeface="Symbol" pitchFamily="18" charset="2"/>
              </a:rPr>
              <a:t></a:t>
            </a:r>
            <a:r>
              <a:rPr lang="en-US" sz="1800">
                <a:sym typeface="Symbol" pitchFamily="18" charset="2"/>
              </a:rPr>
              <a:t> P &lt;&lt; P</a:t>
            </a:r>
            <a:r>
              <a:rPr lang="en-US" sz="1800" baseline="-25000">
                <a:sym typeface="Symbol" pitchFamily="18" charset="2"/>
              </a:rPr>
              <a:t>o</a:t>
            </a:r>
          </a:p>
          <a:p>
            <a:pPr lvl="1"/>
            <a:r>
              <a:rPr lang="en-US" sz="2000">
                <a:sym typeface="Symbol" pitchFamily="18" charset="2"/>
              </a:rPr>
              <a:t>Distance from source</a:t>
            </a:r>
          </a:p>
          <a:p>
            <a:pPr lvl="2"/>
            <a:r>
              <a:rPr lang="en-US" sz="1800">
                <a:sym typeface="Symbol" pitchFamily="18" charset="2"/>
              </a:rPr>
              <a:t>Near   R ~ R</a:t>
            </a:r>
            <a:r>
              <a:rPr lang="en-US" sz="1800" baseline="-25000">
                <a:sym typeface="Symbol" pitchFamily="18" charset="2"/>
              </a:rPr>
              <a:t>source</a:t>
            </a:r>
            <a:endParaRPr lang="en-US" sz="1800">
              <a:sym typeface="Symbol" pitchFamily="18" charset="2"/>
            </a:endParaRPr>
          </a:p>
          <a:p>
            <a:pPr lvl="2"/>
            <a:r>
              <a:rPr lang="en-US" sz="1800">
                <a:sym typeface="Symbol" pitchFamily="18" charset="2"/>
              </a:rPr>
              <a:t>Far  R &gt;&gt; R</a:t>
            </a:r>
            <a:r>
              <a:rPr lang="en-US" sz="1800" baseline="-25000">
                <a:sym typeface="Symbol" pitchFamily="18" charset="2"/>
              </a:rPr>
              <a:t>source</a:t>
            </a:r>
            <a:endParaRPr lang="en-US" sz="1800">
              <a:sym typeface="Symbol" pitchFamily="18" charset="2"/>
            </a:endParaRPr>
          </a:p>
          <a:p>
            <a:pPr lvl="2"/>
            <a:endParaRPr lang="en-US" sz="1800">
              <a:sym typeface="Symbol" pitchFamily="18" charset="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F5C1B163-CF62-4219-BA47-1ECC972EB1AA}" type="slidenum">
              <a:rPr lang="en-US"/>
              <a:pPr/>
              <a:t>31</a:t>
            </a:fld>
            <a:endParaRPr lang="en-US"/>
          </a:p>
        </p:txBody>
      </p:sp>
      <p:sp>
        <p:nvSpPr>
          <p:cNvPr id="258050" name="Rectangle 2"/>
          <p:cNvSpPr>
            <a:spLocks noGrp="1" noChangeArrowheads="1"/>
          </p:cNvSpPr>
          <p:nvPr>
            <p:ph type="title"/>
          </p:nvPr>
        </p:nvSpPr>
        <p:spPr/>
        <p:txBody>
          <a:bodyPr/>
          <a:lstStyle/>
          <a:p>
            <a:r>
              <a:rPr lang="en-US"/>
              <a:t>Scaling Ideal Blast Waves II.</a:t>
            </a:r>
          </a:p>
        </p:txBody>
      </p:sp>
      <p:sp>
        <p:nvSpPr>
          <p:cNvPr id="258051" name="Rectangle 3"/>
          <p:cNvSpPr>
            <a:spLocks noGrp="1" noChangeArrowheads="1"/>
          </p:cNvSpPr>
          <p:nvPr>
            <p:ph type="body" idx="1"/>
          </p:nvPr>
        </p:nvSpPr>
        <p:spPr>
          <a:xfrm>
            <a:off x="495300" y="990600"/>
            <a:ext cx="8997950" cy="4906963"/>
          </a:xfrm>
        </p:spPr>
        <p:txBody>
          <a:bodyPr/>
          <a:lstStyle/>
          <a:p>
            <a:r>
              <a:rPr lang="en-US">
                <a:sym typeface="Symbol" pitchFamily="18" charset="2"/>
              </a:rPr>
              <a:t>Scale parameters  </a:t>
            </a:r>
          </a:p>
          <a:p>
            <a:pPr lvl="1"/>
            <a:r>
              <a:rPr lang="en-US">
                <a:sym typeface="Symbol" pitchFamily="18" charset="2"/>
              </a:rPr>
              <a:t>Blast length scale R</a:t>
            </a:r>
            <a:r>
              <a:rPr lang="en-US" baseline="-25000">
                <a:sym typeface="Symbol" pitchFamily="18" charset="2"/>
              </a:rPr>
              <a:t>s</a:t>
            </a:r>
            <a:r>
              <a:rPr lang="en-US">
                <a:sym typeface="Symbol" pitchFamily="18" charset="2"/>
              </a:rPr>
              <a:t> = (E/P</a:t>
            </a:r>
            <a:r>
              <a:rPr lang="en-US" baseline="-25000">
                <a:sym typeface="Symbol" pitchFamily="18" charset="2"/>
              </a:rPr>
              <a:t>o</a:t>
            </a:r>
            <a:r>
              <a:rPr lang="en-US">
                <a:sym typeface="Symbol" pitchFamily="18" charset="2"/>
              </a:rPr>
              <a:t>)</a:t>
            </a:r>
            <a:r>
              <a:rPr lang="en-US" baseline="30000">
                <a:sym typeface="Symbol" pitchFamily="18" charset="2"/>
              </a:rPr>
              <a:t>1/3</a:t>
            </a:r>
            <a:endParaRPr lang="en-US">
              <a:sym typeface="Symbol" pitchFamily="18" charset="2"/>
            </a:endParaRPr>
          </a:p>
          <a:p>
            <a:pPr lvl="1"/>
            <a:r>
              <a:rPr lang="en-US">
                <a:sym typeface="Symbol" pitchFamily="18" charset="2"/>
              </a:rPr>
              <a:t>Time scale  T</a:t>
            </a:r>
            <a:r>
              <a:rPr lang="en-US" baseline="-25000">
                <a:sym typeface="Symbol" pitchFamily="18" charset="2"/>
              </a:rPr>
              <a:t>s</a:t>
            </a:r>
            <a:r>
              <a:rPr lang="en-US">
                <a:sym typeface="Symbol" pitchFamily="18" charset="2"/>
              </a:rPr>
              <a:t> = R</a:t>
            </a:r>
            <a:r>
              <a:rPr lang="en-US" baseline="-25000">
                <a:sym typeface="Symbol" pitchFamily="18" charset="2"/>
              </a:rPr>
              <a:t>s</a:t>
            </a:r>
            <a:r>
              <a:rPr lang="en-US">
                <a:sym typeface="Symbol" pitchFamily="18" charset="2"/>
              </a:rPr>
              <a:t>/c</a:t>
            </a:r>
            <a:r>
              <a:rPr lang="en-US" baseline="-25000">
                <a:sym typeface="Symbol" pitchFamily="18" charset="2"/>
              </a:rPr>
              <a:t>o</a:t>
            </a:r>
          </a:p>
          <a:p>
            <a:pPr lvl="1"/>
            <a:r>
              <a:rPr lang="en-US">
                <a:sym typeface="Symbol" pitchFamily="18" charset="2"/>
              </a:rPr>
              <a:t>Pressure scale</a:t>
            </a:r>
          </a:p>
          <a:p>
            <a:pPr lvl="2"/>
            <a:r>
              <a:rPr lang="en-US">
                <a:sym typeface="Symbol" pitchFamily="18" charset="2"/>
              </a:rPr>
              <a:t>Close to explosion  P</a:t>
            </a:r>
            <a:r>
              <a:rPr lang="en-US" baseline="-25000">
                <a:sym typeface="Symbol" pitchFamily="18" charset="2"/>
              </a:rPr>
              <a:t>exp</a:t>
            </a:r>
            <a:r>
              <a:rPr lang="en-US">
                <a:sym typeface="Symbol" pitchFamily="18" charset="2"/>
              </a:rPr>
              <a:t>  (usually bounded by P</a:t>
            </a:r>
            <a:r>
              <a:rPr lang="en-US" baseline="-25000">
                <a:sym typeface="Symbol" pitchFamily="18" charset="2"/>
              </a:rPr>
              <a:t>CJ</a:t>
            </a:r>
            <a:r>
              <a:rPr lang="en-US">
                <a:sym typeface="Symbol" pitchFamily="18" charset="2"/>
              </a:rPr>
              <a:t>) </a:t>
            </a:r>
          </a:p>
          <a:p>
            <a:pPr lvl="2"/>
            <a:r>
              <a:rPr lang="en-US">
                <a:sym typeface="Symbol" pitchFamily="18" charset="2"/>
              </a:rPr>
              <a:t>Far from explosion P</a:t>
            </a:r>
            <a:r>
              <a:rPr lang="en-US" baseline="-25000">
                <a:sym typeface="Symbol" pitchFamily="18" charset="2"/>
              </a:rPr>
              <a:t>o</a:t>
            </a:r>
          </a:p>
          <a:p>
            <a:r>
              <a:rPr lang="en-US">
                <a:sym typeface="Symbol" pitchFamily="18" charset="2"/>
              </a:rPr>
              <a:t>Nondimensional variables</a:t>
            </a:r>
          </a:p>
          <a:p>
            <a:pPr lvl="1"/>
            <a:r>
              <a:rPr lang="en-US">
                <a:sym typeface="Symbol" pitchFamily="18" charset="2"/>
              </a:rPr>
              <a:t>pressure </a:t>
            </a:r>
            <a:r>
              <a:rPr lang="en-US">
                <a:latin typeface="Symbol" pitchFamily="18" charset="2"/>
                <a:sym typeface="Symbol" pitchFamily="18" charset="2"/>
              </a:rPr>
              <a:t></a:t>
            </a:r>
            <a:r>
              <a:rPr lang="en-US">
                <a:sym typeface="Symbol" pitchFamily="18" charset="2"/>
              </a:rPr>
              <a:t> P/P</a:t>
            </a:r>
            <a:r>
              <a:rPr lang="en-US" baseline="-25000">
                <a:sym typeface="Symbol" pitchFamily="18" charset="2"/>
              </a:rPr>
              <a:t>o</a:t>
            </a:r>
          </a:p>
          <a:p>
            <a:pPr lvl="1"/>
            <a:r>
              <a:rPr lang="en-US">
                <a:sym typeface="Symbol" pitchFamily="18" charset="2"/>
              </a:rPr>
              <a:t>distance R/R</a:t>
            </a:r>
            <a:r>
              <a:rPr lang="en-US" baseline="-25000">
                <a:sym typeface="Symbol" pitchFamily="18" charset="2"/>
              </a:rPr>
              <a:t>s</a:t>
            </a:r>
            <a:endParaRPr lang="en-US">
              <a:sym typeface="Symbol" pitchFamily="18" charset="2"/>
            </a:endParaRPr>
          </a:p>
          <a:p>
            <a:pPr lvl="1"/>
            <a:r>
              <a:rPr lang="en-US">
                <a:sym typeface="Symbol" pitchFamily="18" charset="2"/>
              </a:rPr>
              <a:t>time t/T</a:t>
            </a:r>
            <a:r>
              <a:rPr lang="en-US" baseline="-25000">
                <a:sym typeface="Symbol" pitchFamily="18" charset="2"/>
              </a:rPr>
              <a:t>s</a:t>
            </a:r>
            <a:endParaRPr lang="en-US">
              <a:sym typeface="Symbol" pitchFamily="18" charset="2"/>
            </a:endParaRPr>
          </a:p>
          <a:p>
            <a:pPr lvl="1"/>
            <a:r>
              <a:rPr lang="en-US">
                <a:sym typeface="Symbol" pitchFamily="18" charset="2"/>
              </a:rPr>
              <a:t>Impulse (specific)  I/(P</a:t>
            </a:r>
            <a:r>
              <a:rPr lang="en-US" baseline="-25000">
                <a:sym typeface="Symbol" pitchFamily="18" charset="2"/>
              </a:rPr>
              <a:t>o</a:t>
            </a:r>
            <a:r>
              <a:rPr lang="en-US">
                <a:sym typeface="Symbol" pitchFamily="18" charset="2"/>
              </a:rPr>
              <a:t> T</a:t>
            </a:r>
            <a:r>
              <a:rPr lang="en-US" baseline="-25000">
                <a:sym typeface="Symbol" pitchFamily="18" charset="2"/>
              </a:rPr>
              <a:t>s</a:t>
            </a:r>
            <a:r>
              <a:rPr lang="en-US">
                <a:sym typeface="Symbol" pitchFamily="18" charset="2"/>
              </a:rPr>
              <a:t>)</a:t>
            </a:r>
          </a:p>
          <a:p>
            <a:pPr lvl="1"/>
            <a:endParaRPr lang="en-US"/>
          </a:p>
          <a:p>
            <a:pPr>
              <a:buFontTx/>
              <a:buNone/>
            </a:pPr>
            <a:endParaRPr lang="en-US"/>
          </a:p>
        </p:txBody>
      </p:sp>
      <p:sp>
        <p:nvSpPr>
          <p:cNvPr id="258052" name="Text Box 4"/>
          <p:cNvSpPr txBox="1">
            <a:spLocks noChangeArrowheads="1"/>
          </p:cNvSpPr>
          <p:nvPr/>
        </p:nvSpPr>
        <p:spPr bwMode="auto">
          <a:xfrm>
            <a:off x="6521450" y="3657600"/>
            <a:ext cx="2724150" cy="1739900"/>
          </a:xfrm>
          <a:prstGeom prst="rect">
            <a:avLst/>
          </a:prstGeom>
          <a:solidFill>
            <a:schemeClr val="accent1"/>
          </a:solidFill>
          <a:ln w="9525">
            <a:noFill/>
            <a:miter lim="800000"/>
            <a:headEnd/>
            <a:tailEnd/>
          </a:ln>
          <a:effectLst/>
        </p:spPr>
        <p:txBody>
          <a:bodyPr>
            <a:spAutoFit/>
          </a:bodyPr>
          <a:lstStyle/>
          <a:p>
            <a:r>
              <a:rPr lang="en-US" b="0">
                <a:sym typeface="cmsy7" pitchFamily="34" charset="0"/>
              </a:rPr>
              <a:t>Relationships:</a:t>
            </a:r>
          </a:p>
          <a:p>
            <a:endParaRPr lang="en-US" b="0"/>
          </a:p>
          <a:p>
            <a:r>
              <a:rPr lang="en-US" b="0">
                <a:latin typeface="Symbol" pitchFamily="18" charset="2"/>
              </a:rPr>
              <a:t>D</a:t>
            </a:r>
            <a:r>
              <a:rPr lang="en-US" b="0"/>
              <a:t>P = P</a:t>
            </a:r>
            <a:r>
              <a:rPr lang="en-US" b="0" baseline="-25000"/>
              <a:t>o</a:t>
            </a:r>
            <a:r>
              <a:rPr lang="en-US" b="0"/>
              <a:t> F(R/R</a:t>
            </a:r>
            <a:r>
              <a:rPr lang="en-US" b="0" baseline="-25000"/>
              <a:t>s</a:t>
            </a:r>
            <a:r>
              <a:rPr lang="en-US" b="0"/>
              <a:t>)</a:t>
            </a:r>
          </a:p>
          <a:p>
            <a:pPr>
              <a:buFont typeface="cmsy7" pitchFamily="34" charset="0"/>
              <a:buChar char="D"/>
            </a:pPr>
            <a:endParaRPr lang="en-US" b="0"/>
          </a:p>
          <a:p>
            <a:r>
              <a:rPr lang="en-US" b="0">
                <a:sym typeface="cmsy7" pitchFamily="34" charset="0"/>
              </a:rPr>
              <a:t>I = P</a:t>
            </a:r>
            <a:r>
              <a:rPr lang="en-US" b="0" baseline="-25000">
                <a:sym typeface="cmsy7" pitchFamily="34" charset="0"/>
              </a:rPr>
              <a:t>o</a:t>
            </a:r>
            <a:r>
              <a:rPr lang="en-US" b="0">
                <a:sym typeface="cmsy7" pitchFamily="34" charset="0"/>
              </a:rPr>
              <a:t> T</a:t>
            </a:r>
            <a:r>
              <a:rPr lang="en-US" b="0" baseline="-25000">
                <a:sym typeface="cmsy7" pitchFamily="34" charset="0"/>
              </a:rPr>
              <a:t>s</a:t>
            </a:r>
            <a:r>
              <a:rPr lang="en-US" b="0">
                <a:sym typeface="cmsy7" pitchFamily="34" charset="0"/>
              </a:rPr>
              <a:t> G(R/R</a:t>
            </a:r>
            <a:r>
              <a:rPr lang="en-US" b="0" baseline="-25000">
                <a:sym typeface="cmsy7" pitchFamily="34" charset="0"/>
              </a:rPr>
              <a:t>s</a:t>
            </a:r>
            <a:r>
              <a:rPr lang="en-US" b="0">
                <a:sym typeface="cmsy7" pitchFamily="34" charset="0"/>
              </a:rPr>
              <a:t>)</a:t>
            </a:r>
            <a:endParaRPr lang="en-US" b="0"/>
          </a:p>
          <a:p>
            <a:endParaRPr lang="en-US" b="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2BF11CC8-5878-4858-93E0-E71FF1A5FB53}" type="slidenum">
              <a:rPr lang="en-US"/>
              <a:pPr/>
              <a:t>32</a:t>
            </a:fld>
            <a:endParaRPr lang="en-US"/>
          </a:p>
        </p:txBody>
      </p:sp>
      <p:sp>
        <p:nvSpPr>
          <p:cNvPr id="259074" name="Rectangle 2"/>
          <p:cNvSpPr>
            <a:spLocks noGrp="1" noChangeArrowheads="1"/>
          </p:cNvSpPr>
          <p:nvPr>
            <p:ph type="title"/>
          </p:nvPr>
        </p:nvSpPr>
        <p:spPr/>
        <p:txBody>
          <a:bodyPr/>
          <a:lstStyle/>
          <a:p>
            <a:r>
              <a:rPr lang="en-US"/>
              <a:t>Cube Root Scaling in Standard atmosphere</a:t>
            </a:r>
          </a:p>
        </p:txBody>
      </p:sp>
      <p:sp>
        <p:nvSpPr>
          <p:cNvPr id="259075" name="Rectangle 3"/>
          <p:cNvSpPr>
            <a:spLocks noGrp="1" noChangeArrowheads="1"/>
          </p:cNvSpPr>
          <p:nvPr>
            <p:ph type="body" sz="half" idx="1"/>
          </p:nvPr>
        </p:nvSpPr>
        <p:spPr>
          <a:xfrm>
            <a:off x="1320800" y="4191000"/>
            <a:ext cx="7099300" cy="2133600"/>
          </a:xfrm>
        </p:spPr>
        <p:txBody>
          <a:bodyPr/>
          <a:lstStyle/>
          <a:p>
            <a:r>
              <a:rPr lang="en-US" sz="2000"/>
              <a:t>Simplest expression of scaling (Hopkinson)</a:t>
            </a:r>
          </a:p>
          <a:p>
            <a:pPr lvl="1"/>
            <a:r>
              <a:rPr lang="en-US" sz="1800"/>
              <a:t>At a given scaled range R/M</a:t>
            </a:r>
            <a:r>
              <a:rPr lang="en-US" sz="1800" baseline="30000"/>
              <a:t>1/3,</a:t>
            </a:r>
            <a:r>
              <a:rPr lang="en-US" sz="1800"/>
              <a:t> you will have the same scaled impulse I/M</a:t>
            </a:r>
            <a:r>
              <a:rPr lang="en-US" sz="1800" baseline="30000"/>
              <a:t>1/3 </a:t>
            </a:r>
            <a:r>
              <a:rPr lang="en-US" sz="1800"/>
              <a:t>and overpressure </a:t>
            </a:r>
            <a:r>
              <a:rPr lang="en-US" sz="1800">
                <a:latin typeface="Symbol" pitchFamily="18" charset="2"/>
                <a:sym typeface="Symbol" pitchFamily="18" charset="2"/>
              </a:rPr>
              <a:t></a:t>
            </a:r>
            <a:r>
              <a:rPr lang="en-US" sz="1800"/>
              <a:t> P</a:t>
            </a:r>
          </a:p>
          <a:p>
            <a:pPr lvl="1"/>
            <a:r>
              <a:rPr lang="en-US" sz="1800"/>
              <a:t>When you increase the charge size by K, overpressure will remain constant at a distance KR, and the duration and arrival time will increase by K.</a:t>
            </a:r>
          </a:p>
        </p:txBody>
      </p:sp>
      <p:pic>
        <p:nvPicPr>
          <p:cNvPr id="259077" name="Picture 5" descr="hopkinson-scaling"/>
          <p:cNvPicPr>
            <a:picLocks noGrp="1" noChangeAspect="1" noChangeArrowheads="1"/>
          </p:cNvPicPr>
          <p:nvPr>
            <p:ph sz="half" idx="2"/>
          </p:nvPr>
        </p:nvPicPr>
        <p:blipFill>
          <a:blip r:embed="rId3" cstate="print"/>
          <a:srcRect/>
          <a:stretch>
            <a:fillRect/>
          </a:stretch>
        </p:blipFill>
        <p:spPr>
          <a:xfrm>
            <a:off x="2311400" y="1143000"/>
            <a:ext cx="4416425" cy="2619375"/>
          </a:xfrm>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7D10890F-64A0-4C39-8CD6-7889275DDE60}" type="slidenum">
              <a:rPr lang="en-US"/>
              <a:pPr/>
              <a:t>33</a:t>
            </a:fld>
            <a:endParaRPr lang="en-US"/>
          </a:p>
        </p:txBody>
      </p:sp>
      <p:sp>
        <p:nvSpPr>
          <p:cNvPr id="262146" name="Rectangle 2"/>
          <p:cNvSpPr>
            <a:spLocks noGrp="1" noChangeArrowheads="1"/>
          </p:cNvSpPr>
          <p:nvPr>
            <p:ph type="title"/>
          </p:nvPr>
        </p:nvSpPr>
        <p:spPr>
          <a:xfrm>
            <a:off x="495300" y="274638"/>
            <a:ext cx="8832850" cy="563562"/>
          </a:xfrm>
        </p:spPr>
        <p:txBody>
          <a:bodyPr/>
          <a:lstStyle/>
          <a:p>
            <a:r>
              <a:rPr lang="en-US" sz="2800"/>
              <a:t>TNT Equivalent</a:t>
            </a:r>
          </a:p>
        </p:txBody>
      </p:sp>
      <p:sp>
        <p:nvSpPr>
          <p:cNvPr id="262147" name="Rectangle 3"/>
          <p:cNvSpPr>
            <a:spLocks noGrp="1" noChangeArrowheads="1"/>
          </p:cNvSpPr>
          <p:nvPr>
            <p:ph type="body" sz="half" idx="1"/>
          </p:nvPr>
        </p:nvSpPr>
        <p:spPr>
          <a:xfrm>
            <a:off x="495300" y="838200"/>
            <a:ext cx="8997950" cy="5287963"/>
          </a:xfrm>
        </p:spPr>
        <p:txBody>
          <a:bodyPr/>
          <a:lstStyle/>
          <a:p>
            <a:r>
              <a:rPr lang="en-US" sz="2400"/>
              <a:t>Ideal blast wave from gaseous explosion equivalent to that from High Explosive (TNT) when energy of gaseous explosive is correctly chosen</a:t>
            </a:r>
          </a:p>
          <a:p>
            <a:r>
              <a:rPr lang="en-US" sz="2400"/>
              <a:t>Universal blast wave curves in </a:t>
            </a:r>
            <a:r>
              <a:rPr lang="en-US" sz="2400" i="1"/>
              <a:t>far field</a:t>
            </a:r>
            <a:r>
              <a:rPr lang="en-US" sz="2400"/>
              <a:t> when expressed in Sachs’ scaled variables</a:t>
            </a:r>
          </a:p>
          <a:p>
            <a:endParaRPr lang="en-US" sz="2400"/>
          </a:p>
          <a:p>
            <a:endParaRPr lang="en-US" sz="2400"/>
          </a:p>
          <a:p>
            <a:r>
              <a:rPr lang="en-US" sz="2400"/>
              <a:t>For ideal gas explosions (detonations) E is some fixed fraction of the heat of combustion (Q = qM)</a:t>
            </a:r>
          </a:p>
          <a:p>
            <a:r>
              <a:rPr lang="en-US" sz="2400"/>
              <a:t>For nonideal gas explosions (unconfined vapor clouds), E is quite a bit smaller.  Key issues:</a:t>
            </a:r>
          </a:p>
          <a:p>
            <a:pPr lvl="1"/>
            <a:r>
              <a:rPr lang="en-US" sz="2000"/>
              <a:t>How to correctly select energy equivalence?</a:t>
            </a:r>
          </a:p>
          <a:p>
            <a:pPr lvl="1"/>
            <a:r>
              <a:rPr lang="en-US" sz="2000"/>
              <a:t>How to correctly treat near field?</a:t>
            </a:r>
          </a:p>
        </p:txBody>
      </p:sp>
      <p:pic>
        <p:nvPicPr>
          <p:cNvPr id="262148" name="Picture 4"/>
          <p:cNvPicPr>
            <a:picLocks noGrp="1" noChangeAspect="1" noChangeArrowheads="1"/>
          </p:cNvPicPr>
          <p:nvPr>
            <p:ph sz="half" idx="2"/>
          </p:nvPr>
        </p:nvPicPr>
        <p:blipFill>
          <a:blip r:embed="rId3" cstate="print"/>
          <a:srcRect/>
          <a:stretch>
            <a:fillRect/>
          </a:stretch>
        </p:blipFill>
        <p:spPr>
          <a:xfrm>
            <a:off x="1733550" y="2743200"/>
            <a:ext cx="5695950" cy="1082675"/>
          </a:xfrm>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ate Placeholder 3"/>
          <p:cNvSpPr>
            <a:spLocks noGrp="1"/>
          </p:cNvSpPr>
          <p:nvPr>
            <p:ph type="dt" sz="half" idx="10"/>
          </p:nvPr>
        </p:nvSpPr>
        <p:spPr/>
        <p:txBody>
          <a:bodyPr/>
          <a:lstStyle/>
          <a:p>
            <a:r>
              <a:rPr lang="en-US" smtClean="0"/>
              <a:t>7 Sept 2009</a:t>
            </a:r>
            <a:endParaRPr lang="en-US"/>
          </a:p>
        </p:txBody>
      </p:sp>
      <p:sp>
        <p:nvSpPr>
          <p:cNvPr id="55" name="Footer Placeholder 4"/>
          <p:cNvSpPr>
            <a:spLocks noGrp="1"/>
          </p:cNvSpPr>
          <p:nvPr>
            <p:ph type="ftr" sz="quarter" idx="11"/>
          </p:nvPr>
        </p:nvSpPr>
        <p:spPr/>
        <p:txBody>
          <a:bodyPr/>
          <a:lstStyle/>
          <a:p>
            <a:r>
              <a:rPr lang="en-US"/>
              <a:t>Shepherd - Explosion Effects </a:t>
            </a:r>
          </a:p>
        </p:txBody>
      </p:sp>
      <p:sp>
        <p:nvSpPr>
          <p:cNvPr id="56" name="Slide Number Placeholder 5"/>
          <p:cNvSpPr>
            <a:spLocks noGrp="1"/>
          </p:cNvSpPr>
          <p:nvPr>
            <p:ph type="sldNum" sz="quarter" idx="12"/>
          </p:nvPr>
        </p:nvSpPr>
        <p:spPr/>
        <p:txBody>
          <a:bodyPr/>
          <a:lstStyle/>
          <a:p>
            <a:fld id="{3BC80A9C-BEB0-4E1F-AEB9-DC686D010E30}" type="slidenum">
              <a:rPr lang="en-US"/>
              <a:pPr/>
              <a:t>34</a:t>
            </a:fld>
            <a:endParaRPr lang="en-US"/>
          </a:p>
        </p:txBody>
      </p:sp>
      <p:sp>
        <p:nvSpPr>
          <p:cNvPr id="377858" name="Rectangle 2"/>
          <p:cNvSpPr>
            <a:spLocks noGrp="1" noChangeArrowheads="1"/>
          </p:cNvSpPr>
          <p:nvPr>
            <p:ph type="title"/>
          </p:nvPr>
        </p:nvSpPr>
        <p:spPr/>
        <p:txBody>
          <a:bodyPr/>
          <a:lstStyle/>
          <a:p>
            <a:r>
              <a:rPr lang="en-US"/>
              <a:t>Energy Equivalent for Common Explosives</a:t>
            </a:r>
          </a:p>
        </p:txBody>
      </p:sp>
      <p:graphicFrame>
        <p:nvGraphicFramePr>
          <p:cNvPr id="377961" name="Group 105"/>
          <p:cNvGraphicFramePr>
            <a:graphicFrameLocks noGrp="1"/>
          </p:cNvGraphicFramePr>
          <p:nvPr>
            <p:ph type="tbl" idx="1"/>
          </p:nvPr>
        </p:nvGraphicFramePr>
        <p:xfrm>
          <a:off x="495300" y="1066800"/>
          <a:ext cx="9163050" cy="3931920"/>
        </p:xfrm>
        <a:graphic>
          <a:graphicData uri="http://schemas.openxmlformats.org/drawingml/2006/table">
            <a:tbl>
              <a:tblPr/>
              <a:tblGrid>
                <a:gridCol w="1831975"/>
                <a:gridCol w="1833563"/>
                <a:gridCol w="1831975"/>
                <a:gridCol w="1833562"/>
                <a:gridCol w="1831975"/>
              </a:tblGrid>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Explosive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Q (MJ/kg)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Density (g/cc)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CJ velocity (km/s)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CJ Pressure (kbar)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4.52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RDX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5.36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340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HMX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5.68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9.1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390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Tetryl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4.52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7.85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260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C6H14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45 (1.62)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0.66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0.018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H2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100 (2.7*)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8.2E-5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0.015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7960" name="Text Box 104"/>
          <p:cNvSpPr txBox="1">
            <a:spLocks noChangeArrowheads="1"/>
          </p:cNvSpPr>
          <p:nvPr/>
        </p:nvSpPr>
        <p:spPr bwMode="auto">
          <a:xfrm>
            <a:off x="477838" y="5446713"/>
            <a:ext cx="2622550" cy="641350"/>
          </a:xfrm>
          <a:prstGeom prst="rect">
            <a:avLst/>
          </a:prstGeom>
          <a:noFill/>
          <a:ln w="9525">
            <a:noFill/>
            <a:miter lim="800000"/>
            <a:headEnd/>
            <a:tailEnd/>
          </a:ln>
          <a:effectLst/>
        </p:spPr>
        <p:txBody>
          <a:bodyPr wrap="none">
            <a:spAutoFit/>
          </a:bodyPr>
          <a:lstStyle/>
          <a:p>
            <a:r>
              <a:rPr lang="en-US" b="0"/>
              <a:t>Values from Baker et al.</a:t>
            </a:r>
          </a:p>
          <a:p>
            <a:r>
              <a:rPr lang="en-US" b="0"/>
              <a:t>* For fuel-air mixture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smtClean="0"/>
              <a:t>7 Sept 2009</a:t>
            </a:r>
            <a:endParaRPr lang="en-US"/>
          </a:p>
        </p:txBody>
      </p:sp>
      <p:sp>
        <p:nvSpPr>
          <p:cNvPr id="8" name="Footer Placeholder 5"/>
          <p:cNvSpPr>
            <a:spLocks noGrp="1"/>
          </p:cNvSpPr>
          <p:nvPr>
            <p:ph type="ftr" sz="quarter" idx="11"/>
          </p:nvPr>
        </p:nvSpPr>
        <p:spPr/>
        <p:txBody>
          <a:bodyPr/>
          <a:lstStyle/>
          <a:p>
            <a:r>
              <a:rPr lang="en-US"/>
              <a:t>Shepherd - Explosion Effects </a:t>
            </a:r>
          </a:p>
        </p:txBody>
      </p:sp>
      <p:sp>
        <p:nvSpPr>
          <p:cNvPr id="9" name="Slide Number Placeholder 6"/>
          <p:cNvSpPr>
            <a:spLocks noGrp="1"/>
          </p:cNvSpPr>
          <p:nvPr>
            <p:ph type="sldNum" sz="quarter" idx="12"/>
          </p:nvPr>
        </p:nvSpPr>
        <p:spPr/>
        <p:txBody>
          <a:bodyPr/>
          <a:lstStyle/>
          <a:p>
            <a:fld id="{B9BE5827-5836-4EB5-AF83-276FD095783E}" type="slidenum">
              <a:rPr lang="en-US"/>
              <a:pPr/>
              <a:t>35</a:t>
            </a:fld>
            <a:endParaRPr lang="en-US"/>
          </a:p>
        </p:txBody>
      </p:sp>
      <p:sp>
        <p:nvSpPr>
          <p:cNvPr id="106500" name="Rectangle 4"/>
          <p:cNvSpPr>
            <a:spLocks noGrp="1" noChangeArrowheads="1"/>
          </p:cNvSpPr>
          <p:nvPr>
            <p:ph type="title"/>
          </p:nvPr>
        </p:nvSpPr>
        <p:spPr/>
        <p:txBody>
          <a:bodyPr/>
          <a:lstStyle/>
          <a:p>
            <a:r>
              <a:rPr lang="en-US"/>
              <a:t>Blast Wave from Hydrogen-Air Detonation</a:t>
            </a:r>
          </a:p>
        </p:txBody>
      </p:sp>
      <p:pic>
        <p:nvPicPr>
          <p:cNvPr id="106507" name="Picture 11" descr="FAE-1"/>
          <p:cNvPicPr>
            <a:picLocks noGrp="1" noChangeAspect="1" noChangeArrowheads="1"/>
          </p:cNvPicPr>
          <p:nvPr>
            <p:ph sz="half" idx="1"/>
          </p:nvPr>
        </p:nvPicPr>
        <p:blipFill>
          <a:blip r:embed="rId3" cstate="print"/>
          <a:srcRect/>
          <a:stretch>
            <a:fillRect/>
          </a:stretch>
        </p:blipFill>
        <p:spPr>
          <a:xfrm>
            <a:off x="495300" y="1317625"/>
            <a:ext cx="4416425" cy="4708525"/>
          </a:xfrm>
          <a:noFill/>
          <a:ln/>
        </p:spPr>
      </p:pic>
      <p:pic>
        <p:nvPicPr>
          <p:cNvPr id="106508" name="Picture 12" descr="FAE-2"/>
          <p:cNvPicPr>
            <a:picLocks noGrp="1" noChangeAspect="1" noChangeArrowheads="1"/>
          </p:cNvPicPr>
          <p:nvPr>
            <p:ph sz="half" idx="2"/>
          </p:nvPr>
        </p:nvPicPr>
        <p:blipFill>
          <a:blip r:embed="rId4" cstate="print"/>
          <a:srcRect/>
          <a:stretch>
            <a:fillRect/>
          </a:stretch>
        </p:blipFill>
        <p:spPr>
          <a:xfrm>
            <a:off x="5118100" y="1219200"/>
            <a:ext cx="4333875" cy="4906963"/>
          </a:xfrm>
          <a:noFill/>
          <a:ln/>
        </p:spPr>
      </p:pic>
      <p:sp>
        <p:nvSpPr>
          <p:cNvPr id="106509" name="Text Box 13"/>
          <p:cNvSpPr txBox="1">
            <a:spLocks noChangeArrowheads="1"/>
          </p:cNvSpPr>
          <p:nvPr/>
        </p:nvSpPr>
        <p:spPr bwMode="auto">
          <a:xfrm>
            <a:off x="8154988" y="1484313"/>
            <a:ext cx="1149350" cy="641350"/>
          </a:xfrm>
          <a:prstGeom prst="rect">
            <a:avLst/>
          </a:prstGeom>
          <a:solidFill>
            <a:schemeClr val="accent1"/>
          </a:solidFill>
          <a:ln w="9525">
            <a:noFill/>
            <a:miter lim="800000"/>
            <a:headEnd/>
            <a:tailEnd/>
          </a:ln>
          <a:effectLst/>
        </p:spPr>
        <p:txBody>
          <a:bodyPr wrap="none">
            <a:spAutoFit/>
          </a:bodyPr>
          <a:lstStyle/>
          <a:p>
            <a:r>
              <a:rPr lang="en-US" b="0"/>
              <a:t>Outside </a:t>
            </a:r>
          </a:p>
          <a:p>
            <a:r>
              <a:rPr lang="en-US" b="0"/>
              <a:t>explosion</a:t>
            </a:r>
          </a:p>
        </p:txBody>
      </p:sp>
      <p:sp>
        <p:nvSpPr>
          <p:cNvPr id="106510" name="Rectangle 14"/>
          <p:cNvSpPr>
            <a:spLocks noChangeArrowheads="1"/>
          </p:cNvSpPr>
          <p:nvPr/>
        </p:nvSpPr>
        <p:spPr bwMode="auto">
          <a:xfrm>
            <a:off x="8001000" y="4724400"/>
            <a:ext cx="1395413" cy="304800"/>
          </a:xfrm>
          <a:prstGeom prst="rect">
            <a:avLst/>
          </a:prstGeom>
          <a:noFill/>
          <a:ln w="9525">
            <a:noFill/>
            <a:miter lim="800000"/>
            <a:headEnd/>
            <a:tailEnd/>
          </a:ln>
          <a:effectLst/>
        </p:spPr>
        <p:txBody>
          <a:bodyPr wrap="none">
            <a:spAutoFit/>
          </a:bodyPr>
          <a:lstStyle/>
          <a:p>
            <a:pPr>
              <a:spcBef>
                <a:spcPct val="30000"/>
              </a:spcBef>
            </a:pPr>
            <a:r>
              <a:rPr lang="en-US" sz="1400" b="0"/>
              <a:t>Shepherd 1986</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7 Sept 2009</a:t>
            </a:r>
            <a:endParaRPr lang="en-US"/>
          </a:p>
        </p:txBody>
      </p:sp>
      <p:sp>
        <p:nvSpPr>
          <p:cNvPr id="7" name="Footer Placeholder 4"/>
          <p:cNvSpPr>
            <a:spLocks noGrp="1"/>
          </p:cNvSpPr>
          <p:nvPr>
            <p:ph type="ftr" sz="quarter" idx="11"/>
          </p:nvPr>
        </p:nvSpPr>
        <p:spPr/>
        <p:txBody>
          <a:bodyPr/>
          <a:lstStyle/>
          <a:p>
            <a:r>
              <a:rPr lang="en-US"/>
              <a:t>Shepherd - Explosion Effects </a:t>
            </a:r>
          </a:p>
        </p:txBody>
      </p:sp>
      <p:sp>
        <p:nvSpPr>
          <p:cNvPr id="8" name="Slide Number Placeholder 5"/>
          <p:cNvSpPr>
            <a:spLocks noGrp="1"/>
          </p:cNvSpPr>
          <p:nvPr>
            <p:ph type="sldNum" sz="quarter" idx="12"/>
          </p:nvPr>
        </p:nvSpPr>
        <p:spPr/>
        <p:txBody>
          <a:bodyPr/>
          <a:lstStyle/>
          <a:p>
            <a:fld id="{CE1D4B82-0DA5-4341-A76B-9E2C174A9088}" type="slidenum">
              <a:rPr lang="en-US"/>
              <a:pPr/>
              <a:t>36</a:t>
            </a:fld>
            <a:endParaRPr lang="en-US"/>
          </a:p>
        </p:txBody>
      </p:sp>
      <p:sp>
        <p:nvSpPr>
          <p:cNvPr id="261126" name="Rectangle 6"/>
          <p:cNvSpPr>
            <a:spLocks noGrp="1" noChangeArrowheads="1"/>
          </p:cNvSpPr>
          <p:nvPr>
            <p:ph type="title"/>
          </p:nvPr>
        </p:nvSpPr>
        <p:spPr/>
        <p:txBody>
          <a:bodyPr/>
          <a:lstStyle/>
          <a:p>
            <a:r>
              <a:rPr lang="en-US"/>
              <a:t>Scaling of Blast Pressure – Ideal Detonation</a:t>
            </a:r>
          </a:p>
        </p:txBody>
      </p:sp>
      <p:pic>
        <p:nvPicPr>
          <p:cNvPr id="261127" name="Picture 7" descr="FAE-5"/>
          <p:cNvPicPr>
            <a:picLocks noGrp="1" noChangeAspect="1" noChangeArrowheads="1"/>
          </p:cNvPicPr>
          <p:nvPr>
            <p:ph idx="1"/>
          </p:nvPr>
        </p:nvPicPr>
        <p:blipFill>
          <a:blip r:embed="rId3" cstate="print"/>
          <a:srcRect/>
          <a:stretch>
            <a:fillRect/>
          </a:stretch>
        </p:blipFill>
        <p:spPr>
          <a:xfrm>
            <a:off x="412750" y="990600"/>
            <a:ext cx="5695950" cy="5045075"/>
          </a:xfrm>
          <a:noFill/>
          <a:ln/>
        </p:spPr>
      </p:pic>
      <p:sp>
        <p:nvSpPr>
          <p:cNvPr id="261129" name="Text Box 9"/>
          <p:cNvSpPr txBox="1">
            <a:spLocks noChangeArrowheads="1"/>
          </p:cNvSpPr>
          <p:nvPr/>
        </p:nvSpPr>
        <p:spPr bwMode="auto">
          <a:xfrm>
            <a:off x="6273800" y="1447800"/>
            <a:ext cx="3168650" cy="1465263"/>
          </a:xfrm>
          <a:prstGeom prst="rect">
            <a:avLst/>
          </a:prstGeom>
          <a:noFill/>
          <a:ln w="9525">
            <a:noFill/>
            <a:miter lim="800000"/>
            <a:headEnd/>
            <a:tailEnd/>
          </a:ln>
          <a:effectLst/>
        </p:spPr>
        <p:txBody>
          <a:bodyPr wrap="none">
            <a:spAutoFit/>
          </a:bodyPr>
          <a:lstStyle/>
          <a:p>
            <a:r>
              <a:rPr lang="en-US" b="0"/>
              <a:t>Comparison of fuel-air </a:t>
            </a:r>
          </a:p>
          <a:p>
            <a:r>
              <a:rPr lang="en-US" b="0"/>
              <a:t>bag tests to high explosives</a:t>
            </a:r>
          </a:p>
          <a:p>
            <a:endParaRPr lang="en-US" b="0"/>
          </a:p>
          <a:p>
            <a:r>
              <a:rPr lang="en-US" b="0"/>
              <a:t>Work done at DRES </a:t>
            </a:r>
          </a:p>
          <a:p>
            <a:r>
              <a:rPr lang="en-US" b="0"/>
              <a:t>(Suffield, CANADA) in 1980s </a:t>
            </a:r>
          </a:p>
        </p:txBody>
      </p:sp>
      <p:sp>
        <p:nvSpPr>
          <p:cNvPr id="261132" name="Rectangle 12"/>
          <p:cNvSpPr>
            <a:spLocks noChangeArrowheads="1"/>
          </p:cNvSpPr>
          <p:nvPr/>
        </p:nvSpPr>
        <p:spPr bwMode="auto">
          <a:xfrm>
            <a:off x="7315200" y="5232400"/>
            <a:ext cx="1454150" cy="304800"/>
          </a:xfrm>
          <a:prstGeom prst="rect">
            <a:avLst/>
          </a:prstGeom>
          <a:noFill/>
          <a:ln w="9525">
            <a:noFill/>
            <a:miter lim="800000"/>
            <a:headEnd/>
            <a:tailEnd/>
          </a:ln>
          <a:effectLst/>
        </p:spPr>
        <p:txBody>
          <a:bodyPr wrap="none">
            <a:spAutoFit/>
          </a:bodyPr>
          <a:lstStyle/>
          <a:p>
            <a:pPr>
              <a:spcBef>
                <a:spcPct val="30000"/>
              </a:spcBef>
            </a:pPr>
            <a:r>
              <a:rPr lang="en-US" sz="1400" b="0"/>
              <a:t>Moen et al 1983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4"/>
          <p:cNvSpPr>
            <a:spLocks noGrp="1"/>
          </p:cNvSpPr>
          <p:nvPr>
            <p:ph type="dt" sz="half" idx="10"/>
          </p:nvPr>
        </p:nvSpPr>
        <p:spPr/>
        <p:txBody>
          <a:bodyPr/>
          <a:lstStyle/>
          <a:p>
            <a:r>
              <a:rPr lang="en-US" smtClean="0"/>
              <a:t>7 Sept 2009</a:t>
            </a:r>
            <a:endParaRPr lang="en-US"/>
          </a:p>
        </p:txBody>
      </p:sp>
      <p:sp>
        <p:nvSpPr>
          <p:cNvPr id="10" name="Footer Placeholder 5"/>
          <p:cNvSpPr>
            <a:spLocks noGrp="1"/>
          </p:cNvSpPr>
          <p:nvPr>
            <p:ph type="ftr" sz="quarter" idx="11"/>
          </p:nvPr>
        </p:nvSpPr>
        <p:spPr/>
        <p:txBody>
          <a:bodyPr/>
          <a:lstStyle/>
          <a:p>
            <a:r>
              <a:rPr lang="en-US"/>
              <a:t>Shepherd - Explosion Effects </a:t>
            </a:r>
          </a:p>
        </p:txBody>
      </p:sp>
      <p:sp>
        <p:nvSpPr>
          <p:cNvPr id="11" name="Slide Number Placeholder 6"/>
          <p:cNvSpPr>
            <a:spLocks noGrp="1"/>
          </p:cNvSpPr>
          <p:nvPr>
            <p:ph type="sldNum" sz="quarter" idx="12"/>
          </p:nvPr>
        </p:nvSpPr>
        <p:spPr/>
        <p:txBody>
          <a:bodyPr/>
          <a:lstStyle/>
          <a:p>
            <a:fld id="{FCD8F0A4-F3C1-49C2-B396-603D2BDEC214}" type="slidenum">
              <a:rPr lang="en-US"/>
              <a:pPr/>
              <a:t>37</a:t>
            </a:fld>
            <a:endParaRPr lang="en-US"/>
          </a:p>
        </p:txBody>
      </p:sp>
      <p:sp>
        <p:nvSpPr>
          <p:cNvPr id="267266" name="Rectangle 2"/>
          <p:cNvSpPr>
            <a:spLocks noGrp="1" noChangeArrowheads="1"/>
          </p:cNvSpPr>
          <p:nvPr>
            <p:ph type="title"/>
          </p:nvPr>
        </p:nvSpPr>
        <p:spPr/>
        <p:txBody>
          <a:bodyPr/>
          <a:lstStyle/>
          <a:p>
            <a:r>
              <a:rPr lang="en-US"/>
              <a:t>Scaling of Impulse – Ideal Detonation</a:t>
            </a:r>
          </a:p>
        </p:txBody>
      </p:sp>
      <p:pic>
        <p:nvPicPr>
          <p:cNvPr id="267268" name="Picture 4" descr="FAE-6"/>
          <p:cNvPicPr>
            <a:picLocks noGrp="1" noChangeAspect="1" noChangeArrowheads="1"/>
          </p:cNvPicPr>
          <p:nvPr>
            <p:ph sz="half" idx="1"/>
          </p:nvPr>
        </p:nvPicPr>
        <p:blipFill>
          <a:blip r:embed="rId2" cstate="print"/>
          <a:srcRect/>
          <a:stretch>
            <a:fillRect/>
          </a:stretch>
        </p:blipFill>
        <p:spPr>
          <a:xfrm>
            <a:off x="660400" y="1295400"/>
            <a:ext cx="5283200" cy="4498975"/>
          </a:xfrm>
          <a:noFill/>
          <a:ln/>
        </p:spPr>
      </p:pic>
      <p:pic>
        <p:nvPicPr>
          <p:cNvPr id="267270" name="Picture 6" descr="blast-surface-air"/>
          <p:cNvPicPr>
            <a:picLocks noGrp="1" noChangeAspect="1" noChangeArrowheads="1"/>
          </p:cNvPicPr>
          <p:nvPr>
            <p:ph sz="half" idx="2"/>
          </p:nvPr>
        </p:nvPicPr>
        <p:blipFill>
          <a:blip r:embed="rId3" cstate="print"/>
          <a:srcRect/>
          <a:stretch>
            <a:fillRect/>
          </a:stretch>
        </p:blipFill>
        <p:spPr>
          <a:xfrm>
            <a:off x="6769100" y="1676400"/>
            <a:ext cx="2432050" cy="3687763"/>
          </a:xfrm>
          <a:noFill/>
          <a:ln/>
        </p:spPr>
      </p:pic>
      <p:sp>
        <p:nvSpPr>
          <p:cNvPr id="267272" name="Text Box 8"/>
          <p:cNvSpPr txBox="1">
            <a:spLocks noChangeArrowheads="1"/>
          </p:cNvSpPr>
          <p:nvPr/>
        </p:nvSpPr>
        <p:spPr bwMode="auto">
          <a:xfrm>
            <a:off x="7429500" y="5410200"/>
            <a:ext cx="1035050" cy="366713"/>
          </a:xfrm>
          <a:prstGeom prst="rect">
            <a:avLst/>
          </a:prstGeom>
          <a:noFill/>
          <a:ln w="9525">
            <a:noFill/>
            <a:miter lim="800000"/>
            <a:headEnd/>
            <a:tailEnd/>
          </a:ln>
          <a:effectLst/>
        </p:spPr>
        <p:txBody>
          <a:bodyPr wrap="none">
            <a:spAutoFit/>
          </a:bodyPr>
          <a:lstStyle/>
          <a:p>
            <a:r>
              <a:rPr lang="en-US" b="0"/>
              <a:t>Air burst</a:t>
            </a:r>
          </a:p>
        </p:txBody>
      </p:sp>
      <p:sp>
        <p:nvSpPr>
          <p:cNvPr id="267274" name="Text Box 10"/>
          <p:cNvSpPr txBox="1">
            <a:spLocks noChangeArrowheads="1"/>
          </p:cNvSpPr>
          <p:nvPr/>
        </p:nvSpPr>
        <p:spPr bwMode="auto">
          <a:xfrm>
            <a:off x="7099300" y="1219200"/>
            <a:ext cx="1543050" cy="366713"/>
          </a:xfrm>
          <a:prstGeom prst="rect">
            <a:avLst/>
          </a:prstGeom>
          <a:noFill/>
          <a:ln w="9525">
            <a:noFill/>
            <a:miter lim="800000"/>
            <a:headEnd/>
            <a:tailEnd/>
          </a:ln>
          <a:effectLst/>
        </p:spPr>
        <p:txBody>
          <a:bodyPr wrap="none">
            <a:spAutoFit/>
          </a:bodyPr>
          <a:lstStyle/>
          <a:p>
            <a:r>
              <a:rPr lang="en-US" b="0"/>
              <a:t>Surface burst</a:t>
            </a:r>
          </a:p>
        </p:txBody>
      </p:sp>
      <p:sp>
        <p:nvSpPr>
          <p:cNvPr id="267277" name="Text Box 13"/>
          <p:cNvSpPr txBox="1">
            <a:spLocks noChangeArrowheads="1"/>
          </p:cNvSpPr>
          <p:nvPr/>
        </p:nvSpPr>
        <p:spPr bwMode="auto">
          <a:xfrm>
            <a:off x="254000" y="5791200"/>
            <a:ext cx="9194800" cy="366713"/>
          </a:xfrm>
          <a:prstGeom prst="rect">
            <a:avLst/>
          </a:prstGeom>
          <a:solidFill>
            <a:schemeClr val="accent1"/>
          </a:solidFill>
          <a:ln w="9525">
            <a:noFill/>
            <a:miter lim="800000"/>
            <a:headEnd/>
            <a:tailEnd/>
          </a:ln>
          <a:effectLst/>
        </p:spPr>
        <p:txBody>
          <a:bodyPr wrap="none">
            <a:spAutoFit/>
          </a:bodyPr>
          <a:lstStyle/>
          <a:p>
            <a:r>
              <a:rPr lang="en-US" b="0"/>
              <a:t>For the same overpressure or scaled impulse at a given distance, M(surface) = 1/2 M(air)</a:t>
            </a:r>
          </a:p>
        </p:txBody>
      </p:sp>
      <p:sp>
        <p:nvSpPr>
          <p:cNvPr id="267278" name="Rectangle 14"/>
          <p:cNvSpPr>
            <a:spLocks noChangeArrowheads="1"/>
          </p:cNvSpPr>
          <p:nvPr/>
        </p:nvSpPr>
        <p:spPr bwMode="auto">
          <a:xfrm>
            <a:off x="228600" y="5410200"/>
            <a:ext cx="1454150" cy="304800"/>
          </a:xfrm>
          <a:prstGeom prst="rect">
            <a:avLst/>
          </a:prstGeom>
          <a:noFill/>
          <a:ln w="9525">
            <a:noFill/>
            <a:miter lim="800000"/>
            <a:headEnd/>
            <a:tailEnd/>
          </a:ln>
          <a:effectLst/>
        </p:spPr>
        <p:txBody>
          <a:bodyPr wrap="none">
            <a:spAutoFit/>
          </a:bodyPr>
          <a:lstStyle/>
          <a:p>
            <a:pPr>
              <a:spcBef>
                <a:spcPct val="30000"/>
              </a:spcBef>
            </a:pPr>
            <a:r>
              <a:rPr lang="en-US" sz="1400" b="0"/>
              <a:t>Moen et al 1983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7 Sept 2009</a:t>
            </a:r>
            <a:endParaRPr lang="en-US"/>
          </a:p>
        </p:txBody>
      </p:sp>
      <p:sp>
        <p:nvSpPr>
          <p:cNvPr id="7" name="Footer Placeholder 4"/>
          <p:cNvSpPr>
            <a:spLocks noGrp="1"/>
          </p:cNvSpPr>
          <p:nvPr>
            <p:ph type="ftr" sz="quarter" idx="11"/>
          </p:nvPr>
        </p:nvSpPr>
        <p:spPr/>
        <p:txBody>
          <a:bodyPr/>
          <a:lstStyle/>
          <a:p>
            <a:r>
              <a:rPr lang="en-US"/>
              <a:t>Shepherd - Explosion Effects </a:t>
            </a:r>
          </a:p>
        </p:txBody>
      </p:sp>
      <p:sp>
        <p:nvSpPr>
          <p:cNvPr id="8" name="Slide Number Placeholder 5"/>
          <p:cNvSpPr>
            <a:spLocks noGrp="1"/>
          </p:cNvSpPr>
          <p:nvPr>
            <p:ph type="sldNum" sz="quarter" idx="12"/>
          </p:nvPr>
        </p:nvSpPr>
        <p:spPr/>
        <p:txBody>
          <a:bodyPr/>
          <a:lstStyle/>
          <a:p>
            <a:fld id="{CFC5B5F6-CB4B-4DB9-85CB-78D1E8C30567}" type="slidenum">
              <a:rPr lang="en-US"/>
              <a:pPr/>
              <a:t>38</a:t>
            </a:fld>
            <a:endParaRPr lang="en-US"/>
          </a:p>
        </p:txBody>
      </p:sp>
      <p:sp>
        <p:nvSpPr>
          <p:cNvPr id="114690" name="Rectangle 2"/>
          <p:cNvSpPr>
            <a:spLocks noGrp="1" noChangeArrowheads="1"/>
          </p:cNvSpPr>
          <p:nvPr>
            <p:ph type="title"/>
          </p:nvPr>
        </p:nvSpPr>
        <p:spPr/>
        <p:txBody>
          <a:bodyPr/>
          <a:lstStyle/>
          <a:p>
            <a:r>
              <a:rPr lang="en-US"/>
              <a:t>Energy scaling of H2-air blast</a:t>
            </a:r>
          </a:p>
        </p:txBody>
      </p:sp>
      <p:pic>
        <p:nvPicPr>
          <p:cNvPr id="114695" name="Picture 7" descr="FAE-4"/>
          <p:cNvPicPr>
            <a:picLocks noGrp="1" noChangeAspect="1" noChangeArrowheads="1"/>
          </p:cNvPicPr>
          <p:nvPr>
            <p:ph idx="1"/>
          </p:nvPr>
        </p:nvPicPr>
        <p:blipFill>
          <a:blip r:embed="rId3" cstate="print"/>
          <a:srcRect/>
          <a:stretch>
            <a:fillRect/>
          </a:stretch>
        </p:blipFill>
        <p:spPr>
          <a:xfrm>
            <a:off x="412750" y="1143000"/>
            <a:ext cx="6627813" cy="4906963"/>
          </a:xfrm>
          <a:noFill/>
          <a:ln/>
        </p:spPr>
      </p:pic>
      <p:sp>
        <p:nvSpPr>
          <p:cNvPr id="114696" name="Rectangle 8"/>
          <p:cNvSpPr>
            <a:spLocks noChangeArrowheads="1"/>
          </p:cNvSpPr>
          <p:nvPr/>
        </p:nvSpPr>
        <p:spPr bwMode="auto">
          <a:xfrm>
            <a:off x="7264400" y="2057400"/>
            <a:ext cx="2476500" cy="2289175"/>
          </a:xfrm>
          <a:prstGeom prst="rect">
            <a:avLst/>
          </a:prstGeom>
          <a:solidFill>
            <a:schemeClr val="accent1"/>
          </a:solidFill>
          <a:ln w="9525">
            <a:noFill/>
            <a:miter lim="800000"/>
            <a:headEnd/>
            <a:tailEnd/>
          </a:ln>
          <a:effectLst/>
        </p:spPr>
        <p:txBody>
          <a:bodyPr>
            <a:spAutoFit/>
          </a:bodyPr>
          <a:lstStyle/>
          <a:p>
            <a:r>
              <a:rPr lang="en-US" b="0"/>
              <a:t>Energy Equivalence</a:t>
            </a:r>
          </a:p>
          <a:p>
            <a:endParaRPr lang="en-US" b="0"/>
          </a:p>
          <a:p>
            <a:r>
              <a:rPr lang="en-US" b="0"/>
              <a:t>100 MJ/kg of H2 </a:t>
            </a:r>
          </a:p>
          <a:p>
            <a:endParaRPr lang="en-US" b="0"/>
          </a:p>
          <a:p>
            <a:r>
              <a:rPr lang="en-US" b="0"/>
              <a:t>or  </a:t>
            </a:r>
          </a:p>
          <a:p>
            <a:endParaRPr lang="en-US" b="0"/>
          </a:p>
          <a:p>
            <a:r>
              <a:rPr lang="en-US" b="0"/>
              <a:t>2.71 MJ/kg of fuel-air mix for stoichiometric.</a:t>
            </a:r>
          </a:p>
        </p:txBody>
      </p:sp>
      <p:sp>
        <p:nvSpPr>
          <p:cNvPr id="114697" name="Text Box 9"/>
          <p:cNvSpPr txBox="1">
            <a:spLocks noChangeArrowheads="1"/>
          </p:cNvSpPr>
          <p:nvPr/>
        </p:nvSpPr>
        <p:spPr bwMode="auto">
          <a:xfrm>
            <a:off x="7848600" y="5410200"/>
            <a:ext cx="1395413" cy="304800"/>
          </a:xfrm>
          <a:prstGeom prst="rect">
            <a:avLst/>
          </a:prstGeom>
          <a:noFill/>
          <a:ln w="9525">
            <a:noFill/>
            <a:miter lim="800000"/>
            <a:headEnd/>
            <a:tailEnd/>
          </a:ln>
          <a:effectLst/>
        </p:spPr>
        <p:txBody>
          <a:bodyPr wrap="none">
            <a:spAutoFit/>
          </a:bodyPr>
          <a:lstStyle/>
          <a:p>
            <a:r>
              <a:rPr lang="en-US" sz="1400" b="0"/>
              <a:t>Shepherd 1986</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p:txBody>
          <a:bodyPr/>
          <a:lstStyle/>
          <a:p>
            <a:r>
              <a:rPr lang="en-US" smtClean="0"/>
              <a:t>7 Sept 2009</a:t>
            </a:r>
            <a:endParaRPr lang="en-US"/>
          </a:p>
        </p:txBody>
      </p:sp>
      <p:sp>
        <p:nvSpPr>
          <p:cNvPr id="7" name="Footer Placeholder 5"/>
          <p:cNvSpPr>
            <a:spLocks noGrp="1"/>
          </p:cNvSpPr>
          <p:nvPr>
            <p:ph type="ftr" sz="quarter" idx="11"/>
          </p:nvPr>
        </p:nvSpPr>
        <p:spPr/>
        <p:txBody>
          <a:bodyPr/>
          <a:lstStyle/>
          <a:p>
            <a:r>
              <a:rPr lang="en-US"/>
              <a:t>Shepherd - Explosion Effects </a:t>
            </a:r>
          </a:p>
        </p:txBody>
      </p:sp>
      <p:sp>
        <p:nvSpPr>
          <p:cNvPr id="8" name="Slide Number Placeholder 6"/>
          <p:cNvSpPr>
            <a:spLocks noGrp="1"/>
          </p:cNvSpPr>
          <p:nvPr>
            <p:ph type="sldNum" sz="quarter" idx="12"/>
          </p:nvPr>
        </p:nvSpPr>
        <p:spPr/>
        <p:txBody>
          <a:bodyPr/>
          <a:lstStyle/>
          <a:p>
            <a:fld id="{49F21FAC-527D-4DC4-8860-25C19403E9B3}" type="slidenum">
              <a:rPr lang="en-US"/>
              <a:pPr/>
              <a:t>39</a:t>
            </a:fld>
            <a:endParaRPr lang="en-US"/>
          </a:p>
        </p:txBody>
      </p:sp>
      <p:sp>
        <p:nvSpPr>
          <p:cNvPr id="110594" name="Rectangle 2"/>
          <p:cNvSpPr>
            <a:spLocks noGrp="1" noChangeArrowheads="1"/>
          </p:cNvSpPr>
          <p:nvPr>
            <p:ph type="title"/>
          </p:nvPr>
        </p:nvSpPr>
        <p:spPr/>
        <p:txBody>
          <a:bodyPr/>
          <a:lstStyle/>
          <a:p>
            <a:r>
              <a:rPr lang="en-US"/>
              <a:t>Hydrogen-air Detonation in a Duct</a:t>
            </a:r>
          </a:p>
        </p:txBody>
      </p:sp>
      <p:sp>
        <p:nvSpPr>
          <p:cNvPr id="110600" name="Rectangle 8"/>
          <p:cNvSpPr>
            <a:spLocks noGrp="1" noChangeArrowheads="1"/>
          </p:cNvSpPr>
          <p:nvPr>
            <p:ph type="body" sz="half" idx="1"/>
          </p:nvPr>
        </p:nvSpPr>
        <p:spPr>
          <a:xfrm>
            <a:off x="495300" y="1219200"/>
            <a:ext cx="4416425" cy="4906963"/>
          </a:xfrm>
        </p:spPr>
        <p:txBody>
          <a:bodyPr/>
          <a:lstStyle/>
          <a:p>
            <a:r>
              <a:rPr lang="en-US" sz="2400"/>
              <a:t>Blast waves in ducts decay much more slowly than unconfined blasts</a:t>
            </a:r>
            <a:br>
              <a:rPr lang="en-US" sz="2400"/>
            </a:br>
            <a:r>
              <a:rPr lang="en-US" sz="2400"/>
              <a:t>          </a:t>
            </a:r>
            <a:r>
              <a:rPr lang="en-US" sz="2400">
                <a:latin typeface="Symbol" pitchFamily="18" charset="2"/>
                <a:sym typeface="Symbol" pitchFamily="18" charset="2"/>
              </a:rPr>
              <a:t></a:t>
            </a:r>
            <a:r>
              <a:rPr lang="en-US" sz="2400"/>
              <a:t> P ~ x</a:t>
            </a:r>
            <a:r>
              <a:rPr lang="en-US" sz="2400" baseline="30000"/>
              <a:t>-1/2</a:t>
            </a:r>
            <a:endParaRPr lang="en-US" sz="2400"/>
          </a:p>
          <a:p>
            <a:r>
              <a:rPr lang="en-US" sz="2400"/>
              <a:t>Multiple shock waves created by reverberation of transverse waves within duct</a:t>
            </a:r>
          </a:p>
          <a:p>
            <a:r>
              <a:rPr lang="en-US" sz="2400"/>
              <a:t>Pressure profile approaches triangular waveshape at large distances.</a:t>
            </a:r>
          </a:p>
        </p:txBody>
      </p:sp>
      <p:pic>
        <p:nvPicPr>
          <p:cNvPr id="110599" name="Picture 7" descr="FAE-7"/>
          <p:cNvPicPr>
            <a:picLocks noGrp="1" noChangeAspect="1" noChangeArrowheads="1"/>
          </p:cNvPicPr>
          <p:nvPr>
            <p:ph sz="half" idx="2"/>
          </p:nvPr>
        </p:nvPicPr>
        <p:blipFill>
          <a:blip r:embed="rId3" cstate="print"/>
          <a:srcRect/>
          <a:stretch>
            <a:fillRect/>
          </a:stretch>
        </p:blipFill>
        <p:spPr>
          <a:xfrm>
            <a:off x="5470525" y="1219200"/>
            <a:ext cx="3629025" cy="4906963"/>
          </a:xfrm>
          <a:noFill/>
          <a:ln/>
        </p:spPr>
      </p:pic>
      <p:sp>
        <p:nvSpPr>
          <p:cNvPr id="110601" name="Text Box 9"/>
          <p:cNvSpPr txBox="1">
            <a:spLocks noChangeArrowheads="1"/>
          </p:cNvSpPr>
          <p:nvPr/>
        </p:nvSpPr>
        <p:spPr bwMode="auto">
          <a:xfrm>
            <a:off x="6858000" y="6096000"/>
            <a:ext cx="1641475" cy="304800"/>
          </a:xfrm>
          <a:prstGeom prst="rect">
            <a:avLst/>
          </a:prstGeom>
          <a:noFill/>
          <a:ln w="9525">
            <a:noFill/>
            <a:miter lim="800000"/>
            <a:headEnd/>
            <a:tailEnd/>
          </a:ln>
          <a:effectLst/>
        </p:spPr>
        <p:txBody>
          <a:bodyPr wrap="none">
            <a:spAutoFit/>
          </a:bodyPr>
          <a:lstStyle/>
          <a:p>
            <a:r>
              <a:rPr lang="en-US" sz="1400" b="0"/>
              <a:t>Thibault et al 1986</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86657D21-37D4-4D05-BE24-99FD51A4ADFA}" type="slidenum">
              <a:rPr lang="en-US"/>
              <a:pPr/>
              <a:t>4</a:t>
            </a:fld>
            <a:endParaRPr lang="en-US"/>
          </a:p>
        </p:txBody>
      </p:sp>
      <p:pic>
        <p:nvPicPr>
          <p:cNvPr id="504834" name="Picture 2" descr="blast-ideal"/>
          <p:cNvPicPr>
            <a:picLocks noChangeAspect="1" noChangeArrowheads="1"/>
          </p:cNvPicPr>
          <p:nvPr/>
        </p:nvPicPr>
        <p:blipFill>
          <a:blip r:embed="rId3" cstate="print"/>
          <a:srcRect/>
          <a:stretch>
            <a:fillRect/>
          </a:stretch>
        </p:blipFill>
        <p:spPr bwMode="auto">
          <a:xfrm>
            <a:off x="0" y="1981200"/>
            <a:ext cx="5434013" cy="2911475"/>
          </a:xfrm>
          <a:prstGeom prst="rect">
            <a:avLst/>
          </a:prstGeom>
          <a:noFill/>
        </p:spPr>
      </p:pic>
      <p:sp>
        <p:nvSpPr>
          <p:cNvPr id="504835" name="Rectangle 3"/>
          <p:cNvSpPr>
            <a:spLocks noGrp="1" noChangeArrowheads="1"/>
          </p:cNvSpPr>
          <p:nvPr>
            <p:ph type="title"/>
          </p:nvPr>
        </p:nvSpPr>
        <p:spPr/>
        <p:txBody>
          <a:bodyPr/>
          <a:lstStyle/>
          <a:p>
            <a:r>
              <a:rPr lang="en-US"/>
              <a:t>Mechanical effects from high pressure</a:t>
            </a:r>
          </a:p>
        </p:txBody>
      </p:sp>
      <p:sp>
        <p:nvSpPr>
          <p:cNvPr id="504836" name="Rectangle 4"/>
          <p:cNvSpPr>
            <a:spLocks noGrp="1" noChangeArrowheads="1"/>
          </p:cNvSpPr>
          <p:nvPr>
            <p:ph type="body" sz="half" idx="2"/>
          </p:nvPr>
        </p:nvSpPr>
        <p:spPr>
          <a:xfrm>
            <a:off x="5200650" y="1143000"/>
            <a:ext cx="4416425" cy="4906963"/>
          </a:xfrm>
        </p:spPr>
        <p:txBody>
          <a:bodyPr/>
          <a:lstStyle/>
          <a:p>
            <a:r>
              <a:rPr lang="en-US" sz="2000"/>
              <a:t>Expansion of combustion products due to conversion of chemical to thermal energy in combustion and creation of gaseous products in high explosives</a:t>
            </a:r>
          </a:p>
          <a:p>
            <a:r>
              <a:rPr lang="en-US" sz="2000"/>
              <a:t>Expansion ratio for gaseous explosions depends on thermodynamics</a:t>
            </a:r>
          </a:p>
          <a:p>
            <a:r>
              <a:rPr lang="en-US" sz="2000"/>
              <a:t>Expansion rate depends on chemical kinetics and fluid mechanics</a:t>
            </a:r>
          </a:p>
          <a:p>
            <a:pPr lvl="1"/>
            <a:r>
              <a:rPr lang="en-US" sz="1800"/>
              <a:t>Flame speeds  </a:t>
            </a:r>
          </a:p>
          <a:p>
            <a:pPr lvl="1"/>
            <a:r>
              <a:rPr lang="en-US" sz="1800"/>
              <a:t>Detonation velocity</a:t>
            </a:r>
          </a:p>
          <a:p>
            <a:pPr>
              <a:buFontTx/>
              <a:buNone/>
            </a:pPr>
            <a:r>
              <a:rPr lang="en-US" sz="200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81FD0DCB-78EB-4702-A9FE-C875C5B10EA7}" type="slidenum">
              <a:rPr lang="en-US"/>
              <a:pPr/>
              <a:t>40</a:t>
            </a:fld>
            <a:endParaRPr lang="en-US"/>
          </a:p>
        </p:txBody>
      </p:sp>
      <p:sp>
        <p:nvSpPr>
          <p:cNvPr id="522242" name="Rectangle 2"/>
          <p:cNvSpPr>
            <a:spLocks noGrp="1" noChangeArrowheads="1"/>
          </p:cNvSpPr>
          <p:nvPr>
            <p:ph type="title"/>
          </p:nvPr>
        </p:nvSpPr>
        <p:spPr/>
        <p:txBody>
          <a:bodyPr/>
          <a:lstStyle/>
          <a:p>
            <a:r>
              <a:rPr lang="en-US"/>
              <a:t>Nonideal Explosions</a:t>
            </a:r>
          </a:p>
        </p:txBody>
      </p:sp>
      <p:sp>
        <p:nvSpPr>
          <p:cNvPr id="522243" name="Rectangle 3"/>
          <p:cNvSpPr>
            <a:spLocks noGrp="1" noChangeArrowheads="1"/>
          </p:cNvSpPr>
          <p:nvPr>
            <p:ph type="body" idx="1"/>
          </p:nvPr>
        </p:nvSpPr>
        <p:spPr>
          <a:xfrm>
            <a:off x="495300" y="1371600"/>
            <a:ext cx="8915400" cy="4525963"/>
          </a:xfrm>
        </p:spPr>
        <p:txBody>
          <a:bodyPr/>
          <a:lstStyle/>
          <a:p>
            <a:pPr>
              <a:lnSpc>
                <a:spcPct val="90000"/>
              </a:lnSpc>
            </a:pPr>
            <a:r>
              <a:rPr lang="en-US" sz="2400"/>
              <a:t>Blast pressure depends on magnitude of maximum flame speed</a:t>
            </a:r>
          </a:p>
          <a:p>
            <a:pPr>
              <a:lnSpc>
                <a:spcPct val="90000"/>
              </a:lnSpc>
            </a:pPr>
            <a:r>
              <a:rPr lang="en-US" sz="2400"/>
              <a:t>Flame speed is a function of</a:t>
            </a:r>
          </a:p>
          <a:p>
            <a:pPr lvl="1">
              <a:lnSpc>
                <a:spcPct val="90000"/>
              </a:lnSpc>
            </a:pPr>
            <a:r>
              <a:rPr lang="en-US" sz="2000"/>
              <a:t>Mixture composition</a:t>
            </a:r>
          </a:p>
          <a:p>
            <a:pPr lvl="1">
              <a:lnSpc>
                <a:spcPct val="90000"/>
              </a:lnSpc>
            </a:pPr>
            <a:r>
              <a:rPr lang="en-US" sz="2000"/>
              <a:t>Turbulence level</a:t>
            </a:r>
          </a:p>
          <a:p>
            <a:pPr lvl="1">
              <a:lnSpc>
                <a:spcPct val="90000"/>
              </a:lnSpc>
            </a:pPr>
            <a:r>
              <a:rPr lang="en-US" sz="2000"/>
              <a:t>Extent of confinement</a:t>
            </a:r>
          </a:p>
          <a:p>
            <a:pPr>
              <a:lnSpc>
                <a:spcPct val="90000"/>
              </a:lnSpc>
            </a:pPr>
            <a:r>
              <a:rPr lang="en-US" sz="2400"/>
              <a:t>There is no fixed energy equivalent</a:t>
            </a:r>
          </a:p>
          <a:p>
            <a:pPr lvl="1">
              <a:lnSpc>
                <a:spcPct val="90000"/>
              </a:lnSpc>
            </a:pPr>
            <a:r>
              <a:rPr lang="en-US" sz="2000"/>
              <a:t>E varies from 0.1 to 10% of Q</a:t>
            </a:r>
          </a:p>
          <a:p>
            <a:pPr>
              <a:lnSpc>
                <a:spcPct val="90000"/>
              </a:lnSpc>
            </a:pPr>
            <a:r>
              <a:rPr lang="en-US" sz="2400"/>
              <a:t>Impulse and peak pressure depend on flame speed and size of cloud – Sachs’ scaling has to be expanded to include these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smtClean="0"/>
              <a:t>7 Sept 2009</a:t>
            </a:r>
            <a:endParaRPr lang="en-US"/>
          </a:p>
        </p:txBody>
      </p:sp>
      <p:sp>
        <p:nvSpPr>
          <p:cNvPr id="8" name="Footer Placeholder 5"/>
          <p:cNvSpPr>
            <a:spLocks noGrp="1"/>
          </p:cNvSpPr>
          <p:nvPr>
            <p:ph type="ftr" sz="quarter" idx="11"/>
          </p:nvPr>
        </p:nvSpPr>
        <p:spPr/>
        <p:txBody>
          <a:bodyPr/>
          <a:lstStyle/>
          <a:p>
            <a:r>
              <a:rPr lang="en-US"/>
              <a:t>Shepherd - Explosion Effects </a:t>
            </a:r>
          </a:p>
        </p:txBody>
      </p:sp>
      <p:sp>
        <p:nvSpPr>
          <p:cNvPr id="9" name="Slide Number Placeholder 6"/>
          <p:cNvSpPr>
            <a:spLocks noGrp="1"/>
          </p:cNvSpPr>
          <p:nvPr>
            <p:ph type="sldNum" sz="quarter" idx="12"/>
          </p:nvPr>
        </p:nvSpPr>
        <p:spPr/>
        <p:txBody>
          <a:bodyPr/>
          <a:lstStyle/>
          <a:p>
            <a:fld id="{62EDE74F-93BD-4257-963A-AC225D4C7017}" type="slidenum">
              <a:rPr lang="en-US"/>
              <a:pPr/>
              <a:t>41</a:t>
            </a:fld>
            <a:endParaRPr lang="en-US"/>
          </a:p>
        </p:txBody>
      </p:sp>
      <p:sp>
        <p:nvSpPr>
          <p:cNvPr id="523266" name="Rectangle 2"/>
          <p:cNvSpPr>
            <a:spLocks noGrp="1" noChangeArrowheads="1"/>
          </p:cNvSpPr>
          <p:nvPr>
            <p:ph type="title"/>
          </p:nvPr>
        </p:nvSpPr>
        <p:spPr>
          <a:xfrm>
            <a:off x="495300" y="152400"/>
            <a:ext cx="8915400" cy="1143000"/>
          </a:xfrm>
        </p:spPr>
        <p:txBody>
          <a:bodyPr/>
          <a:lstStyle/>
          <a:p>
            <a:r>
              <a:rPr lang="en-US" sz="2400"/>
              <a:t>Pressure Waves from Fast Flames</a:t>
            </a:r>
          </a:p>
        </p:txBody>
      </p:sp>
      <p:pic>
        <p:nvPicPr>
          <p:cNvPr id="523267" name="Picture 3"/>
          <p:cNvPicPr>
            <a:picLocks noGrp="1" noChangeAspect="1" noChangeArrowheads="1"/>
          </p:cNvPicPr>
          <p:nvPr>
            <p:ph sz="half" idx="1"/>
          </p:nvPr>
        </p:nvPicPr>
        <p:blipFill>
          <a:blip r:embed="rId3" cstate="print"/>
          <a:srcRect/>
          <a:stretch>
            <a:fillRect/>
          </a:stretch>
        </p:blipFill>
        <p:spPr>
          <a:xfrm>
            <a:off x="330200" y="2159000"/>
            <a:ext cx="4416425" cy="3025775"/>
          </a:xfrm>
          <a:noFill/>
          <a:ln/>
        </p:spPr>
      </p:pic>
      <p:sp>
        <p:nvSpPr>
          <p:cNvPr id="523268" name="Text Box 4"/>
          <p:cNvSpPr txBox="1">
            <a:spLocks noChangeArrowheads="1"/>
          </p:cNvSpPr>
          <p:nvPr/>
        </p:nvSpPr>
        <p:spPr bwMode="auto">
          <a:xfrm>
            <a:off x="247650" y="1066800"/>
            <a:ext cx="8786813" cy="641350"/>
          </a:xfrm>
          <a:prstGeom prst="rect">
            <a:avLst/>
          </a:prstGeom>
          <a:noFill/>
          <a:ln w="9525">
            <a:noFill/>
            <a:miter lim="800000"/>
            <a:headEnd/>
            <a:tailEnd/>
          </a:ln>
          <a:effectLst/>
        </p:spPr>
        <p:txBody>
          <a:bodyPr wrap="none">
            <a:spAutoFit/>
          </a:bodyPr>
          <a:lstStyle/>
          <a:p>
            <a:r>
              <a:rPr lang="en-US" b="0"/>
              <a:t>Sachs’ scaling with addition parameter – effective flame Mach number M</a:t>
            </a:r>
            <a:r>
              <a:rPr lang="en-US" b="0" baseline="-25000"/>
              <a:t>f</a:t>
            </a:r>
            <a:r>
              <a:rPr lang="en-US" b="0"/>
              <a:t>.  Numerical</a:t>
            </a:r>
          </a:p>
          <a:p>
            <a:r>
              <a:rPr lang="en-US" b="0"/>
              <a:t>simulations based on ‘porous piston’ model and 1-D gas dynamics.</a:t>
            </a:r>
          </a:p>
        </p:txBody>
      </p:sp>
      <p:pic>
        <p:nvPicPr>
          <p:cNvPr id="523269" name="Picture 5"/>
          <p:cNvPicPr>
            <a:picLocks noGrp="1" noChangeAspect="1" noChangeArrowheads="1"/>
          </p:cNvPicPr>
          <p:nvPr>
            <p:ph sz="half" idx="2"/>
          </p:nvPr>
        </p:nvPicPr>
        <p:blipFill>
          <a:blip r:embed="rId4" cstate="print"/>
          <a:srcRect/>
          <a:stretch>
            <a:fillRect/>
          </a:stretch>
        </p:blipFill>
        <p:spPr>
          <a:xfrm>
            <a:off x="4953000" y="2286000"/>
            <a:ext cx="4953000" cy="2951163"/>
          </a:xfrm>
          <a:noFill/>
          <a:ln/>
        </p:spPr>
      </p:pic>
      <p:sp>
        <p:nvSpPr>
          <p:cNvPr id="523270" name="Text Box 6"/>
          <p:cNvSpPr txBox="1">
            <a:spLocks noChangeArrowheads="1"/>
          </p:cNvSpPr>
          <p:nvPr/>
        </p:nvSpPr>
        <p:spPr bwMode="auto">
          <a:xfrm>
            <a:off x="1220788" y="5522913"/>
            <a:ext cx="2381250" cy="366712"/>
          </a:xfrm>
          <a:prstGeom prst="rect">
            <a:avLst/>
          </a:prstGeom>
          <a:solidFill>
            <a:schemeClr val="accent1"/>
          </a:solidFill>
          <a:ln w="9525">
            <a:noFill/>
            <a:miter lim="800000"/>
            <a:headEnd/>
            <a:tailEnd/>
          </a:ln>
          <a:effectLst/>
        </p:spPr>
        <p:txBody>
          <a:bodyPr wrap="none">
            <a:spAutoFit/>
          </a:bodyPr>
          <a:lstStyle/>
          <a:p>
            <a:r>
              <a:rPr lang="en-US" b="0"/>
              <a:t>Tang and Baker 1999</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4"/>
          <p:cNvSpPr>
            <a:spLocks noGrp="1"/>
          </p:cNvSpPr>
          <p:nvPr>
            <p:ph type="dt" sz="half" idx="10"/>
          </p:nvPr>
        </p:nvSpPr>
        <p:spPr/>
        <p:txBody>
          <a:bodyPr/>
          <a:lstStyle/>
          <a:p>
            <a:r>
              <a:rPr lang="en-US" smtClean="0"/>
              <a:t>7 Sept 2009</a:t>
            </a:r>
            <a:endParaRPr lang="en-US"/>
          </a:p>
        </p:txBody>
      </p:sp>
      <p:sp>
        <p:nvSpPr>
          <p:cNvPr id="10" name="Footer Placeholder 5"/>
          <p:cNvSpPr>
            <a:spLocks noGrp="1"/>
          </p:cNvSpPr>
          <p:nvPr>
            <p:ph type="ftr" sz="quarter" idx="11"/>
          </p:nvPr>
        </p:nvSpPr>
        <p:spPr/>
        <p:txBody>
          <a:bodyPr/>
          <a:lstStyle/>
          <a:p>
            <a:r>
              <a:rPr lang="en-US"/>
              <a:t>Shepherd - Explosion Effects </a:t>
            </a:r>
          </a:p>
        </p:txBody>
      </p:sp>
      <p:sp>
        <p:nvSpPr>
          <p:cNvPr id="11" name="Slide Number Placeholder 6"/>
          <p:cNvSpPr>
            <a:spLocks noGrp="1"/>
          </p:cNvSpPr>
          <p:nvPr>
            <p:ph type="sldNum" sz="quarter" idx="12"/>
          </p:nvPr>
        </p:nvSpPr>
        <p:spPr/>
        <p:txBody>
          <a:bodyPr/>
          <a:lstStyle/>
          <a:p>
            <a:fld id="{0CA7F628-FD69-4822-B22B-E2578D0BCFE1}" type="slidenum">
              <a:rPr lang="en-US"/>
              <a:pPr/>
              <a:t>42</a:t>
            </a:fld>
            <a:endParaRPr lang="en-US"/>
          </a:p>
        </p:txBody>
      </p:sp>
      <p:sp>
        <p:nvSpPr>
          <p:cNvPr id="525314" name="Rectangle 2"/>
          <p:cNvSpPr>
            <a:spLocks noGrp="1" noChangeArrowheads="1"/>
          </p:cNvSpPr>
          <p:nvPr>
            <p:ph type="title"/>
          </p:nvPr>
        </p:nvSpPr>
        <p:spPr/>
        <p:txBody>
          <a:bodyPr/>
          <a:lstStyle/>
          <a:p>
            <a:r>
              <a:rPr lang="en-US"/>
              <a:t>What is Effective Flame Speed?</a:t>
            </a:r>
          </a:p>
        </p:txBody>
      </p:sp>
      <p:pic>
        <p:nvPicPr>
          <p:cNvPr id="525315" name="Picture 3"/>
          <p:cNvPicPr>
            <a:picLocks noGrp="1" noChangeAspect="1" noChangeArrowheads="1"/>
          </p:cNvPicPr>
          <p:nvPr>
            <p:ph sz="half" idx="1"/>
          </p:nvPr>
        </p:nvPicPr>
        <p:blipFill>
          <a:blip r:embed="rId3" cstate="print"/>
          <a:srcRect/>
          <a:stretch>
            <a:fillRect/>
          </a:stretch>
        </p:blipFill>
        <p:spPr>
          <a:xfrm>
            <a:off x="5778500" y="1295400"/>
            <a:ext cx="2030413" cy="1033463"/>
          </a:xfrm>
          <a:noFill/>
          <a:ln/>
        </p:spPr>
      </p:pic>
      <p:pic>
        <p:nvPicPr>
          <p:cNvPr id="525316" name="Picture 4"/>
          <p:cNvPicPr>
            <a:picLocks noGrp="1" noChangeAspect="1" noChangeArrowheads="1"/>
          </p:cNvPicPr>
          <p:nvPr>
            <p:ph sz="half" idx="2"/>
          </p:nvPr>
        </p:nvPicPr>
        <p:blipFill>
          <a:blip r:embed="rId4" cstate="print"/>
          <a:srcRect/>
          <a:stretch>
            <a:fillRect/>
          </a:stretch>
        </p:blipFill>
        <p:spPr>
          <a:xfrm>
            <a:off x="1733550" y="2667000"/>
            <a:ext cx="6356350" cy="3406775"/>
          </a:xfrm>
          <a:noFill/>
          <a:ln/>
        </p:spPr>
      </p:pic>
      <p:sp>
        <p:nvSpPr>
          <p:cNvPr id="525317" name="Text Box 5"/>
          <p:cNvSpPr txBox="1">
            <a:spLocks noChangeArrowheads="1"/>
          </p:cNvSpPr>
          <p:nvPr/>
        </p:nvSpPr>
        <p:spPr bwMode="auto">
          <a:xfrm>
            <a:off x="7677150" y="5638800"/>
            <a:ext cx="1682750" cy="366713"/>
          </a:xfrm>
          <a:prstGeom prst="rect">
            <a:avLst/>
          </a:prstGeom>
          <a:solidFill>
            <a:schemeClr val="accent1"/>
          </a:solidFill>
          <a:ln w="9525">
            <a:noFill/>
            <a:miter lim="800000"/>
            <a:headEnd/>
            <a:tailEnd/>
          </a:ln>
          <a:effectLst/>
        </p:spPr>
        <p:txBody>
          <a:bodyPr wrap="none">
            <a:spAutoFit/>
          </a:bodyPr>
          <a:lstStyle/>
          <a:p>
            <a:pPr>
              <a:spcBef>
                <a:spcPct val="30000"/>
              </a:spcBef>
            </a:pPr>
            <a:r>
              <a:rPr lang="en-US" b="0"/>
              <a:t>Dorofeev 2006</a:t>
            </a:r>
          </a:p>
        </p:txBody>
      </p:sp>
      <p:sp>
        <p:nvSpPr>
          <p:cNvPr id="525318" name="Text Box 6"/>
          <p:cNvSpPr txBox="1">
            <a:spLocks noChangeArrowheads="1"/>
          </p:cNvSpPr>
          <p:nvPr/>
        </p:nvSpPr>
        <p:spPr bwMode="auto">
          <a:xfrm>
            <a:off x="1073150" y="1371600"/>
            <a:ext cx="4298950" cy="915988"/>
          </a:xfrm>
          <a:prstGeom prst="rect">
            <a:avLst/>
          </a:prstGeom>
          <a:noFill/>
          <a:ln w="9525">
            <a:noFill/>
            <a:miter lim="800000"/>
            <a:headEnd/>
            <a:tailEnd/>
          </a:ln>
          <a:effectLst/>
        </p:spPr>
        <p:txBody>
          <a:bodyPr wrap="none">
            <a:spAutoFit/>
          </a:bodyPr>
          <a:lstStyle/>
          <a:p>
            <a:r>
              <a:rPr lang="en-US" b="0"/>
              <a:t>Consider volume displacement</a:t>
            </a:r>
          </a:p>
          <a:p>
            <a:r>
              <a:rPr lang="en-US" b="0"/>
              <a:t>of a wrinkled (turbulent) flame growing in</a:t>
            </a:r>
          </a:p>
          <a:p>
            <a:r>
              <a:rPr lang="en-US" b="0"/>
              <a:t>a mean spherical fashion. </a:t>
            </a:r>
          </a:p>
        </p:txBody>
      </p:sp>
      <p:sp>
        <p:nvSpPr>
          <p:cNvPr id="525319" name="Line 7"/>
          <p:cNvSpPr>
            <a:spLocks noChangeShapeType="1"/>
          </p:cNvSpPr>
          <p:nvPr/>
        </p:nvSpPr>
        <p:spPr bwMode="auto">
          <a:xfrm flipH="1" flipV="1">
            <a:off x="6851650" y="1981200"/>
            <a:ext cx="1238250" cy="762000"/>
          </a:xfrm>
          <a:prstGeom prst="line">
            <a:avLst/>
          </a:prstGeom>
          <a:noFill/>
          <a:ln w="9525">
            <a:solidFill>
              <a:schemeClr val="tx1"/>
            </a:solidFill>
            <a:round/>
            <a:headEnd/>
            <a:tailEnd type="triangle" w="med" len="med"/>
          </a:ln>
          <a:effectLst/>
        </p:spPr>
        <p:txBody>
          <a:bodyPr/>
          <a:lstStyle/>
          <a:p>
            <a:endParaRPr lang="en-US"/>
          </a:p>
        </p:txBody>
      </p:sp>
      <p:sp>
        <p:nvSpPr>
          <p:cNvPr id="525320" name="Text Box 8"/>
          <p:cNvSpPr txBox="1">
            <a:spLocks noChangeArrowheads="1"/>
          </p:cNvSpPr>
          <p:nvPr/>
        </p:nvSpPr>
        <p:spPr bwMode="auto">
          <a:xfrm>
            <a:off x="8172450" y="2590800"/>
            <a:ext cx="1250950" cy="641350"/>
          </a:xfrm>
          <a:prstGeom prst="rect">
            <a:avLst/>
          </a:prstGeom>
          <a:noFill/>
          <a:ln w="9525">
            <a:noFill/>
            <a:miter lim="800000"/>
            <a:headEnd/>
            <a:tailEnd/>
          </a:ln>
          <a:effectLst/>
        </p:spPr>
        <p:txBody>
          <a:bodyPr wrap="none">
            <a:spAutoFit/>
          </a:bodyPr>
          <a:lstStyle/>
          <a:p>
            <a:r>
              <a:rPr lang="en-US" b="0"/>
              <a:t>Expansion</a:t>
            </a:r>
          </a:p>
          <a:p>
            <a:r>
              <a:rPr lang="en-US" b="0"/>
              <a:t>ratio</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r>
              <a:rPr lang="en-US" smtClean="0"/>
              <a:t>7 Sept 2009</a:t>
            </a:r>
            <a:endParaRPr lang="en-US"/>
          </a:p>
        </p:txBody>
      </p:sp>
      <p:sp>
        <p:nvSpPr>
          <p:cNvPr id="4" name="Footer Placeholder 4"/>
          <p:cNvSpPr>
            <a:spLocks noGrp="1"/>
          </p:cNvSpPr>
          <p:nvPr>
            <p:ph type="ftr" sz="quarter" idx="11"/>
          </p:nvPr>
        </p:nvSpPr>
        <p:spPr/>
        <p:txBody>
          <a:bodyPr/>
          <a:lstStyle/>
          <a:p>
            <a:r>
              <a:rPr lang="en-US"/>
              <a:t>Shepherd - Explosion Effects </a:t>
            </a:r>
          </a:p>
        </p:txBody>
      </p:sp>
      <p:sp>
        <p:nvSpPr>
          <p:cNvPr id="5" name="Slide Number Placeholder 5"/>
          <p:cNvSpPr>
            <a:spLocks noGrp="1"/>
          </p:cNvSpPr>
          <p:nvPr>
            <p:ph type="sldNum" sz="quarter" idx="12"/>
          </p:nvPr>
        </p:nvSpPr>
        <p:spPr/>
        <p:txBody>
          <a:bodyPr/>
          <a:lstStyle/>
          <a:p>
            <a:fld id="{7FE7DEB2-4A80-45C5-88F0-37686D3AF149}" type="slidenum">
              <a:rPr lang="en-US"/>
              <a:pPr/>
              <a:t>43</a:t>
            </a:fld>
            <a:endParaRPr lang="en-US"/>
          </a:p>
        </p:txBody>
      </p:sp>
      <p:sp>
        <p:nvSpPr>
          <p:cNvPr id="387076" name="Rectangle 4"/>
          <p:cNvSpPr>
            <a:spLocks noGrp="1" noChangeArrowheads="1"/>
          </p:cNvSpPr>
          <p:nvPr>
            <p:ph type="ctrTitle"/>
          </p:nvPr>
        </p:nvSpPr>
        <p:spPr/>
        <p:txBody>
          <a:bodyPr/>
          <a:lstStyle/>
          <a:p>
            <a:r>
              <a:rPr lang="en-US"/>
              <a:t>Mechanics and Strength of Materials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64E91B1C-5CA6-4082-B820-3483D9907201}" type="slidenum">
              <a:rPr lang="en-US"/>
              <a:pPr/>
              <a:t>44</a:t>
            </a:fld>
            <a:endParaRPr lang="en-US"/>
          </a:p>
        </p:txBody>
      </p:sp>
      <p:sp>
        <p:nvSpPr>
          <p:cNvPr id="91140" name="Rectangle 4"/>
          <p:cNvSpPr>
            <a:spLocks noGrp="1" noChangeArrowheads="1"/>
          </p:cNvSpPr>
          <p:nvPr>
            <p:ph type="title"/>
          </p:nvPr>
        </p:nvSpPr>
        <p:spPr/>
        <p:txBody>
          <a:bodyPr/>
          <a:lstStyle/>
          <a:p>
            <a:r>
              <a:rPr lang="en-US"/>
              <a:t>Forces, Stresses and Strains</a:t>
            </a:r>
          </a:p>
        </p:txBody>
      </p:sp>
      <p:sp>
        <p:nvSpPr>
          <p:cNvPr id="91141" name="Rectangle 5"/>
          <p:cNvSpPr>
            <a:spLocks noGrp="1" noChangeArrowheads="1"/>
          </p:cNvSpPr>
          <p:nvPr>
            <p:ph type="body" idx="1"/>
          </p:nvPr>
        </p:nvSpPr>
        <p:spPr/>
        <p:txBody>
          <a:bodyPr/>
          <a:lstStyle/>
          <a:p>
            <a:r>
              <a:rPr lang="en-US"/>
              <a:t>Loading becomes destructive when forces are sufficient to displace structures that are not anchored or else the forces (or thermal expansion) create stresses that exceed yield strength of the material. </a:t>
            </a:r>
          </a:p>
          <a:p>
            <a:r>
              <a:rPr lang="en-US"/>
              <a:t>Important cases</a:t>
            </a:r>
          </a:p>
          <a:p>
            <a:pPr lvl="1"/>
            <a:r>
              <a:rPr lang="en-US"/>
              <a:t>Rigid body motion – fragments and overturning</a:t>
            </a:r>
          </a:p>
          <a:p>
            <a:pPr lvl="1"/>
            <a:r>
              <a:rPr lang="en-US"/>
              <a:t>Deformation due to internal stresses</a:t>
            </a:r>
          </a:p>
          <a:p>
            <a:pPr lvl="2"/>
            <a:r>
              <a:rPr lang="en-US"/>
              <a:t>Bending, beams and plates</a:t>
            </a:r>
          </a:p>
          <a:p>
            <a:pPr lvl="2"/>
            <a:r>
              <a:rPr lang="en-US"/>
              <a:t>Membrane stresses, pressure vessels</a:t>
            </a:r>
          </a:p>
          <a:p>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5"/>
          <p:cNvSpPr>
            <a:spLocks noGrp="1"/>
          </p:cNvSpPr>
          <p:nvPr>
            <p:ph type="dt" sz="half" idx="10"/>
          </p:nvPr>
        </p:nvSpPr>
        <p:spPr/>
        <p:txBody>
          <a:bodyPr/>
          <a:lstStyle/>
          <a:p>
            <a:r>
              <a:rPr lang="en-US" smtClean="0"/>
              <a:t>7 Sept 2009</a:t>
            </a:r>
            <a:endParaRPr lang="en-US"/>
          </a:p>
        </p:txBody>
      </p:sp>
      <p:sp>
        <p:nvSpPr>
          <p:cNvPr id="10" name="Footer Placeholder 6"/>
          <p:cNvSpPr>
            <a:spLocks noGrp="1"/>
          </p:cNvSpPr>
          <p:nvPr>
            <p:ph type="ftr" sz="quarter" idx="11"/>
          </p:nvPr>
        </p:nvSpPr>
        <p:spPr/>
        <p:txBody>
          <a:bodyPr/>
          <a:lstStyle/>
          <a:p>
            <a:r>
              <a:rPr lang="en-US"/>
              <a:t>Shepherd - Explosion Effects </a:t>
            </a:r>
          </a:p>
        </p:txBody>
      </p:sp>
      <p:sp>
        <p:nvSpPr>
          <p:cNvPr id="11" name="Slide Number Placeholder 7"/>
          <p:cNvSpPr>
            <a:spLocks noGrp="1"/>
          </p:cNvSpPr>
          <p:nvPr>
            <p:ph type="sldNum" sz="quarter" idx="12"/>
          </p:nvPr>
        </p:nvSpPr>
        <p:spPr/>
        <p:txBody>
          <a:bodyPr/>
          <a:lstStyle/>
          <a:p>
            <a:fld id="{EE9D583F-E460-4686-BEC1-0CC774AFD395}" type="slidenum">
              <a:rPr lang="en-US"/>
              <a:pPr/>
              <a:t>45</a:t>
            </a:fld>
            <a:endParaRPr lang="en-US"/>
          </a:p>
        </p:txBody>
      </p:sp>
      <p:sp>
        <p:nvSpPr>
          <p:cNvPr id="60418" name="Rectangle 2"/>
          <p:cNvSpPr>
            <a:spLocks noGrp="1" noChangeArrowheads="1"/>
          </p:cNvSpPr>
          <p:nvPr>
            <p:ph type="title"/>
          </p:nvPr>
        </p:nvSpPr>
        <p:spPr/>
        <p:txBody>
          <a:bodyPr/>
          <a:lstStyle/>
          <a:p>
            <a:r>
              <a:rPr lang="en-US"/>
              <a:t>Rigid Body Forces due to Explosion</a:t>
            </a:r>
          </a:p>
        </p:txBody>
      </p:sp>
      <p:sp>
        <p:nvSpPr>
          <p:cNvPr id="60419" name="Rectangle 3"/>
          <p:cNvSpPr>
            <a:spLocks noGrp="1" noChangeArrowheads="1"/>
          </p:cNvSpPr>
          <p:nvPr>
            <p:ph type="body" sz="half" idx="1"/>
          </p:nvPr>
        </p:nvSpPr>
        <p:spPr>
          <a:xfrm>
            <a:off x="495300" y="1219200"/>
            <a:ext cx="4416425" cy="4906963"/>
          </a:xfrm>
        </p:spPr>
        <p:txBody>
          <a:bodyPr/>
          <a:lstStyle/>
          <a:p>
            <a:r>
              <a:rPr lang="en-US" sz="2400"/>
              <a:t>Pressure varies with position and time over surface – has to be measured or computed</a:t>
            </a:r>
          </a:p>
          <a:p>
            <a:endParaRPr lang="en-US" sz="2400"/>
          </a:p>
          <a:p>
            <a:r>
              <a:rPr lang="en-US" sz="2400"/>
              <a:t>Local increment of force on surface due to pressure only in high Reynolds’ number flow</a:t>
            </a:r>
          </a:p>
        </p:txBody>
      </p:sp>
      <p:pic>
        <p:nvPicPr>
          <p:cNvPr id="60440" name="Picture 24" descr="force"/>
          <p:cNvPicPr>
            <a:picLocks noGrp="1" noChangeAspect="1" noChangeArrowheads="1"/>
          </p:cNvPicPr>
          <p:nvPr>
            <p:ph sz="quarter" idx="2"/>
          </p:nvPr>
        </p:nvPicPr>
        <p:blipFill>
          <a:blip r:embed="rId6" cstate="print"/>
          <a:srcRect/>
          <a:stretch>
            <a:fillRect/>
          </a:stretch>
        </p:blipFill>
        <p:spPr>
          <a:xfrm>
            <a:off x="5883275" y="1219200"/>
            <a:ext cx="2801938" cy="2376488"/>
          </a:xfrm>
          <a:noFill/>
          <a:ln/>
        </p:spPr>
      </p:pic>
      <p:pic>
        <p:nvPicPr>
          <p:cNvPr id="60430" name="Picture 14" descr="txp_fig"/>
          <p:cNvPicPr>
            <a:picLocks noChangeAspect="1" noChangeArrowheads="1"/>
          </p:cNvPicPr>
          <p:nvPr>
            <p:custDataLst>
              <p:tags r:id="rId1"/>
            </p:custDataLst>
          </p:nvPr>
        </p:nvPicPr>
        <p:blipFill>
          <a:blip r:embed="rId7" cstate="print"/>
          <a:srcRect/>
          <a:stretch>
            <a:fillRect/>
          </a:stretch>
        </p:blipFill>
        <p:spPr bwMode="auto">
          <a:xfrm>
            <a:off x="1816100" y="2895600"/>
            <a:ext cx="990600" cy="290513"/>
          </a:xfrm>
          <a:prstGeom prst="rect">
            <a:avLst/>
          </a:prstGeom>
          <a:noFill/>
          <a:ln w="9525">
            <a:noFill/>
            <a:miter lim="800000"/>
            <a:headEnd/>
            <a:tailEnd/>
          </a:ln>
          <a:effectLst/>
        </p:spPr>
      </p:pic>
      <p:sp>
        <p:nvSpPr>
          <p:cNvPr id="60431" name="Text Box 15"/>
          <p:cNvSpPr txBox="1">
            <a:spLocks noChangeArrowheads="1"/>
          </p:cNvSpPr>
          <p:nvPr/>
        </p:nvSpPr>
        <p:spPr bwMode="auto">
          <a:xfrm>
            <a:off x="4953000" y="5029200"/>
            <a:ext cx="4616450" cy="1190625"/>
          </a:xfrm>
          <a:prstGeom prst="rect">
            <a:avLst/>
          </a:prstGeom>
          <a:solidFill>
            <a:schemeClr val="accent1"/>
          </a:solidFill>
          <a:ln w="9525">
            <a:noFill/>
            <a:miter lim="800000"/>
            <a:headEnd/>
            <a:tailEnd/>
          </a:ln>
          <a:effectLst/>
        </p:spPr>
        <p:txBody>
          <a:bodyPr>
            <a:spAutoFit/>
          </a:bodyPr>
          <a:lstStyle/>
          <a:p>
            <a:r>
              <a:rPr lang="en-US" b="0"/>
              <a:t>Geometry and distribution of pressure will result in moments as well as forces! </a:t>
            </a:r>
          </a:p>
          <a:p>
            <a:r>
              <a:rPr lang="en-US" b="0"/>
              <a:t>Be sure to add in contributions from body forces (gravity) to get total force.  </a:t>
            </a:r>
          </a:p>
        </p:txBody>
      </p:sp>
      <p:pic>
        <p:nvPicPr>
          <p:cNvPr id="60442" name="Picture 26" descr="txp_fig"/>
          <p:cNvPicPr>
            <a:picLocks noChangeAspect="1" noChangeArrowheads="1"/>
          </p:cNvPicPr>
          <p:nvPr>
            <p:custDataLst>
              <p:tags r:id="rId2"/>
            </p:custDataLst>
          </p:nvPr>
        </p:nvPicPr>
        <p:blipFill>
          <a:blip r:embed="rId8" cstate="print"/>
          <a:srcRect/>
          <a:stretch>
            <a:fillRect/>
          </a:stretch>
        </p:blipFill>
        <p:spPr bwMode="auto">
          <a:xfrm>
            <a:off x="5613400" y="3429000"/>
            <a:ext cx="3149600" cy="1397000"/>
          </a:xfrm>
          <a:prstGeom prst="rect">
            <a:avLst/>
          </a:prstGeom>
          <a:noFill/>
          <a:ln w="9525">
            <a:noFill/>
            <a:miter lim="800000"/>
            <a:headEnd/>
            <a:tailEnd/>
          </a:ln>
          <a:effectLst/>
        </p:spPr>
      </p:pic>
      <p:pic>
        <p:nvPicPr>
          <p:cNvPr id="60445" name="Picture 29" descr="txp_fig"/>
          <p:cNvPicPr>
            <a:picLocks noChangeAspect="1" noChangeArrowheads="1"/>
          </p:cNvPicPr>
          <p:nvPr>
            <p:custDataLst>
              <p:tags r:id="rId3"/>
            </p:custDataLst>
          </p:nvPr>
        </p:nvPicPr>
        <p:blipFill>
          <a:blip r:embed="rId9" cstate="print"/>
          <a:srcRect/>
          <a:stretch>
            <a:fillRect/>
          </a:stretch>
        </p:blipFill>
        <p:spPr bwMode="auto">
          <a:xfrm>
            <a:off x="1155700" y="4953000"/>
            <a:ext cx="2420938" cy="30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7 Sept 2009</a:t>
            </a:r>
            <a:endParaRPr lang="en-US"/>
          </a:p>
        </p:txBody>
      </p:sp>
      <p:sp>
        <p:nvSpPr>
          <p:cNvPr id="7" name="Footer Placeholder 4"/>
          <p:cNvSpPr>
            <a:spLocks noGrp="1"/>
          </p:cNvSpPr>
          <p:nvPr>
            <p:ph type="ftr" sz="quarter" idx="11"/>
          </p:nvPr>
        </p:nvSpPr>
        <p:spPr/>
        <p:txBody>
          <a:bodyPr/>
          <a:lstStyle/>
          <a:p>
            <a:r>
              <a:rPr lang="en-US"/>
              <a:t>Shepherd - Explosion Effects </a:t>
            </a:r>
          </a:p>
        </p:txBody>
      </p:sp>
      <p:sp>
        <p:nvSpPr>
          <p:cNvPr id="8" name="Slide Number Placeholder 5"/>
          <p:cNvSpPr>
            <a:spLocks noGrp="1"/>
          </p:cNvSpPr>
          <p:nvPr>
            <p:ph type="sldNum" sz="quarter" idx="12"/>
          </p:nvPr>
        </p:nvSpPr>
        <p:spPr/>
        <p:txBody>
          <a:bodyPr/>
          <a:lstStyle/>
          <a:p>
            <a:fld id="{75C2BEF6-3B66-4008-8832-981B2A48EF22}" type="slidenum">
              <a:rPr lang="en-US"/>
              <a:pPr/>
              <a:t>46</a:t>
            </a:fld>
            <a:endParaRPr lang="en-US"/>
          </a:p>
        </p:txBody>
      </p:sp>
      <p:sp>
        <p:nvSpPr>
          <p:cNvPr id="69634" name="Rectangle 2"/>
          <p:cNvSpPr>
            <a:spLocks noGrp="1" noChangeArrowheads="1"/>
          </p:cNvSpPr>
          <p:nvPr>
            <p:ph type="title"/>
          </p:nvPr>
        </p:nvSpPr>
        <p:spPr/>
        <p:txBody>
          <a:bodyPr/>
          <a:lstStyle/>
          <a:p>
            <a:r>
              <a:rPr lang="en-US"/>
              <a:t>Consequence of  Forces I.</a:t>
            </a:r>
          </a:p>
        </p:txBody>
      </p:sp>
      <p:sp>
        <p:nvSpPr>
          <p:cNvPr id="69635" name="Rectangle 3"/>
          <p:cNvSpPr>
            <a:spLocks noGrp="1" noChangeArrowheads="1"/>
          </p:cNvSpPr>
          <p:nvPr>
            <p:ph type="body" idx="1"/>
          </p:nvPr>
        </p:nvSpPr>
        <p:spPr>
          <a:xfrm>
            <a:off x="495300" y="1219200"/>
            <a:ext cx="5365750" cy="4906963"/>
          </a:xfrm>
        </p:spPr>
        <p:txBody>
          <a:bodyPr/>
          <a:lstStyle/>
          <a:p>
            <a:pPr>
              <a:lnSpc>
                <a:spcPct val="120000"/>
              </a:lnSpc>
            </a:pPr>
            <a:r>
              <a:rPr lang="en-US"/>
              <a:t>Rigid body motions</a:t>
            </a:r>
          </a:p>
          <a:p>
            <a:pPr lvl="1">
              <a:lnSpc>
                <a:spcPct val="120000"/>
              </a:lnSpc>
            </a:pPr>
            <a:r>
              <a:rPr lang="en-US"/>
              <a:t>Translation</a:t>
            </a:r>
          </a:p>
          <a:p>
            <a:pPr lvl="1">
              <a:lnSpc>
                <a:spcPct val="120000"/>
              </a:lnSpc>
            </a:pPr>
            <a:r>
              <a:rPr lang="en-US"/>
              <a:t>Rotation</a:t>
            </a:r>
          </a:p>
        </p:txBody>
      </p:sp>
      <p:sp>
        <p:nvSpPr>
          <p:cNvPr id="69649" name="Text Box 17"/>
          <p:cNvSpPr txBox="1">
            <a:spLocks noChangeArrowheads="1"/>
          </p:cNvSpPr>
          <p:nvPr/>
        </p:nvSpPr>
        <p:spPr bwMode="auto">
          <a:xfrm>
            <a:off x="4127500" y="5715000"/>
            <a:ext cx="5194300" cy="366713"/>
          </a:xfrm>
          <a:prstGeom prst="rect">
            <a:avLst/>
          </a:prstGeom>
          <a:solidFill>
            <a:schemeClr val="accent1"/>
          </a:solidFill>
          <a:ln w="9525">
            <a:noFill/>
            <a:miter lim="800000"/>
            <a:headEnd/>
            <a:tailEnd/>
          </a:ln>
          <a:effectLst/>
        </p:spPr>
        <p:txBody>
          <a:bodyPr>
            <a:spAutoFit/>
          </a:bodyPr>
          <a:lstStyle/>
          <a:p>
            <a:r>
              <a:rPr lang="en-US" b="0"/>
              <a:t>X’ = X – X</a:t>
            </a:r>
            <a:r>
              <a:rPr lang="en-US" b="0" baseline="-25000"/>
              <a:t>cm   </a:t>
            </a:r>
            <a:r>
              <a:rPr lang="en-US" b="0"/>
              <a:t>distance from center of mass</a:t>
            </a:r>
            <a:r>
              <a:rPr lang="en-US" b="0" baseline="-25000"/>
              <a:t> </a:t>
            </a:r>
          </a:p>
        </p:txBody>
      </p:sp>
      <p:pic>
        <p:nvPicPr>
          <p:cNvPr id="69650" name="Picture 18" descr="txp_fig"/>
          <p:cNvPicPr>
            <a:picLocks noChangeAspect="1" noChangeArrowheads="1"/>
          </p:cNvPicPr>
          <p:nvPr>
            <p:custDataLst>
              <p:tags r:id="rId1"/>
            </p:custDataLst>
          </p:nvPr>
        </p:nvPicPr>
        <p:blipFill>
          <a:blip r:embed="rId3" cstate="print"/>
          <a:srcRect/>
          <a:stretch>
            <a:fillRect/>
          </a:stretch>
        </p:blipFill>
        <p:spPr bwMode="auto">
          <a:xfrm>
            <a:off x="560388" y="3192463"/>
            <a:ext cx="8786812" cy="2352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5"/>
          <p:cNvSpPr>
            <a:spLocks noGrp="1"/>
          </p:cNvSpPr>
          <p:nvPr>
            <p:ph type="dt" sz="half" idx="10"/>
          </p:nvPr>
        </p:nvSpPr>
        <p:spPr/>
        <p:txBody>
          <a:bodyPr/>
          <a:lstStyle/>
          <a:p>
            <a:r>
              <a:rPr lang="en-US" smtClean="0"/>
              <a:t>7 Sept 2009</a:t>
            </a:r>
            <a:endParaRPr lang="en-US"/>
          </a:p>
        </p:txBody>
      </p:sp>
      <p:sp>
        <p:nvSpPr>
          <p:cNvPr id="8" name="Footer Placeholder 6"/>
          <p:cNvSpPr>
            <a:spLocks noGrp="1"/>
          </p:cNvSpPr>
          <p:nvPr>
            <p:ph type="ftr" sz="quarter" idx="11"/>
          </p:nvPr>
        </p:nvSpPr>
        <p:spPr/>
        <p:txBody>
          <a:bodyPr/>
          <a:lstStyle/>
          <a:p>
            <a:r>
              <a:rPr lang="en-US"/>
              <a:t>Shepherd - Explosion Effects </a:t>
            </a:r>
          </a:p>
        </p:txBody>
      </p:sp>
      <p:sp>
        <p:nvSpPr>
          <p:cNvPr id="9" name="Slide Number Placeholder 7"/>
          <p:cNvSpPr>
            <a:spLocks noGrp="1"/>
          </p:cNvSpPr>
          <p:nvPr>
            <p:ph type="sldNum" sz="quarter" idx="12"/>
          </p:nvPr>
        </p:nvSpPr>
        <p:spPr/>
        <p:txBody>
          <a:bodyPr/>
          <a:lstStyle/>
          <a:p>
            <a:fld id="{AEE0A6C9-9255-4B2B-A169-E35052FE5645}" type="slidenum">
              <a:rPr lang="en-US"/>
              <a:pPr/>
              <a:t>47</a:t>
            </a:fld>
            <a:endParaRPr lang="en-US"/>
          </a:p>
        </p:txBody>
      </p:sp>
      <p:sp>
        <p:nvSpPr>
          <p:cNvPr id="77826" name="Rectangle 2"/>
          <p:cNvSpPr>
            <a:spLocks noGrp="1" noChangeArrowheads="1"/>
          </p:cNvSpPr>
          <p:nvPr>
            <p:ph type="title"/>
          </p:nvPr>
        </p:nvSpPr>
        <p:spPr/>
        <p:txBody>
          <a:bodyPr/>
          <a:lstStyle/>
          <a:p>
            <a:r>
              <a:rPr lang="en-US"/>
              <a:t>Internal Forces Due to an Explosion</a:t>
            </a:r>
          </a:p>
        </p:txBody>
      </p:sp>
      <p:sp>
        <p:nvSpPr>
          <p:cNvPr id="77827" name="Rectangle 3"/>
          <p:cNvSpPr>
            <a:spLocks noGrp="1" noChangeArrowheads="1"/>
          </p:cNvSpPr>
          <p:nvPr>
            <p:ph type="body" sz="half" idx="1"/>
          </p:nvPr>
        </p:nvSpPr>
        <p:spPr>
          <a:xfrm>
            <a:off x="495300" y="1066800"/>
            <a:ext cx="7016750" cy="5135563"/>
          </a:xfrm>
        </p:spPr>
        <p:txBody>
          <a:bodyPr/>
          <a:lstStyle/>
          <a:p>
            <a:pPr>
              <a:lnSpc>
                <a:spcPct val="170000"/>
              </a:lnSpc>
            </a:pPr>
            <a:r>
              <a:rPr lang="en-US" sz="2400"/>
              <a:t>Force on a surface element dS</a:t>
            </a:r>
          </a:p>
          <a:p>
            <a:pPr>
              <a:lnSpc>
                <a:spcPct val="170000"/>
              </a:lnSpc>
              <a:buFontTx/>
              <a:buNone/>
            </a:pPr>
            <a:endParaRPr lang="en-US" sz="2400"/>
          </a:p>
          <a:p>
            <a:pPr>
              <a:lnSpc>
                <a:spcPct val="170000"/>
              </a:lnSpc>
            </a:pPr>
            <a:r>
              <a:rPr lang="en-US" sz="2400"/>
              <a:t>Stress tensor  </a:t>
            </a:r>
            <a:r>
              <a:rPr lang="en-US" sz="2400">
                <a:latin typeface="Symbol" pitchFamily="18" charset="2"/>
              </a:rPr>
              <a:t>s</a:t>
            </a:r>
            <a:endParaRPr lang="en-US" sz="2400"/>
          </a:p>
        </p:txBody>
      </p:sp>
      <p:pic>
        <p:nvPicPr>
          <p:cNvPr id="77840" name="Picture 16" descr="stress"/>
          <p:cNvPicPr>
            <a:picLocks noGrp="1" noChangeAspect="1" noChangeArrowheads="1"/>
          </p:cNvPicPr>
          <p:nvPr>
            <p:ph sz="quarter" idx="3"/>
          </p:nvPr>
        </p:nvPicPr>
        <p:blipFill>
          <a:blip r:embed="rId3" cstate="print"/>
          <a:srcRect/>
          <a:stretch>
            <a:fillRect/>
          </a:stretch>
        </p:blipFill>
        <p:spPr>
          <a:xfrm>
            <a:off x="908050" y="3200400"/>
            <a:ext cx="3136900" cy="2786063"/>
          </a:xfrm>
          <a:noFill/>
          <a:ln/>
        </p:spPr>
      </p:pic>
      <p:pic>
        <p:nvPicPr>
          <p:cNvPr id="77843" name="Picture 19" descr="force-internal"/>
          <p:cNvPicPr>
            <a:picLocks noGrp="1" noChangeAspect="1" noChangeArrowheads="1"/>
          </p:cNvPicPr>
          <p:nvPr>
            <p:ph sz="quarter" idx="2"/>
          </p:nvPr>
        </p:nvPicPr>
        <p:blipFill>
          <a:blip r:embed="rId4" cstate="print"/>
          <a:srcRect/>
          <a:stretch>
            <a:fillRect/>
          </a:stretch>
        </p:blipFill>
        <p:spPr>
          <a:xfrm>
            <a:off x="5200650" y="1752600"/>
            <a:ext cx="4359275" cy="4419600"/>
          </a:xfrm>
          <a:noFill/>
          <a:ln/>
        </p:spPr>
      </p:pic>
      <p:pic>
        <p:nvPicPr>
          <p:cNvPr id="77844" name="Picture 20" descr="txp_fig"/>
          <p:cNvPicPr>
            <a:picLocks noChangeAspect="1" noChangeArrowheads="1"/>
          </p:cNvPicPr>
          <p:nvPr>
            <p:custDataLst>
              <p:tags r:id="rId1"/>
            </p:custDataLst>
          </p:nvPr>
        </p:nvPicPr>
        <p:blipFill>
          <a:blip r:embed="rId5" cstate="print"/>
          <a:srcRect/>
          <a:stretch>
            <a:fillRect/>
          </a:stretch>
        </p:blipFill>
        <p:spPr bwMode="auto">
          <a:xfrm>
            <a:off x="1238250" y="1905000"/>
            <a:ext cx="3384550" cy="53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5"/>
          <p:cNvSpPr>
            <a:spLocks noGrp="1"/>
          </p:cNvSpPr>
          <p:nvPr>
            <p:ph type="dt" sz="half" idx="10"/>
          </p:nvPr>
        </p:nvSpPr>
        <p:spPr/>
        <p:txBody>
          <a:bodyPr/>
          <a:lstStyle/>
          <a:p>
            <a:r>
              <a:rPr lang="en-US" smtClean="0"/>
              <a:t>7 Sept 2009</a:t>
            </a:r>
            <a:endParaRPr lang="en-US"/>
          </a:p>
        </p:txBody>
      </p:sp>
      <p:sp>
        <p:nvSpPr>
          <p:cNvPr id="10" name="Footer Placeholder 6"/>
          <p:cNvSpPr>
            <a:spLocks noGrp="1"/>
          </p:cNvSpPr>
          <p:nvPr>
            <p:ph type="ftr" sz="quarter" idx="11"/>
          </p:nvPr>
        </p:nvSpPr>
        <p:spPr/>
        <p:txBody>
          <a:bodyPr/>
          <a:lstStyle/>
          <a:p>
            <a:r>
              <a:rPr lang="en-US"/>
              <a:t>Shepherd - Explosion Effects </a:t>
            </a:r>
          </a:p>
        </p:txBody>
      </p:sp>
      <p:sp>
        <p:nvSpPr>
          <p:cNvPr id="11" name="Slide Number Placeholder 7"/>
          <p:cNvSpPr>
            <a:spLocks noGrp="1"/>
          </p:cNvSpPr>
          <p:nvPr>
            <p:ph type="sldNum" sz="quarter" idx="12"/>
          </p:nvPr>
        </p:nvSpPr>
        <p:spPr/>
        <p:txBody>
          <a:bodyPr/>
          <a:lstStyle/>
          <a:p>
            <a:fld id="{69FA5509-7C99-4181-B1D9-5948F35946A3}" type="slidenum">
              <a:rPr lang="en-US"/>
              <a:pPr/>
              <a:t>48</a:t>
            </a:fld>
            <a:endParaRPr lang="en-US"/>
          </a:p>
        </p:txBody>
      </p:sp>
      <p:sp>
        <p:nvSpPr>
          <p:cNvPr id="83970" name="Rectangle 2"/>
          <p:cNvSpPr>
            <a:spLocks noGrp="1" noChangeArrowheads="1"/>
          </p:cNvSpPr>
          <p:nvPr>
            <p:ph type="title"/>
          </p:nvPr>
        </p:nvSpPr>
        <p:spPr/>
        <p:txBody>
          <a:bodyPr/>
          <a:lstStyle/>
          <a:p>
            <a:r>
              <a:rPr lang="en-US" sz="2800" b="1"/>
              <a:t>Consequence of forces – small strains (&lt;0.2 %)</a:t>
            </a:r>
          </a:p>
        </p:txBody>
      </p:sp>
      <p:sp>
        <p:nvSpPr>
          <p:cNvPr id="83971" name="Rectangle 3"/>
          <p:cNvSpPr>
            <a:spLocks noGrp="1" noChangeArrowheads="1"/>
          </p:cNvSpPr>
          <p:nvPr>
            <p:ph type="body" sz="half" idx="1"/>
          </p:nvPr>
        </p:nvSpPr>
        <p:spPr>
          <a:xfrm>
            <a:off x="495300" y="1219200"/>
            <a:ext cx="4953000" cy="4906963"/>
          </a:xfrm>
        </p:spPr>
        <p:txBody>
          <a:bodyPr/>
          <a:lstStyle/>
          <a:p>
            <a:r>
              <a:rPr lang="en-US" sz="2400"/>
              <a:t>Elastic deformation </a:t>
            </a:r>
          </a:p>
          <a:p>
            <a:r>
              <a:rPr lang="en-US" sz="2400"/>
              <a:t>Elastic strain</a:t>
            </a:r>
          </a:p>
          <a:p>
            <a:pPr>
              <a:buFontTx/>
              <a:buNone/>
            </a:pPr>
            <a:endParaRPr lang="en-US" sz="2400"/>
          </a:p>
          <a:p>
            <a:pPr>
              <a:buFontTx/>
              <a:buNone/>
            </a:pPr>
            <a:endParaRPr lang="en-US" sz="2400"/>
          </a:p>
          <a:p>
            <a:pPr>
              <a:buFontTx/>
              <a:buNone/>
            </a:pPr>
            <a:endParaRPr lang="en-US" sz="2400"/>
          </a:p>
          <a:p>
            <a:pPr>
              <a:buFontTx/>
              <a:buNone/>
            </a:pPr>
            <a:endParaRPr lang="en-US" sz="2400"/>
          </a:p>
          <a:p>
            <a:r>
              <a:rPr lang="en-US" sz="2400"/>
              <a:t>Elastic shear</a:t>
            </a:r>
          </a:p>
        </p:txBody>
      </p:sp>
      <p:pic>
        <p:nvPicPr>
          <p:cNvPr id="83980" name="Picture 12" descr="strain"/>
          <p:cNvPicPr>
            <a:picLocks noGrp="1" noChangeAspect="1" noChangeArrowheads="1"/>
          </p:cNvPicPr>
          <p:nvPr>
            <p:ph sz="quarter" idx="2"/>
          </p:nvPr>
        </p:nvPicPr>
        <p:blipFill>
          <a:blip r:embed="rId4" cstate="print"/>
          <a:srcRect/>
          <a:stretch>
            <a:fillRect/>
          </a:stretch>
        </p:blipFill>
        <p:spPr>
          <a:xfrm>
            <a:off x="5530850" y="1752600"/>
            <a:ext cx="3814763" cy="1374775"/>
          </a:xfrm>
          <a:noFill/>
          <a:ln/>
        </p:spPr>
      </p:pic>
      <p:pic>
        <p:nvPicPr>
          <p:cNvPr id="83985" name="Picture 17" descr="txp_fig"/>
          <p:cNvPicPr>
            <a:picLocks noChangeAspect="1" noChangeArrowheads="1"/>
          </p:cNvPicPr>
          <p:nvPr>
            <p:custDataLst>
              <p:tags r:id="rId1"/>
            </p:custDataLst>
          </p:nvPr>
        </p:nvPicPr>
        <p:blipFill>
          <a:blip r:embed="rId5" cstate="print"/>
          <a:srcRect/>
          <a:stretch>
            <a:fillRect/>
          </a:stretch>
        </p:blipFill>
        <p:spPr bwMode="auto">
          <a:xfrm>
            <a:off x="990600" y="2362200"/>
            <a:ext cx="3467100" cy="1416050"/>
          </a:xfrm>
          <a:prstGeom prst="rect">
            <a:avLst/>
          </a:prstGeom>
          <a:noFill/>
          <a:ln w="9525">
            <a:noFill/>
            <a:miter lim="800000"/>
            <a:headEnd/>
            <a:tailEnd/>
          </a:ln>
          <a:effectLst/>
        </p:spPr>
      </p:pic>
      <p:pic>
        <p:nvPicPr>
          <p:cNvPr id="83986" name="Picture 18" descr="shear"/>
          <p:cNvPicPr>
            <a:picLocks noGrp="1" noChangeAspect="1" noChangeArrowheads="1"/>
          </p:cNvPicPr>
          <p:nvPr>
            <p:ph sz="quarter" idx="3"/>
          </p:nvPr>
        </p:nvPicPr>
        <p:blipFill>
          <a:blip r:embed="rId6" cstate="print"/>
          <a:srcRect/>
          <a:stretch>
            <a:fillRect/>
          </a:stretch>
        </p:blipFill>
        <p:spPr>
          <a:xfrm>
            <a:off x="6191250" y="3352800"/>
            <a:ext cx="2752725" cy="2225675"/>
          </a:xfrm>
          <a:noFill/>
          <a:ln/>
        </p:spPr>
      </p:pic>
      <p:pic>
        <p:nvPicPr>
          <p:cNvPr id="83990" name="Picture 22" descr="txp_fig"/>
          <p:cNvPicPr>
            <a:picLocks noChangeAspect="1" noChangeArrowheads="1"/>
          </p:cNvPicPr>
          <p:nvPr>
            <p:custDataLst>
              <p:tags r:id="rId2"/>
            </p:custDataLst>
          </p:nvPr>
        </p:nvPicPr>
        <p:blipFill>
          <a:blip r:embed="rId7" cstate="print"/>
          <a:srcRect/>
          <a:stretch>
            <a:fillRect/>
          </a:stretch>
        </p:blipFill>
        <p:spPr bwMode="auto">
          <a:xfrm>
            <a:off x="908050" y="4495800"/>
            <a:ext cx="4532313" cy="673100"/>
          </a:xfrm>
          <a:prstGeom prst="rect">
            <a:avLst/>
          </a:prstGeom>
          <a:noFill/>
          <a:ln w="9525">
            <a:noFill/>
            <a:miter lim="800000"/>
            <a:headEnd/>
            <a:tailEnd/>
          </a:ln>
          <a:effectLst/>
        </p:spPr>
      </p:pic>
      <p:sp>
        <p:nvSpPr>
          <p:cNvPr id="83991" name="Text Box 23"/>
          <p:cNvSpPr txBox="1">
            <a:spLocks noChangeArrowheads="1"/>
          </p:cNvSpPr>
          <p:nvPr/>
        </p:nvSpPr>
        <p:spPr bwMode="auto">
          <a:xfrm>
            <a:off x="330200" y="5546725"/>
            <a:ext cx="8482013" cy="366713"/>
          </a:xfrm>
          <a:prstGeom prst="rect">
            <a:avLst/>
          </a:prstGeom>
          <a:solidFill>
            <a:schemeClr val="accent1"/>
          </a:solidFill>
          <a:ln w="9525">
            <a:noFill/>
            <a:miter lim="800000"/>
            <a:headEnd/>
            <a:tailEnd/>
          </a:ln>
          <a:effectLst/>
        </p:spPr>
        <p:txBody>
          <a:bodyPr wrap="none">
            <a:spAutoFit/>
          </a:bodyPr>
          <a:lstStyle/>
          <a:p>
            <a:r>
              <a:rPr lang="en-US" b="0"/>
              <a:t>Youngs’ modulus E, shear modulus E, and Poisson ratio </a:t>
            </a:r>
            <a:r>
              <a:rPr lang="en-US" b="0">
                <a:latin typeface="Symbol" pitchFamily="18" charset="2"/>
              </a:rPr>
              <a:t>n</a:t>
            </a:r>
            <a:r>
              <a:rPr lang="en-US" b="0"/>
              <a:t> are material properties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smtClean="0"/>
              <a:t>7 Sept 2009</a:t>
            </a:r>
            <a:endParaRPr lang="en-US"/>
          </a:p>
        </p:txBody>
      </p:sp>
      <p:sp>
        <p:nvSpPr>
          <p:cNvPr id="8" name="Footer Placeholder 5"/>
          <p:cNvSpPr>
            <a:spLocks noGrp="1"/>
          </p:cNvSpPr>
          <p:nvPr>
            <p:ph type="ftr" sz="quarter" idx="11"/>
          </p:nvPr>
        </p:nvSpPr>
        <p:spPr/>
        <p:txBody>
          <a:bodyPr/>
          <a:lstStyle/>
          <a:p>
            <a:r>
              <a:rPr lang="en-US"/>
              <a:t>Shepherd - Explosion Effects </a:t>
            </a:r>
          </a:p>
        </p:txBody>
      </p:sp>
      <p:sp>
        <p:nvSpPr>
          <p:cNvPr id="9" name="Slide Number Placeholder 6"/>
          <p:cNvSpPr>
            <a:spLocks noGrp="1"/>
          </p:cNvSpPr>
          <p:nvPr>
            <p:ph type="sldNum" sz="quarter" idx="12"/>
          </p:nvPr>
        </p:nvSpPr>
        <p:spPr/>
        <p:txBody>
          <a:bodyPr/>
          <a:lstStyle/>
          <a:p>
            <a:fld id="{CFEDB096-FCAA-4B52-BAE1-5BD69819B648}" type="slidenum">
              <a:rPr lang="en-US"/>
              <a:pPr/>
              <a:t>49</a:t>
            </a:fld>
            <a:endParaRPr lang="en-US"/>
          </a:p>
        </p:txBody>
      </p:sp>
      <p:sp>
        <p:nvSpPr>
          <p:cNvPr id="104450" name="Rectangle 2"/>
          <p:cNvSpPr>
            <a:spLocks noGrp="1" noChangeArrowheads="1"/>
          </p:cNvSpPr>
          <p:nvPr>
            <p:ph type="title"/>
          </p:nvPr>
        </p:nvSpPr>
        <p:spPr/>
        <p:txBody>
          <a:bodyPr/>
          <a:lstStyle/>
          <a:p>
            <a:r>
              <a:rPr lang="en-US"/>
              <a:t>Consequences of forces – large strains</a:t>
            </a:r>
          </a:p>
        </p:txBody>
      </p:sp>
      <p:sp>
        <p:nvSpPr>
          <p:cNvPr id="104451" name="Rectangle 3"/>
          <p:cNvSpPr>
            <a:spLocks noGrp="1" noChangeArrowheads="1"/>
          </p:cNvSpPr>
          <p:nvPr>
            <p:ph type="body" sz="half" idx="1"/>
          </p:nvPr>
        </p:nvSpPr>
        <p:spPr>
          <a:xfrm>
            <a:off x="495300" y="1219200"/>
            <a:ext cx="3632200" cy="4906963"/>
          </a:xfrm>
        </p:spPr>
        <p:txBody>
          <a:bodyPr/>
          <a:lstStyle/>
          <a:p>
            <a:r>
              <a:rPr lang="en-US" sz="2400">
                <a:solidFill>
                  <a:srgbClr val="FF0000"/>
                </a:solidFill>
              </a:rPr>
              <a:t>Onset of yielding for </a:t>
            </a:r>
            <a:r>
              <a:rPr lang="en-US" sz="2400">
                <a:solidFill>
                  <a:srgbClr val="FF0000"/>
                </a:solidFill>
                <a:latin typeface="Symbol" pitchFamily="18" charset="2"/>
              </a:rPr>
              <a:t>s</a:t>
            </a:r>
            <a:r>
              <a:rPr lang="en-US" sz="2400">
                <a:solidFill>
                  <a:srgbClr val="FF0000"/>
                </a:solidFill>
              </a:rPr>
              <a:t> ~ </a:t>
            </a:r>
            <a:r>
              <a:rPr lang="en-US" sz="2400">
                <a:solidFill>
                  <a:srgbClr val="FF0000"/>
                </a:solidFill>
                <a:latin typeface="Symbol" pitchFamily="18" charset="2"/>
              </a:rPr>
              <a:t>s</a:t>
            </a:r>
            <a:r>
              <a:rPr lang="en-US" sz="2400" baseline="-25000">
                <a:solidFill>
                  <a:srgbClr val="FF0000"/>
                </a:solidFill>
              </a:rPr>
              <a:t>Y</a:t>
            </a:r>
          </a:p>
          <a:p>
            <a:r>
              <a:rPr lang="en-US" sz="2400"/>
              <a:t>Necking occurs in plastic regime </a:t>
            </a:r>
            <a:r>
              <a:rPr lang="en-US" sz="2400">
                <a:latin typeface="Symbol" pitchFamily="18" charset="2"/>
              </a:rPr>
              <a:t>s</a:t>
            </a:r>
            <a:r>
              <a:rPr lang="en-US" sz="2400"/>
              <a:t> &gt; </a:t>
            </a:r>
            <a:r>
              <a:rPr lang="en-US" sz="2400">
                <a:latin typeface="Symbol" pitchFamily="18" charset="2"/>
              </a:rPr>
              <a:t>s</a:t>
            </a:r>
            <a:r>
              <a:rPr lang="en-US" sz="2400" baseline="-25000"/>
              <a:t>Y</a:t>
            </a:r>
            <a:endParaRPr lang="en-US" sz="2400"/>
          </a:p>
          <a:p>
            <a:r>
              <a:rPr lang="en-US" sz="2400">
                <a:solidFill>
                  <a:srgbClr val="FF0000"/>
                </a:solidFill>
              </a:rPr>
              <a:t>Plastic instability and rupture for  </a:t>
            </a:r>
            <a:r>
              <a:rPr lang="en-US" sz="2400">
                <a:solidFill>
                  <a:srgbClr val="FF0000"/>
                </a:solidFill>
                <a:latin typeface="Symbol" pitchFamily="18" charset="2"/>
              </a:rPr>
              <a:t>s</a:t>
            </a:r>
            <a:r>
              <a:rPr lang="en-US" sz="2400">
                <a:solidFill>
                  <a:srgbClr val="FF0000"/>
                </a:solidFill>
              </a:rPr>
              <a:t> &gt; </a:t>
            </a:r>
            <a:r>
              <a:rPr lang="en-US" sz="2400">
                <a:solidFill>
                  <a:srgbClr val="FF0000"/>
                </a:solidFill>
                <a:latin typeface="Symbol" pitchFamily="18" charset="2"/>
              </a:rPr>
              <a:t>s</a:t>
            </a:r>
            <a:r>
              <a:rPr lang="en-US" sz="2400" baseline="-25000">
                <a:solidFill>
                  <a:srgbClr val="FF0000"/>
                </a:solidFill>
              </a:rPr>
              <a:t>u</a:t>
            </a:r>
          </a:p>
          <a:p>
            <a:r>
              <a:rPr lang="en-US" sz="2400"/>
              <a:t>Energy absorption by plastic deformation</a:t>
            </a:r>
          </a:p>
          <a:p>
            <a:pPr>
              <a:buFontTx/>
              <a:buNone/>
            </a:pPr>
            <a:endParaRPr lang="en-US" sz="2400" baseline="-25000"/>
          </a:p>
        </p:txBody>
      </p:sp>
      <p:sp>
        <p:nvSpPr>
          <p:cNvPr id="104454" name="Text Box 6"/>
          <p:cNvSpPr txBox="1">
            <a:spLocks noChangeArrowheads="1"/>
          </p:cNvSpPr>
          <p:nvPr/>
        </p:nvSpPr>
        <p:spPr bwMode="auto">
          <a:xfrm>
            <a:off x="2806700" y="4876800"/>
            <a:ext cx="6496050" cy="641350"/>
          </a:xfrm>
          <a:prstGeom prst="rect">
            <a:avLst/>
          </a:prstGeom>
          <a:solidFill>
            <a:schemeClr val="accent1"/>
          </a:solidFill>
          <a:ln w="9525">
            <a:noFill/>
            <a:miter lim="800000"/>
            <a:headEnd/>
            <a:tailEnd/>
          </a:ln>
          <a:effectLst/>
        </p:spPr>
        <p:txBody>
          <a:bodyPr wrap="none">
            <a:spAutoFit/>
          </a:bodyPr>
          <a:lstStyle/>
          <a:p>
            <a:r>
              <a:rPr lang="en-US" b="0"/>
              <a:t>Plot is in terms of engineering stress and strain, apparent</a:t>
            </a:r>
          </a:p>
          <a:p>
            <a:r>
              <a:rPr lang="en-US" b="0"/>
              <a:t>maximum in stress is due to area reduction caused by necking</a:t>
            </a:r>
          </a:p>
        </p:txBody>
      </p:sp>
      <p:pic>
        <p:nvPicPr>
          <p:cNvPr id="104456" name="Picture 8" descr="stress-strain-1"/>
          <p:cNvPicPr>
            <a:picLocks noGrp="1" noChangeAspect="1" noChangeArrowheads="1"/>
          </p:cNvPicPr>
          <p:nvPr>
            <p:ph sz="half" idx="2"/>
          </p:nvPr>
        </p:nvPicPr>
        <p:blipFill>
          <a:blip r:embed="rId3" cstate="print"/>
          <a:srcRect/>
          <a:stretch>
            <a:fillRect/>
          </a:stretch>
        </p:blipFill>
        <p:spPr>
          <a:xfrm>
            <a:off x="4457700" y="1371600"/>
            <a:ext cx="4994275" cy="3471863"/>
          </a:xfrm>
          <a:noFill/>
          <a:ln/>
        </p:spPr>
      </p:pic>
      <p:pic>
        <p:nvPicPr>
          <p:cNvPr id="104460" name="Picture 12" descr="txp_fig"/>
          <p:cNvPicPr>
            <a:picLocks noChangeAspect="1" noChangeArrowheads="1"/>
          </p:cNvPicPr>
          <p:nvPr>
            <p:custDataLst>
              <p:tags r:id="rId1"/>
            </p:custDataLst>
          </p:nvPr>
        </p:nvPicPr>
        <p:blipFill>
          <a:blip r:embed="rId4" cstate="print"/>
          <a:srcRect/>
          <a:stretch>
            <a:fillRect/>
          </a:stretch>
        </p:blipFill>
        <p:spPr bwMode="auto">
          <a:xfrm>
            <a:off x="3054350" y="5562600"/>
            <a:ext cx="6559550" cy="588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61C43659-838E-4189-ABBF-DED97292CDCD}" type="slidenum">
              <a:rPr lang="en-US"/>
              <a:pPr/>
              <a:t>5</a:t>
            </a:fld>
            <a:endParaRPr lang="en-US"/>
          </a:p>
        </p:txBody>
      </p:sp>
      <p:sp>
        <p:nvSpPr>
          <p:cNvPr id="505858" name="Rectangle 2"/>
          <p:cNvSpPr>
            <a:spLocks noGrp="1" noChangeArrowheads="1"/>
          </p:cNvSpPr>
          <p:nvPr>
            <p:ph type="title"/>
          </p:nvPr>
        </p:nvSpPr>
        <p:spPr/>
        <p:txBody>
          <a:bodyPr/>
          <a:lstStyle/>
          <a:p>
            <a:r>
              <a:rPr lang="en-US"/>
              <a:t>Thermal effects from high temperature</a:t>
            </a:r>
          </a:p>
        </p:txBody>
      </p:sp>
      <p:sp>
        <p:nvSpPr>
          <p:cNvPr id="505859" name="Rectangle 3"/>
          <p:cNvSpPr>
            <a:spLocks noGrp="1" noChangeArrowheads="1"/>
          </p:cNvSpPr>
          <p:nvPr>
            <p:ph type="body" idx="1"/>
          </p:nvPr>
        </p:nvSpPr>
        <p:spPr>
          <a:xfrm>
            <a:off x="495300" y="3200400"/>
            <a:ext cx="8997950" cy="2895600"/>
          </a:xfrm>
        </p:spPr>
        <p:txBody>
          <a:bodyPr/>
          <a:lstStyle/>
          <a:p>
            <a:r>
              <a:rPr lang="en-US" sz="2400"/>
              <a:t>Hot gases radiate strongly in IR, particularly for sooting explosion like BLEVE.</a:t>
            </a:r>
          </a:p>
          <a:p>
            <a:pPr lvl="1"/>
            <a:r>
              <a:rPr lang="en-US" sz="2000"/>
              <a:t>Fireballs cause injury (skin burns) and secondary ignition of structures</a:t>
            </a:r>
          </a:p>
          <a:p>
            <a:r>
              <a:rPr lang="en-US" sz="2400"/>
              <a:t>Internal explosions create high-speed gas and convective heat transfer in addition to IR radiation</a:t>
            </a:r>
          </a:p>
          <a:p>
            <a:pPr lvl="1"/>
            <a:r>
              <a:rPr lang="en-US" sz="2000"/>
              <a:t>Heat up equipment, ignite flammable materials</a:t>
            </a:r>
          </a:p>
        </p:txBody>
      </p:sp>
      <p:pic>
        <p:nvPicPr>
          <p:cNvPr id="505862" name="Picture 6"/>
          <p:cNvPicPr>
            <a:picLocks noChangeAspect="1" noChangeArrowheads="1"/>
          </p:cNvPicPr>
          <p:nvPr/>
        </p:nvPicPr>
        <p:blipFill>
          <a:blip r:embed="rId3" cstate="print"/>
          <a:srcRect/>
          <a:stretch>
            <a:fillRect/>
          </a:stretch>
        </p:blipFill>
        <p:spPr bwMode="auto">
          <a:xfrm>
            <a:off x="2311400" y="914400"/>
            <a:ext cx="5238750" cy="2355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4"/>
          <p:cNvSpPr>
            <a:spLocks noGrp="1"/>
          </p:cNvSpPr>
          <p:nvPr>
            <p:ph type="dt" sz="half" idx="10"/>
          </p:nvPr>
        </p:nvSpPr>
        <p:spPr/>
        <p:txBody>
          <a:bodyPr/>
          <a:lstStyle/>
          <a:p>
            <a:r>
              <a:rPr lang="en-US" smtClean="0"/>
              <a:t>7 Sept 2009</a:t>
            </a:r>
            <a:endParaRPr lang="en-US"/>
          </a:p>
        </p:txBody>
      </p:sp>
      <p:sp>
        <p:nvSpPr>
          <p:cNvPr id="5" name="Footer Placeholder 5"/>
          <p:cNvSpPr>
            <a:spLocks noGrp="1"/>
          </p:cNvSpPr>
          <p:nvPr>
            <p:ph type="ftr" sz="quarter" idx="11"/>
          </p:nvPr>
        </p:nvSpPr>
        <p:spPr/>
        <p:txBody>
          <a:bodyPr/>
          <a:lstStyle/>
          <a:p>
            <a:r>
              <a:rPr lang="en-US"/>
              <a:t>Shepherd - Explosion Effects </a:t>
            </a:r>
          </a:p>
        </p:txBody>
      </p:sp>
      <p:sp>
        <p:nvSpPr>
          <p:cNvPr id="6" name="Slide Number Placeholder 6"/>
          <p:cNvSpPr>
            <a:spLocks noGrp="1"/>
          </p:cNvSpPr>
          <p:nvPr>
            <p:ph type="sldNum" sz="quarter" idx="12"/>
          </p:nvPr>
        </p:nvSpPr>
        <p:spPr/>
        <p:txBody>
          <a:bodyPr/>
          <a:lstStyle/>
          <a:p>
            <a:fld id="{622936E2-AA63-4739-A3DD-666907B8266F}" type="slidenum">
              <a:rPr lang="en-US"/>
              <a:pPr/>
              <a:t>50</a:t>
            </a:fld>
            <a:endParaRPr lang="en-US"/>
          </a:p>
        </p:txBody>
      </p:sp>
      <p:sp>
        <p:nvSpPr>
          <p:cNvPr id="97282" name="Rectangle 2"/>
          <p:cNvSpPr>
            <a:spLocks noGrp="1" noChangeArrowheads="1"/>
          </p:cNvSpPr>
          <p:nvPr>
            <p:ph type="title"/>
          </p:nvPr>
        </p:nvSpPr>
        <p:spPr/>
        <p:txBody>
          <a:bodyPr/>
          <a:lstStyle/>
          <a:p>
            <a:r>
              <a:rPr lang="en-US"/>
              <a:t>Stress-Strain Relationships</a:t>
            </a:r>
          </a:p>
        </p:txBody>
      </p:sp>
      <p:pic>
        <p:nvPicPr>
          <p:cNvPr id="97289" name="Picture 9" descr="stress-strain-2"/>
          <p:cNvPicPr>
            <a:picLocks noGrp="1" noChangeAspect="1" noChangeArrowheads="1"/>
          </p:cNvPicPr>
          <p:nvPr>
            <p:ph sz="half" idx="2"/>
          </p:nvPr>
        </p:nvPicPr>
        <p:blipFill>
          <a:blip r:embed="rId2" cstate="print"/>
          <a:srcRect/>
          <a:stretch>
            <a:fillRect/>
          </a:stretch>
        </p:blipFill>
        <p:spPr>
          <a:xfrm>
            <a:off x="1651000" y="1066800"/>
            <a:ext cx="6026150" cy="4838700"/>
          </a:xfrm>
          <a:noFill/>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DD17E690-239B-4FD5-92E8-FF475FA926D3}" type="slidenum">
              <a:rPr lang="en-US"/>
              <a:pPr/>
              <a:t>51</a:t>
            </a:fld>
            <a:endParaRPr lang="en-US"/>
          </a:p>
        </p:txBody>
      </p:sp>
      <p:sp>
        <p:nvSpPr>
          <p:cNvPr id="103426" name="Rectangle 2"/>
          <p:cNvSpPr>
            <a:spLocks noGrp="1" noChangeArrowheads="1"/>
          </p:cNvSpPr>
          <p:nvPr>
            <p:ph type="title"/>
          </p:nvPr>
        </p:nvSpPr>
        <p:spPr/>
        <p:txBody>
          <a:bodyPr/>
          <a:lstStyle/>
          <a:p>
            <a:r>
              <a:rPr lang="en-US"/>
              <a:t>Yield and Ultimate Strength</a:t>
            </a:r>
          </a:p>
        </p:txBody>
      </p:sp>
      <p:sp>
        <p:nvSpPr>
          <p:cNvPr id="103427" name="Rectangle 3"/>
          <p:cNvSpPr>
            <a:spLocks noGrp="1" noChangeArrowheads="1"/>
          </p:cNvSpPr>
          <p:nvPr>
            <p:ph type="body" idx="1"/>
          </p:nvPr>
        </p:nvSpPr>
        <p:spPr/>
        <p:txBody>
          <a:bodyPr/>
          <a:lstStyle/>
          <a:p>
            <a:r>
              <a:rPr lang="en-US" sz="2400"/>
              <a:t>Yield point </a:t>
            </a:r>
            <a:r>
              <a:rPr lang="en-US" sz="2400">
                <a:latin typeface="Symbol" pitchFamily="18" charset="2"/>
              </a:rPr>
              <a:t>s</a:t>
            </a:r>
            <a:r>
              <a:rPr lang="en-US" sz="2400" baseline="-25000"/>
              <a:t>YP</a:t>
            </a:r>
            <a:r>
              <a:rPr lang="en-US" sz="2400"/>
              <a:t> determined by uniaxial tension test</a:t>
            </a:r>
          </a:p>
          <a:p>
            <a:r>
              <a:rPr lang="en-US" sz="2400"/>
              <a:t>Yielding is actually due to </a:t>
            </a:r>
            <a:r>
              <a:rPr lang="en-US" sz="2400" i="1"/>
              <a:t>stress differences</a:t>
            </a:r>
            <a:r>
              <a:rPr lang="en-US" sz="2400"/>
              <a:t> or  </a:t>
            </a:r>
            <a:r>
              <a:rPr lang="en-US" sz="2400" i="1"/>
              <a:t>shear</a:t>
            </a:r>
            <a:r>
              <a:rPr lang="en-US" sz="2400"/>
              <a:t>.  Extension of tension test to multi-axial loading:</a:t>
            </a:r>
          </a:p>
          <a:p>
            <a:pPr lvl="1"/>
            <a:r>
              <a:rPr lang="en-US" sz="2000"/>
              <a:t>Maximum shear stress model </a:t>
            </a:r>
            <a:r>
              <a:rPr lang="en-US" sz="2000">
                <a:latin typeface="Symbol" pitchFamily="18" charset="2"/>
                <a:sym typeface="Symbol" pitchFamily="18" charset="2"/>
              </a:rPr>
              <a:t></a:t>
            </a:r>
            <a:r>
              <a:rPr lang="en-US" sz="2000" baseline="-25000">
                <a:sym typeface="Symbol" pitchFamily="18" charset="2"/>
              </a:rPr>
              <a:t>max</a:t>
            </a:r>
            <a:r>
              <a:rPr lang="en-US" sz="2000"/>
              <a:t> &lt; </a:t>
            </a:r>
            <a:r>
              <a:rPr lang="en-US" sz="2000">
                <a:latin typeface="Symbol" pitchFamily="18" charset="2"/>
                <a:sym typeface="Symbol" pitchFamily="18" charset="2"/>
              </a:rPr>
              <a:t></a:t>
            </a:r>
            <a:r>
              <a:rPr lang="en-US" sz="2000" baseline="-25000">
                <a:sym typeface="Symbol" pitchFamily="18" charset="2"/>
              </a:rPr>
              <a:t>YP</a:t>
            </a:r>
            <a:r>
              <a:rPr lang="en-US" sz="2000">
                <a:sym typeface="Symbol" pitchFamily="18" charset="2"/>
              </a:rPr>
              <a:t>/2</a:t>
            </a:r>
          </a:p>
          <a:p>
            <a:pPr lvl="1"/>
            <a:r>
              <a:rPr lang="en-US" sz="2000">
                <a:sym typeface="Symbol" pitchFamily="18" charset="2"/>
              </a:rPr>
              <a:t>Von Mises or octahedral shear stress criterion</a:t>
            </a:r>
            <a:br>
              <a:rPr lang="en-US" sz="2000">
                <a:sym typeface="Symbol" pitchFamily="18" charset="2"/>
              </a:rPr>
            </a:br>
            <a:r>
              <a:rPr lang="en-US" sz="2000">
                <a:sym typeface="Symbol" pitchFamily="18" charset="2"/>
              </a:rPr>
              <a:t/>
            </a:r>
            <a:br>
              <a:rPr lang="en-US" sz="2000">
                <a:sym typeface="Symbol" pitchFamily="18" charset="2"/>
              </a:rPr>
            </a:br>
            <a:r>
              <a:rPr lang="en-US" sz="2000">
                <a:sym typeface="Symbol" pitchFamily="18" charset="2"/>
              </a:rPr>
              <a:t/>
            </a:r>
            <a:br>
              <a:rPr lang="en-US" sz="2000">
                <a:sym typeface="Symbol" pitchFamily="18" charset="2"/>
              </a:rPr>
            </a:br>
            <a:r>
              <a:rPr lang="en-US" sz="2000">
                <a:sym typeface="Symbol" pitchFamily="18" charset="2"/>
              </a:rPr>
              <a:t/>
            </a:r>
            <a:br>
              <a:rPr lang="en-US" sz="2000">
                <a:sym typeface="Symbol" pitchFamily="18" charset="2"/>
              </a:rPr>
            </a:br>
            <a:endParaRPr lang="en-US" sz="2000">
              <a:sym typeface="Symbol" pitchFamily="18" charset="2"/>
            </a:endParaRPr>
          </a:p>
          <a:p>
            <a:pPr lvl="1">
              <a:buFontTx/>
              <a:buNone/>
            </a:pPr>
            <a:endParaRPr lang="en-US" sz="2000"/>
          </a:p>
          <a:p>
            <a:r>
              <a:rPr lang="en-US" sz="2400"/>
              <a:t>Onset of localized permanent deformation occurs well before complete </a:t>
            </a:r>
            <a:r>
              <a:rPr lang="en-US" sz="2400" i="1"/>
              <a:t>plastic collapse</a:t>
            </a:r>
            <a:r>
              <a:rPr lang="en-US" sz="2400"/>
              <a:t> of structure occurs.</a:t>
            </a:r>
          </a:p>
          <a:p>
            <a:pPr lvl="1">
              <a:buFontTx/>
              <a:buNone/>
            </a:pPr>
            <a:endParaRPr lang="en-US" sz="2000"/>
          </a:p>
        </p:txBody>
      </p:sp>
      <p:pic>
        <p:nvPicPr>
          <p:cNvPr id="103429" name="Picture 5" descr="txp_fig"/>
          <p:cNvPicPr>
            <a:picLocks noChangeAspect="1" noChangeArrowheads="1"/>
          </p:cNvPicPr>
          <p:nvPr>
            <p:custDataLst>
              <p:tags r:id="rId1"/>
            </p:custDataLst>
          </p:nvPr>
        </p:nvPicPr>
        <p:blipFill>
          <a:blip r:embed="rId4" cstate="print"/>
          <a:srcRect/>
          <a:stretch>
            <a:fillRect/>
          </a:stretch>
        </p:blipFill>
        <p:spPr bwMode="auto">
          <a:xfrm>
            <a:off x="577850" y="3352800"/>
            <a:ext cx="8997950" cy="11382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0A4F8255-6F7A-47F9-AF7C-945932BD4A85}" type="slidenum">
              <a:rPr lang="en-US"/>
              <a:pPr/>
              <a:t>52</a:t>
            </a:fld>
            <a:endParaRPr lang="en-US"/>
          </a:p>
        </p:txBody>
      </p:sp>
      <p:sp>
        <p:nvSpPr>
          <p:cNvPr id="100354" name="Rectangle 2"/>
          <p:cNvSpPr>
            <a:spLocks noGrp="1" noChangeArrowheads="1"/>
          </p:cNvSpPr>
          <p:nvPr>
            <p:ph type="title"/>
          </p:nvPr>
        </p:nvSpPr>
        <p:spPr/>
        <p:txBody>
          <a:bodyPr/>
          <a:lstStyle/>
          <a:p>
            <a:r>
              <a:rPr lang="en-US"/>
              <a:t>Some Typical Material Properties</a:t>
            </a:r>
          </a:p>
        </p:txBody>
      </p:sp>
      <p:pic>
        <p:nvPicPr>
          <p:cNvPr id="100356" name="Picture 4"/>
          <p:cNvPicPr>
            <a:picLocks noGrp="1" noChangeAspect="1" noChangeArrowheads="1"/>
          </p:cNvPicPr>
          <p:nvPr>
            <p:ph idx="1"/>
          </p:nvPr>
        </p:nvPicPr>
        <p:blipFill>
          <a:blip r:embed="rId2" cstate="print"/>
          <a:srcRect/>
          <a:stretch>
            <a:fillRect/>
          </a:stretch>
        </p:blipFill>
        <p:spPr>
          <a:xfrm>
            <a:off x="495300" y="1676400"/>
            <a:ext cx="8861425" cy="3059113"/>
          </a:xfrm>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Date Placeholder 4"/>
          <p:cNvSpPr>
            <a:spLocks noGrp="1"/>
          </p:cNvSpPr>
          <p:nvPr>
            <p:ph type="dt" sz="half" idx="10"/>
          </p:nvPr>
        </p:nvSpPr>
        <p:spPr/>
        <p:txBody>
          <a:bodyPr/>
          <a:lstStyle/>
          <a:p>
            <a:r>
              <a:rPr lang="en-US" smtClean="0"/>
              <a:t>7 Sept 2009</a:t>
            </a:r>
            <a:endParaRPr lang="en-US"/>
          </a:p>
        </p:txBody>
      </p:sp>
      <p:sp>
        <p:nvSpPr>
          <p:cNvPr id="24" name="Footer Placeholder 5"/>
          <p:cNvSpPr>
            <a:spLocks noGrp="1"/>
          </p:cNvSpPr>
          <p:nvPr>
            <p:ph type="ftr" sz="quarter" idx="11"/>
          </p:nvPr>
        </p:nvSpPr>
        <p:spPr/>
        <p:txBody>
          <a:bodyPr/>
          <a:lstStyle/>
          <a:p>
            <a:r>
              <a:rPr lang="en-US"/>
              <a:t>Shepherd - Explosion Effects </a:t>
            </a:r>
          </a:p>
        </p:txBody>
      </p:sp>
      <p:sp>
        <p:nvSpPr>
          <p:cNvPr id="25" name="Slide Number Placeholder 6"/>
          <p:cNvSpPr>
            <a:spLocks noGrp="1"/>
          </p:cNvSpPr>
          <p:nvPr>
            <p:ph type="sldNum" sz="quarter" idx="12"/>
          </p:nvPr>
        </p:nvSpPr>
        <p:spPr/>
        <p:txBody>
          <a:bodyPr/>
          <a:lstStyle/>
          <a:p>
            <a:fld id="{10AFDEC6-D9BB-46A4-AFAB-98917CEFEA67}" type="slidenum">
              <a:rPr lang="en-US"/>
              <a:pPr/>
              <a:t>53</a:t>
            </a:fld>
            <a:endParaRPr lang="en-US"/>
          </a:p>
        </p:txBody>
      </p:sp>
      <p:sp>
        <p:nvSpPr>
          <p:cNvPr id="497666" name="Rectangle 2"/>
          <p:cNvSpPr>
            <a:spLocks noGrp="1" noChangeArrowheads="1"/>
          </p:cNvSpPr>
          <p:nvPr>
            <p:ph type="title"/>
          </p:nvPr>
        </p:nvSpPr>
        <p:spPr>
          <a:xfrm>
            <a:off x="742950" y="127000"/>
            <a:ext cx="8420100" cy="1143000"/>
          </a:xfrm>
        </p:spPr>
        <p:txBody>
          <a:bodyPr/>
          <a:lstStyle/>
          <a:p>
            <a:r>
              <a:rPr lang="en-US" sz="2800"/>
              <a:t>Considerations about material properties</a:t>
            </a:r>
          </a:p>
        </p:txBody>
      </p:sp>
      <p:sp>
        <p:nvSpPr>
          <p:cNvPr id="497667" name="Rectangle 3"/>
          <p:cNvSpPr>
            <a:spLocks noGrp="1" noChangeArrowheads="1"/>
          </p:cNvSpPr>
          <p:nvPr>
            <p:ph type="body" sz="half" idx="1"/>
          </p:nvPr>
        </p:nvSpPr>
        <p:spPr>
          <a:xfrm>
            <a:off x="742950" y="1295400"/>
            <a:ext cx="4994275" cy="4114800"/>
          </a:xfrm>
        </p:spPr>
        <p:txBody>
          <a:bodyPr/>
          <a:lstStyle/>
          <a:p>
            <a:r>
              <a:rPr lang="en-US" sz="2400" dirty="0"/>
              <a:t>Simple models: </a:t>
            </a:r>
          </a:p>
          <a:p>
            <a:pPr lvl="1"/>
            <a:r>
              <a:rPr lang="en-US" sz="2000" dirty="0"/>
              <a:t>perfectly plastic, </a:t>
            </a:r>
          </a:p>
          <a:p>
            <a:pPr lvl="1"/>
            <a:r>
              <a:rPr lang="en-US" sz="2000" dirty="0"/>
              <a:t>elastic perfectly plastic</a:t>
            </a:r>
          </a:p>
          <a:p>
            <a:r>
              <a:rPr lang="en-US" sz="2400" dirty="0"/>
              <a:t>More realistic models</a:t>
            </a:r>
          </a:p>
          <a:p>
            <a:pPr lvl="1"/>
            <a:r>
              <a:rPr lang="en-US" sz="2000" dirty="0"/>
              <a:t>Strain hardening  </a:t>
            </a:r>
            <a:r>
              <a:rPr lang="en-US" sz="2000" dirty="0">
                <a:latin typeface="Symbol" pitchFamily="18" charset="2"/>
                <a:sym typeface="Symbol" pitchFamily="18" charset="2"/>
              </a:rPr>
              <a:t></a:t>
            </a:r>
            <a:r>
              <a:rPr lang="en-US" sz="2000" baseline="-25000" dirty="0">
                <a:sym typeface="Symbol" pitchFamily="18" charset="2"/>
              </a:rPr>
              <a:t>Y</a:t>
            </a:r>
            <a:r>
              <a:rPr lang="en-US" sz="2000" dirty="0"/>
              <a:t> (</a:t>
            </a:r>
            <a:r>
              <a:rPr lang="en-US" sz="2000" dirty="0">
                <a:latin typeface="Symbol" pitchFamily="18" charset="2"/>
                <a:sym typeface="Symbol" pitchFamily="18" charset="2"/>
              </a:rPr>
              <a:t></a:t>
            </a:r>
            <a:r>
              <a:rPr lang="en-US" sz="2000" dirty="0"/>
              <a:t>)</a:t>
            </a:r>
          </a:p>
          <a:p>
            <a:endParaRPr lang="en-US" sz="2400" dirty="0"/>
          </a:p>
          <a:p>
            <a:pPr lvl="1"/>
            <a:r>
              <a:rPr lang="en-US" sz="2000" dirty="0"/>
              <a:t>Strain rate effects,  </a:t>
            </a:r>
            <a:r>
              <a:rPr lang="en-US" sz="2000" dirty="0">
                <a:latin typeface="Symbol" pitchFamily="18" charset="2"/>
                <a:sym typeface="Symbol" pitchFamily="18" charset="2"/>
              </a:rPr>
              <a:t></a:t>
            </a:r>
            <a:r>
              <a:rPr lang="en-US" sz="2000" baseline="-25000" dirty="0">
                <a:sym typeface="Symbol" pitchFamily="18" charset="2"/>
              </a:rPr>
              <a:t>Y</a:t>
            </a:r>
            <a:r>
              <a:rPr lang="en-US" sz="2000" dirty="0"/>
              <a:t>(d</a:t>
            </a:r>
            <a:r>
              <a:rPr lang="en-US" sz="2000" dirty="0">
                <a:latin typeface="Symbol" pitchFamily="18" charset="2"/>
                <a:sym typeface="Symbol" pitchFamily="18" charset="2"/>
              </a:rPr>
              <a:t></a:t>
            </a:r>
            <a:r>
              <a:rPr lang="en-US" sz="2000" dirty="0"/>
              <a:t>/</a:t>
            </a:r>
            <a:r>
              <a:rPr lang="en-US" sz="2000" dirty="0" err="1"/>
              <a:t>dt</a:t>
            </a:r>
            <a:r>
              <a:rPr lang="en-US" sz="2000" dirty="0"/>
              <a:t>)</a:t>
            </a:r>
          </a:p>
          <a:p>
            <a:pPr>
              <a:buFontTx/>
              <a:buNone/>
            </a:pPr>
            <a:endParaRPr lang="en-US" sz="3200" dirty="0">
              <a:latin typeface="Arial Unicode MS" panose="020B0604020202020204" pitchFamily="34" charset="-128"/>
            </a:endParaRPr>
          </a:p>
          <a:p>
            <a:pPr lvl="1"/>
            <a:r>
              <a:rPr lang="en-US" sz="2000" dirty="0"/>
              <a:t>Temperature effects  </a:t>
            </a:r>
            <a:r>
              <a:rPr lang="en-US" sz="2000" dirty="0">
                <a:latin typeface="Symbol" pitchFamily="18" charset="2"/>
                <a:sym typeface="Symbol" pitchFamily="18" charset="2"/>
              </a:rPr>
              <a:t></a:t>
            </a:r>
            <a:r>
              <a:rPr lang="en-US" sz="2000" baseline="-50000" dirty="0">
                <a:sym typeface="Symbol" pitchFamily="18" charset="2"/>
              </a:rPr>
              <a:t>Y</a:t>
            </a:r>
            <a:r>
              <a:rPr lang="en-US" sz="2000" dirty="0"/>
              <a:t>(T)</a:t>
            </a:r>
            <a:endParaRPr lang="en-US" sz="2800" dirty="0">
              <a:latin typeface="Arial Unicode MS" panose="020B0604020202020204" pitchFamily="34" charset="-128"/>
            </a:endParaRPr>
          </a:p>
          <a:p>
            <a:endParaRPr lang="en-US" sz="2400" dirty="0"/>
          </a:p>
        </p:txBody>
      </p:sp>
      <p:sp>
        <p:nvSpPr>
          <p:cNvPr id="497668" name="Line 4"/>
          <p:cNvSpPr>
            <a:spLocks noChangeShapeType="1"/>
          </p:cNvSpPr>
          <p:nvPr/>
        </p:nvSpPr>
        <p:spPr bwMode="auto">
          <a:xfrm>
            <a:off x="6342063" y="1295400"/>
            <a:ext cx="0" cy="917575"/>
          </a:xfrm>
          <a:prstGeom prst="line">
            <a:avLst/>
          </a:prstGeom>
          <a:noFill/>
          <a:ln w="9525">
            <a:solidFill>
              <a:schemeClr val="tx1"/>
            </a:solidFill>
            <a:round/>
            <a:headEnd type="triangle" w="med" len="med"/>
            <a:tailEnd/>
          </a:ln>
          <a:effectLst/>
        </p:spPr>
        <p:txBody>
          <a:bodyPr/>
          <a:lstStyle/>
          <a:p>
            <a:endParaRPr lang="en-US"/>
          </a:p>
        </p:txBody>
      </p:sp>
      <p:sp>
        <p:nvSpPr>
          <p:cNvPr id="497669" name="Line 5"/>
          <p:cNvSpPr>
            <a:spLocks noChangeShapeType="1"/>
          </p:cNvSpPr>
          <p:nvPr/>
        </p:nvSpPr>
        <p:spPr bwMode="auto">
          <a:xfrm>
            <a:off x="6329363" y="2209800"/>
            <a:ext cx="1554162" cy="0"/>
          </a:xfrm>
          <a:prstGeom prst="line">
            <a:avLst/>
          </a:prstGeom>
          <a:noFill/>
          <a:ln w="9525">
            <a:solidFill>
              <a:schemeClr val="tx1"/>
            </a:solidFill>
            <a:round/>
            <a:headEnd/>
            <a:tailEnd type="triangle" w="med" len="med"/>
          </a:ln>
          <a:effectLst/>
        </p:spPr>
        <p:txBody>
          <a:bodyPr/>
          <a:lstStyle/>
          <a:p>
            <a:endParaRPr lang="en-US"/>
          </a:p>
        </p:txBody>
      </p:sp>
      <p:sp>
        <p:nvSpPr>
          <p:cNvPr id="497670" name="Line 6"/>
          <p:cNvSpPr>
            <a:spLocks noChangeShapeType="1"/>
          </p:cNvSpPr>
          <p:nvPr/>
        </p:nvSpPr>
        <p:spPr bwMode="auto">
          <a:xfrm flipV="1">
            <a:off x="6342063" y="1473200"/>
            <a:ext cx="0" cy="725488"/>
          </a:xfrm>
          <a:prstGeom prst="line">
            <a:avLst/>
          </a:prstGeom>
          <a:noFill/>
          <a:ln w="31750">
            <a:solidFill>
              <a:schemeClr val="tx1"/>
            </a:solidFill>
            <a:round/>
            <a:headEnd/>
            <a:tailEnd/>
          </a:ln>
          <a:effectLst/>
        </p:spPr>
        <p:txBody>
          <a:bodyPr/>
          <a:lstStyle/>
          <a:p>
            <a:endParaRPr lang="en-US"/>
          </a:p>
        </p:txBody>
      </p:sp>
      <p:sp>
        <p:nvSpPr>
          <p:cNvPr id="497671" name="Text Box 7"/>
          <p:cNvSpPr txBox="1">
            <a:spLocks noChangeArrowheads="1"/>
          </p:cNvSpPr>
          <p:nvPr/>
        </p:nvSpPr>
        <p:spPr bwMode="auto">
          <a:xfrm>
            <a:off x="5918200" y="1303338"/>
            <a:ext cx="322263" cy="366712"/>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b="0">
                <a:latin typeface="Symbol" pitchFamily="18" charset="2"/>
              </a:rPr>
              <a:t>s</a:t>
            </a:r>
          </a:p>
        </p:txBody>
      </p:sp>
      <p:sp>
        <p:nvSpPr>
          <p:cNvPr id="497672" name="Text Box 8"/>
          <p:cNvSpPr txBox="1">
            <a:spLocks noChangeArrowheads="1"/>
          </p:cNvSpPr>
          <p:nvPr/>
        </p:nvSpPr>
        <p:spPr bwMode="auto">
          <a:xfrm>
            <a:off x="7824788" y="2103438"/>
            <a:ext cx="284162" cy="366712"/>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b="0">
                <a:latin typeface="Symbol" pitchFamily="18" charset="2"/>
              </a:rPr>
              <a:t>e</a:t>
            </a:r>
          </a:p>
        </p:txBody>
      </p:sp>
      <p:sp>
        <p:nvSpPr>
          <p:cNvPr id="497673" name="Line 9"/>
          <p:cNvSpPr>
            <a:spLocks noChangeShapeType="1"/>
          </p:cNvSpPr>
          <p:nvPr/>
        </p:nvSpPr>
        <p:spPr bwMode="auto">
          <a:xfrm flipH="1" flipV="1">
            <a:off x="6329363" y="1473200"/>
            <a:ext cx="1320800" cy="1588"/>
          </a:xfrm>
          <a:prstGeom prst="line">
            <a:avLst/>
          </a:prstGeom>
          <a:noFill/>
          <a:ln w="31750">
            <a:solidFill>
              <a:schemeClr val="tx1"/>
            </a:solidFill>
            <a:round/>
            <a:headEnd/>
            <a:tailEnd/>
          </a:ln>
          <a:effectLst/>
        </p:spPr>
        <p:txBody>
          <a:bodyPr/>
          <a:lstStyle/>
          <a:p>
            <a:endParaRPr lang="en-US"/>
          </a:p>
        </p:txBody>
      </p:sp>
      <p:sp>
        <p:nvSpPr>
          <p:cNvPr id="497674" name="Line 10"/>
          <p:cNvSpPr>
            <a:spLocks noChangeShapeType="1"/>
          </p:cNvSpPr>
          <p:nvPr/>
        </p:nvSpPr>
        <p:spPr bwMode="auto">
          <a:xfrm flipV="1">
            <a:off x="6342063" y="1435100"/>
            <a:ext cx="317500" cy="762000"/>
          </a:xfrm>
          <a:prstGeom prst="line">
            <a:avLst/>
          </a:prstGeom>
          <a:noFill/>
          <a:ln w="38100">
            <a:solidFill>
              <a:srgbClr val="FF0000"/>
            </a:solidFill>
            <a:round/>
            <a:headEnd/>
            <a:tailEnd/>
          </a:ln>
          <a:effectLst/>
        </p:spPr>
        <p:txBody>
          <a:bodyPr/>
          <a:lstStyle/>
          <a:p>
            <a:endParaRPr lang="en-US"/>
          </a:p>
        </p:txBody>
      </p:sp>
      <p:sp>
        <p:nvSpPr>
          <p:cNvPr id="497675" name="Line 11"/>
          <p:cNvSpPr>
            <a:spLocks noChangeShapeType="1"/>
          </p:cNvSpPr>
          <p:nvPr/>
        </p:nvSpPr>
        <p:spPr bwMode="auto">
          <a:xfrm flipV="1">
            <a:off x="6672263" y="1435100"/>
            <a:ext cx="1320800" cy="0"/>
          </a:xfrm>
          <a:prstGeom prst="line">
            <a:avLst/>
          </a:prstGeom>
          <a:noFill/>
          <a:ln w="38100">
            <a:solidFill>
              <a:srgbClr val="FF0000"/>
            </a:solidFill>
            <a:round/>
            <a:headEnd/>
            <a:tailEnd/>
          </a:ln>
          <a:effectLst/>
        </p:spPr>
        <p:txBody>
          <a:bodyPr/>
          <a:lstStyle/>
          <a:p>
            <a:endParaRPr lang="en-US"/>
          </a:p>
        </p:txBody>
      </p:sp>
      <p:sp>
        <p:nvSpPr>
          <p:cNvPr id="497676" name="Line 12"/>
          <p:cNvSpPr>
            <a:spLocks noChangeShapeType="1"/>
          </p:cNvSpPr>
          <p:nvPr/>
        </p:nvSpPr>
        <p:spPr bwMode="auto">
          <a:xfrm>
            <a:off x="6356350" y="2867025"/>
            <a:ext cx="0" cy="917575"/>
          </a:xfrm>
          <a:prstGeom prst="line">
            <a:avLst/>
          </a:prstGeom>
          <a:noFill/>
          <a:ln w="9525">
            <a:solidFill>
              <a:schemeClr val="tx1"/>
            </a:solidFill>
            <a:round/>
            <a:headEnd type="triangle" w="med" len="med"/>
            <a:tailEnd/>
          </a:ln>
          <a:effectLst/>
        </p:spPr>
        <p:txBody>
          <a:bodyPr/>
          <a:lstStyle/>
          <a:p>
            <a:endParaRPr lang="en-US"/>
          </a:p>
        </p:txBody>
      </p:sp>
      <p:sp>
        <p:nvSpPr>
          <p:cNvPr id="497677" name="Line 13"/>
          <p:cNvSpPr>
            <a:spLocks noChangeShapeType="1"/>
          </p:cNvSpPr>
          <p:nvPr/>
        </p:nvSpPr>
        <p:spPr bwMode="auto">
          <a:xfrm>
            <a:off x="6342063" y="3781425"/>
            <a:ext cx="1555750" cy="0"/>
          </a:xfrm>
          <a:prstGeom prst="line">
            <a:avLst/>
          </a:prstGeom>
          <a:noFill/>
          <a:ln w="9525">
            <a:solidFill>
              <a:schemeClr val="tx1"/>
            </a:solidFill>
            <a:round/>
            <a:headEnd/>
            <a:tailEnd type="triangle" w="med" len="med"/>
          </a:ln>
          <a:effectLst/>
        </p:spPr>
        <p:txBody>
          <a:bodyPr/>
          <a:lstStyle/>
          <a:p>
            <a:endParaRPr lang="en-US"/>
          </a:p>
        </p:txBody>
      </p:sp>
      <p:sp>
        <p:nvSpPr>
          <p:cNvPr id="497678" name="Text Box 14"/>
          <p:cNvSpPr txBox="1">
            <a:spLocks noChangeArrowheads="1"/>
          </p:cNvSpPr>
          <p:nvPr/>
        </p:nvSpPr>
        <p:spPr bwMode="auto">
          <a:xfrm>
            <a:off x="5932488" y="2874963"/>
            <a:ext cx="322262" cy="366712"/>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b="0">
                <a:latin typeface="Symbol" pitchFamily="18" charset="2"/>
              </a:rPr>
              <a:t>s</a:t>
            </a:r>
          </a:p>
        </p:txBody>
      </p:sp>
      <p:sp>
        <p:nvSpPr>
          <p:cNvPr id="497679" name="Text Box 15"/>
          <p:cNvSpPr txBox="1">
            <a:spLocks noChangeArrowheads="1"/>
          </p:cNvSpPr>
          <p:nvPr/>
        </p:nvSpPr>
        <p:spPr bwMode="auto">
          <a:xfrm>
            <a:off x="7824788" y="3916363"/>
            <a:ext cx="284162" cy="366712"/>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b="0">
                <a:latin typeface="Symbol" pitchFamily="18" charset="2"/>
              </a:rPr>
              <a:t>e</a:t>
            </a:r>
          </a:p>
        </p:txBody>
      </p:sp>
      <p:sp>
        <p:nvSpPr>
          <p:cNvPr id="497680" name="Line 16"/>
          <p:cNvSpPr>
            <a:spLocks noChangeShapeType="1"/>
          </p:cNvSpPr>
          <p:nvPr/>
        </p:nvSpPr>
        <p:spPr bwMode="auto">
          <a:xfrm flipV="1">
            <a:off x="6356350" y="3006725"/>
            <a:ext cx="323850" cy="762000"/>
          </a:xfrm>
          <a:prstGeom prst="line">
            <a:avLst/>
          </a:prstGeom>
          <a:noFill/>
          <a:ln w="38100">
            <a:solidFill>
              <a:schemeClr val="tx1"/>
            </a:solidFill>
            <a:round/>
            <a:headEnd/>
            <a:tailEnd/>
          </a:ln>
          <a:effectLst/>
        </p:spPr>
        <p:txBody>
          <a:bodyPr/>
          <a:lstStyle/>
          <a:p>
            <a:endParaRPr lang="en-US"/>
          </a:p>
        </p:txBody>
      </p:sp>
      <p:sp>
        <p:nvSpPr>
          <p:cNvPr id="497681" name="Freeform 17"/>
          <p:cNvSpPr>
            <a:spLocks/>
          </p:cNvSpPr>
          <p:nvPr/>
        </p:nvSpPr>
        <p:spPr bwMode="auto">
          <a:xfrm>
            <a:off x="6680200" y="2779713"/>
            <a:ext cx="1217613" cy="227012"/>
          </a:xfrm>
          <a:custGeom>
            <a:avLst/>
            <a:gdLst/>
            <a:ahLst/>
            <a:cxnLst>
              <a:cxn ang="0">
                <a:pos x="0" y="143"/>
              </a:cxn>
              <a:cxn ang="0">
                <a:pos x="244" y="7"/>
              </a:cxn>
              <a:cxn ang="0">
                <a:pos x="644" y="103"/>
              </a:cxn>
              <a:cxn ang="0">
                <a:pos x="780" y="139"/>
              </a:cxn>
            </a:cxnLst>
            <a:rect l="0" t="0" r="r" b="b"/>
            <a:pathLst>
              <a:path w="780" h="143">
                <a:moveTo>
                  <a:pt x="0" y="143"/>
                </a:moveTo>
                <a:cubicBezTo>
                  <a:pt x="68" y="78"/>
                  <a:pt x="137" y="14"/>
                  <a:pt x="244" y="7"/>
                </a:cubicBezTo>
                <a:cubicBezTo>
                  <a:pt x="351" y="0"/>
                  <a:pt x="555" y="81"/>
                  <a:pt x="644" y="103"/>
                </a:cubicBezTo>
                <a:cubicBezTo>
                  <a:pt x="733" y="125"/>
                  <a:pt x="756" y="132"/>
                  <a:pt x="780" y="139"/>
                </a:cubicBezTo>
              </a:path>
            </a:pathLst>
          </a:custGeom>
          <a:noFill/>
          <a:ln w="38100" cap="flat" cmpd="sng">
            <a:solidFill>
              <a:schemeClr val="tx1"/>
            </a:solidFill>
            <a:prstDash val="solid"/>
            <a:round/>
            <a:headEnd type="none" w="med" len="med"/>
            <a:tailEnd type="none" w="med" len="med"/>
          </a:ln>
          <a:effectLst/>
        </p:spPr>
        <p:txBody>
          <a:bodyPr/>
          <a:lstStyle/>
          <a:p>
            <a:endParaRPr lang="en-US"/>
          </a:p>
        </p:txBody>
      </p:sp>
      <p:sp>
        <p:nvSpPr>
          <p:cNvPr id="497682" name="Freeform 18"/>
          <p:cNvSpPr>
            <a:spLocks/>
          </p:cNvSpPr>
          <p:nvPr/>
        </p:nvSpPr>
        <p:spPr bwMode="auto">
          <a:xfrm>
            <a:off x="6483350" y="3176588"/>
            <a:ext cx="1217613" cy="239712"/>
          </a:xfrm>
          <a:custGeom>
            <a:avLst/>
            <a:gdLst/>
            <a:ahLst/>
            <a:cxnLst>
              <a:cxn ang="0">
                <a:pos x="0" y="143"/>
              </a:cxn>
              <a:cxn ang="0">
                <a:pos x="244" y="7"/>
              </a:cxn>
              <a:cxn ang="0">
                <a:pos x="644" y="103"/>
              </a:cxn>
              <a:cxn ang="0">
                <a:pos x="780" y="139"/>
              </a:cxn>
            </a:cxnLst>
            <a:rect l="0" t="0" r="r" b="b"/>
            <a:pathLst>
              <a:path w="780" h="143">
                <a:moveTo>
                  <a:pt x="0" y="143"/>
                </a:moveTo>
                <a:cubicBezTo>
                  <a:pt x="68" y="78"/>
                  <a:pt x="137" y="14"/>
                  <a:pt x="244" y="7"/>
                </a:cubicBezTo>
                <a:cubicBezTo>
                  <a:pt x="351" y="0"/>
                  <a:pt x="555" y="81"/>
                  <a:pt x="644" y="103"/>
                </a:cubicBezTo>
                <a:cubicBezTo>
                  <a:pt x="733" y="125"/>
                  <a:pt x="756" y="132"/>
                  <a:pt x="780" y="139"/>
                </a:cubicBezTo>
              </a:path>
            </a:pathLst>
          </a:custGeom>
          <a:noFill/>
          <a:ln w="38100" cap="flat" cmpd="sng">
            <a:solidFill>
              <a:schemeClr val="tx1"/>
            </a:solidFill>
            <a:prstDash val="solid"/>
            <a:round/>
            <a:headEnd type="none" w="med" len="med"/>
            <a:tailEnd type="none" w="med" len="med"/>
          </a:ln>
          <a:effectLst/>
        </p:spPr>
        <p:txBody>
          <a:bodyPr/>
          <a:lstStyle/>
          <a:p>
            <a:endParaRPr lang="en-US"/>
          </a:p>
        </p:txBody>
      </p:sp>
      <p:sp>
        <p:nvSpPr>
          <p:cNvPr id="497683" name="Freeform 19"/>
          <p:cNvSpPr>
            <a:spLocks/>
          </p:cNvSpPr>
          <p:nvPr/>
        </p:nvSpPr>
        <p:spPr bwMode="auto">
          <a:xfrm>
            <a:off x="6618288" y="2960688"/>
            <a:ext cx="1217612" cy="227012"/>
          </a:xfrm>
          <a:custGeom>
            <a:avLst/>
            <a:gdLst/>
            <a:ahLst/>
            <a:cxnLst>
              <a:cxn ang="0">
                <a:pos x="0" y="143"/>
              </a:cxn>
              <a:cxn ang="0">
                <a:pos x="244" y="7"/>
              </a:cxn>
              <a:cxn ang="0">
                <a:pos x="644" y="103"/>
              </a:cxn>
              <a:cxn ang="0">
                <a:pos x="780" y="139"/>
              </a:cxn>
            </a:cxnLst>
            <a:rect l="0" t="0" r="r" b="b"/>
            <a:pathLst>
              <a:path w="780" h="143">
                <a:moveTo>
                  <a:pt x="0" y="143"/>
                </a:moveTo>
                <a:cubicBezTo>
                  <a:pt x="68" y="78"/>
                  <a:pt x="137" y="14"/>
                  <a:pt x="244" y="7"/>
                </a:cubicBezTo>
                <a:cubicBezTo>
                  <a:pt x="351" y="0"/>
                  <a:pt x="555" y="81"/>
                  <a:pt x="644" y="103"/>
                </a:cubicBezTo>
                <a:cubicBezTo>
                  <a:pt x="733" y="125"/>
                  <a:pt x="756" y="132"/>
                  <a:pt x="780" y="139"/>
                </a:cubicBezTo>
              </a:path>
            </a:pathLst>
          </a:custGeom>
          <a:noFill/>
          <a:ln w="38100" cap="flat" cmpd="sng">
            <a:solidFill>
              <a:schemeClr val="tx1"/>
            </a:solidFill>
            <a:prstDash val="solid"/>
            <a:round/>
            <a:headEnd type="none" w="med" len="med"/>
            <a:tailEnd type="none" w="med" len="med"/>
          </a:ln>
          <a:effectLst/>
        </p:spPr>
        <p:txBody>
          <a:bodyPr/>
          <a:lstStyle/>
          <a:p>
            <a:endParaRPr lang="en-US"/>
          </a:p>
        </p:txBody>
      </p:sp>
      <p:sp>
        <p:nvSpPr>
          <p:cNvPr id="497684" name="Line 20"/>
          <p:cNvSpPr>
            <a:spLocks noChangeShapeType="1"/>
          </p:cNvSpPr>
          <p:nvPr/>
        </p:nvSpPr>
        <p:spPr bwMode="auto">
          <a:xfrm flipH="1">
            <a:off x="7078663" y="2609850"/>
            <a:ext cx="258762" cy="879475"/>
          </a:xfrm>
          <a:prstGeom prst="line">
            <a:avLst/>
          </a:prstGeom>
          <a:noFill/>
          <a:ln w="15875">
            <a:solidFill>
              <a:schemeClr val="tx1"/>
            </a:solidFill>
            <a:round/>
            <a:headEnd type="triangle" w="med" len="med"/>
            <a:tailEnd/>
          </a:ln>
          <a:effectLst/>
        </p:spPr>
        <p:txBody>
          <a:bodyPr/>
          <a:lstStyle/>
          <a:p>
            <a:endParaRPr lang="en-US"/>
          </a:p>
        </p:txBody>
      </p:sp>
      <p:sp>
        <p:nvSpPr>
          <p:cNvPr id="497685" name="Text Box 21"/>
          <p:cNvSpPr txBox="1">
            <a:spLocks noChangeArrowheads="1"/>
          </p:cNvSpPr>
          <p:nvPr/>
        </p:nvSpPr>
        <p:spPr bwMode="auto">
          <a:xfrm>
            <a:off x="7205663" y="2222500"/>
            <a:ext cx="579437" cy="366713"/>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sz="1400" b="0"/>
              <a:t>d</a:t>
            </a:r>
            <a:r>
              <a:rPr lang="en-US" b="0">
                <a:latin typeface="Symbol" pitchFamily="18" charset="2"/>
              </a:rPr>
              <a:t>e</a:t>
            </a:r>
            <a:r>
              <a:rPr lang="en-US" sz="1400" b="0">
                <a:latin typeface="Symbol" pitchFamily="18" charset="2"/>
              </a:rPr>
              <a:t>/</a:t>
            </a:r>
            <a:r>
              <a:rPr lang="en-US" sz="1400" b="0"/>
              <a:t>dt</a:t>
            </a:r>
            <a:endParaRPr lang="en-US" sz="1400" b="0">
              <a:latin typeface="Symbol" pitchFamily="18" charset="2"/>
            </a:endParaRPr>
          </a:p>
        </p:txBody>
      </p:sp>
      <p:pic>
        <p:nvPicPr>
          <p:cNvPr id="497688" name="Picture 24"/>
          <p:cNvPicPr>
            <a:picLocks noGrp="1" noChangeAspect="1" noChangeArrowheads="1"/>
          </p:cNvPicPr>
          <p:nvPr>
            <p:ph sz="half" idx="2"/>
          </p:nvPr>
        </p:nvPicPr>
        <p:blipFill>
          <a:blip r:embed="rId2" cstate="print"/>
          <a:srcRect/>
          <a:stretch>
            <a:fillRect/>
          </a:stretch>
        </p:blipFill>
        <p:spPr>
          <a:xfrm>
            <a:off x="5200650" y="4233863"/>
            <a:ext cx="4537075" cy="2090737"/>
          </a:xfrm>
          <a:noFill/>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r>
              <a:rPr lang="en-US" smtClean="0"/>
              <a:t>7 Sept 2009</a:t>
            </a:r>
            <a:endParaRPr lang="en-US"/>
          </a:p>
        </p:txBody>
      </p:sp>
      <p:sp>
        <p:nvSpPr>
          <p:cNvPr id="4" name="Footer Placeholder 4"/>
          <p:cNvSpPr>
            <a:spLocks noGrp="1"/>
          </p:cNvSpPr>
          <p:nvPr>
            <p:ph type="ftr" sz="quarter" idx="11"/>
          </p:nvPr>
        </p:nvSpPr>
        <p:spPr/>
        <p:txBody>
          <a:bodyPr/>
          <a:lstStyle/>
          <a:p>
            <a:r>
              <a:rPr lang="en-US"/>
              <a:t>Shepherd - Explosion Effects </a:t>
            </a:r>
          </a:p>
        </p:txBody>
      </p:sp>
      <p:sp>
        <p:nvSpPr>
          <p:cNvPr id="5" name="Slide Number Placeholder 5"/>
          <p:cNvSpPr>
            <a:spLocks noGrp="1"/>
          </p:cNvSpPr>
          <p:nvPr>
            <p:ph type="sldNum" sz="quarter" idx="12"/>
          </p:nvPr>
        </p:nvSpPr>
        <p:spPr/>
        <p:txBody>
          <a:bodyPr/>
          <a:lstStyle/>
          <a:p>
            <a:fld id="{91982BD6-D8A5-4BD7-869A-C574B1442C26}" type="slidenum">
              <a:rPr lang="en-US"/>
              <a:pPr/>
              <a:t>54</a:t>
            </a:fld>
            <a:endParaRPr lang="en-US"/>
          </a:p>
        </p:txBody>
      </p:sp>
      <p:sp>
        <p:nvSpPr>
          <p:cNvPr id="507908" name="Rectangle 4"/>
          <p:cNvSpPr>
            <a:spLocks noGrp="1" noChangeArrowheads="1"/>
          </p:cNvSpPr>
          <p:nvPr>
            <p:ph type="ctrTitle"/>
          </p:nvPr>
        </p:nvSpPr>
        <p:spPr/>
        <p:txBody>
          <a:bodyPr/>
          <a:lstStyle/>
          <a:p>
            <a:r>
              <a:rPr lang="en-US"/>
              <a:t>Modes of Structural Response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4"/>
          <p:cNvSpPr>
            <a:spLocks noGrp="1"/>
          </p:cNvSpPr>
          <p:nvPr>
            <p:ph type="dt" sz="half" idx="10"/>
          </p:nvPr>
        </p:nvSpPr>
        <p:spPr/>
        <p:txBody>
          <a:bodyPr/>
          <a:lstStyle/>
          <a:p>
            <a:r>
              <a:rPr lang="en-US" smtClean="0"/>
              <a:t>7 Sept 2009</a:t>
            </a:r>
            <a:endParaRPr lang="en-US"/>
          </a:p>
        </p:txBody>
      </p:sp>
      <p:sp>
        <p:nvSpPr>
          <p:cNvPr id="5" name="Footer Placeholder 5"/>
          <p:cNvSpPr>
            <a:spLocks noGrp="1"/>
          </p:cNvSpPr>
          <p:nvPr>
            <p:ph type="ftr" sz="quarter" idx="11"/>
          </p:nvPr>
        </p:nvSpPr>
        <p:spPr/>
        <p:txBody>
          <a:bodyPr/>
          <a:lstStyle/>
          <a:p>
            <a:r>
              <a:rPr lang="en-US"/>
              <a:t>Shepherd - Explosion Effects </a:t>
            </a:r>
          </a:p>
        </p:txBody>
      </p:sp>
      <p:sp>
        <p:nvSpPr>
          <p:cNvPr id="6" name="Slide Number Placeholder 6"/>
          <p:cNvSpPr>
            <a:spLocks noGrp="1"/>
          </p:cNvSpPr>
          <p:nvPr>
            <p:ph type="sldNum" sz="quarter" idx="12"/>
          </p:nvPr>
        </p:nvSpPr>
        <p:spPr/>
        <p:txBody>
          <a:bodyPr/>
          <a:lstStyle/>
          <a:p>
            <a:fld id="{6AA41761-8FF9-4AED-BB0B-ED3BFE7D383F}" type="slidenum">
              <a:rPr lang="en-US"/>
              <a:pPr/>
              <a:t>55</a:t>
            </a:fld>
            <a:endParaRPr lang="en-US"/>
          </a:p>
        </p:txBody>
      </p:sp>
      <p:sp>
        <p:nvSpPr>
          <p:cNvPr id="78850" name="Rectangle 2"/>
          <p:cNvSpPr>
            <a:spLocks noGrp="1" noChangeArrowheads="1"/>
          </p:cNvSpPr>
          <p:nvPr>
            <p:ph type="title"/>
          </p:nvPr>
        </p:nvSpPr>
        <p:spPr/>
        <p:txBody>
          <a:bodyPr/>
          <a:lstStyle/>
          <a:p>
            <a:r>
              <a:rPr lang="en-US"/>
              <a:t>Mechanism of Structural Deformation</a:t>
            </a:r>
          </a:p>
        </p:txBody>
      </p:sp>
      <p:sp>
        <p:nvSpPr>
          <p:cNvPr id="78851" name="Rectangle 3"/>
          <p:cNvSpPr>
            <a:spLocks noGrp="1" noChangeArrowheads="1"/>
          </p:cNvSpPr>
          <p:nvPr>
            <p:ph type="body" sz="half" idx="1"/>
          </p:nvPr>
        </p:nvSpPr>
        <p:spPr>
          <a:xfrm>
            <a:off x="990600" y="1219200"/>
            <a:ext cx="7594600" cy="4906963"/>
          </a:xfrm>
        </p:spPr>
        <p:txBody>
          <a:bodyPr/>
          <a:lstStyle/>
          <a:p>
            <a:pPr>
              <a:lnSpc>
                <a:spcPct val="110000"/>
              </a:lnSpc>
            </a:pPr>
            <a:r>
              <a:rPr lang="en-US" sz="2400"/>
              <a:t>Stress waves</a:t>
            </a:r>
          </a:p>
          <a:p>
            <a:pPr lvl="1">
              <a:lnSpc>
                <a:spcPct val="110000"/>
              </a:lnSpc>
            </a:pPr>
            <a:r>
              <a:rPr lang="en-US" sz="2000"/>
              <a:t>Longitudinal or transverse</a:t>
            </a:r>
          </a:p>
          <a:p>
            <a:pPr lvl="1">
              <a:lnSpc>
                <a:spcPct val="110000"/>
              </a:lnSpc>
            </a:pPr>
            <a:r>
              <a:rPr lang="en-US" sz="2000"/>
              <a:t>Short time scale</a:t>
            </a:r>
          </a:p>
          <a:p>
            <a:pPr>
              <a:lnSpc>
                <a:spcPct val="110000"/>
              </a:lnSpc>
            </a:pPr>
            <a:r>
              <a:rPr lang="en-US" sz="2400"/>
              <a:t>Flexural waves</a:t>
            </a:r>
          </a:p>
          <a:p>
            <a:pPr lvl="1">
              <a:lnSpc>
                <a:spcPct val="110000"/>
              </a:lnSpc>
            </a:pPr>
            <a:r>
              <a:rPr lang="en-US" sz="2000"/>
              <a:t>Shock or detonation propagation inside tubes</a:t>
            </a:r>
          </a:p>
          <a:p>
            <a:pPr lvl="1">
              <a:lnSpc>
                <a:spcPct val="110000"/>
              </a:lnSpc>
            </a:pPr>
            <a:r>
              <a:rPr lang="en-US" sz="2000"/>
              <a:t>Vibrations in shells</a:t>
            </a:r>
          </a:p>
          <a:p>
            <a:pPr>
              <a:lnSpc>
                <a:spcPct val="110000"/>
              </a:lnSpc>
            </a:pPr>
            <a:r>
              <a:rPr lang="en-US" sz="2400"/>
              <a:t>tension or compression</a:t>
            </a:r>
          </a:p>
          <a:p>
            <a:pPr lvl="1">
              <a:lnSpc>
                <a:spcPct val="110000"/>
              </a:lnSpc>
            </a:pPr>
            <a:r>
              <a:rPr lang="en-US" sz="2000"/>
              <a:t>Deforms shells</a:t>
            </a:r>
          </a:p>
          <a:p>
            <a:pPr>
              <a:lnSpc>
                <a:spcPct val="110000"/>
              </a:lnSpc>
            </a:pPr>
            <a:r>
              <a:rPr lang="en-US" sz="2400"/>
              <a:t>shearing loads</a:t>
            </a:r>
          </a:p>
          <a:p>
            <a:pPr lvl="1">
              <a:lnSpc>
                <a:spcPct val="110000"/>
              </a:lnSpc>
            </a:pPr>
            <a:r>
              <a:rPr lang="en-US" sz="2000"/>
              <a:t>Bends beams and plates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4"/>
          <p:cNvSpPr>
            <a:spLocks noGrp="1"/>
          </p:cNvSpPr>
          <p:nvPr>
            <p:ph type="dt" sz="half" idx="10"/>
          </p:nvPr>
        </p:nvSpPr>
        <p:spPr/>
        <p:txBody>
          <a:bodyPr/>
          <a:lstStyle/>
          <a:p>
            <a:r>
              <a:rPr lang="en-US" smtClean="0"/>
              <a:t>7 Sept 2009</a:t>
            </a:r>
            <a:endParaRPr lang="en-US"/>
          </a:p>
        </p:txBody>
      </p:sp>
      <p:sp>
        <p:nvSpPr>
          <p:cNvPr id="16" name="Footer Placeholder 5"/>
          <p:cNvSpPr>
            <a:spLocks noGrp="1"/>
          </p:cNvSpPr>
          <p:nvPr>
            <p:ph type="ftr" sz="quarter" idx="11"/>
          </p:nvPr>
        </p:nvSpPr>
        <p:spPr/>
        <p:txBody>
          <a:bodyPr/>
          <a:lstStyle/>
          <a:p>
            <a:r>
              <a:rPr lang="en-US"/>
              <a:t>Shepherd - Explosion Effects </a:t>
            </a:r>
          </a:p>
        </p:txBody>
      </p:sp>
      <p:sp>
        <p:nvSpPr>
          <p:cNvPr id="17" name="Slide Number Placeholder 6"/>
          <p:cNvSpPr>
            <a:spLocks noGrp="1"/>
          </p:cNvSpPr>
          <p:nvPr>
            <p:ph type="sldNum" sz="quarter" idx="12"/>
          </p:nvPr>
        </p:nvSpPr>
        <p:spPr/>
        <p:txBody>
          <a:bodyPr/>
          <a:lstStyle/>
          <a:p>
            <a:fld id="{D0158D15-7667-462C-86E5-C938D39047CF}" type="slidenum">
              <a:rPr lang="en-US"/>
              <a:pPr/>
              <a:t>56</a:t>
            </a:fld>
            <a:endParaRPr lang="en-US"/>
          </a:p>
        </p:txBody>
      </p:sp>
      <p:sp>
        <p:nvSpPr>
          <p:cNvPr id="509954" name="Rectangle 2"/>
          <p:cNvSpPr>
            <a:spLocks noGrp="1" noChangeArrowheads="1"/>
          </p:cNvSpPr>
          <p:nvPr>
            <p:ph type="title"/>
          </p:nvPr>
        </p:nvSpPr>
        <p:spPr>
          <a:xfrm>
            <a:off x="495300" y="274638"/>
            <a:ext cx="8832850" cy="563562"/>
          </a:xfrm>
        </p:spPr>
        <p:txBody>
          <a:bodyPr/>
          <a:lstStyle/>
          <a:p>
            <a:r>
              <a:rPr lang="en-US" sz="2800" b="1"/>
              <a:t>Pressure Loading Characterization</a:t>
            </a:r>
          </a:p>
        </p:txBody>
      </p:sp>
      <p:sp>
        <p:nvSpPr>
          <p:cNvPr id="509955" name="Rectangle 3"/>
          <p:cNvSpPr>
            <a:spLocks noGrp="1" noChangeArrowheads="1"/>
          </p:cNvSpPr>
          <p:nvPr>
            <p:ph type="body" sz="half" idx="2"/>
          </p:nvPr>
        </p:nvSpPr>
        <p:spPr>
          <a:xfrm>
            <a:off x="577850" y="4038600"/>
            <a:ext cx="8997950" cy="2057400"/>
          </a:xfrm>
        </p:spPr>
        <p:txBody>
          <a:bodyPr/>
          <a:lstStyle/>
          <a:p>
            <a:pPr>
              <a:lnSpc>
                <a:spcPct val="80000"/>
              </a:lnSpc>
            </a:pPr>
            <a:r>
              <a:rPr lang="en-US" sz="2000"/>
              <a:t>Structural response time T vs.  loading     and unloading        time scales</a:t>
            </a:r>
            <a:endParaRPr lang="en-US" sz="2000" baseline="-25000">
              <a:sym typeface="Symbol" pitchFamily="18" charset="2"/>
            </a:endParaRPr>
          </a:p>
          <a:p>
            <a:pPr>
              <a:lnSpc>
                <a:spcPct val="80000"/>
              </a:lnSpc>
            </a:pPr>
            <a:r>
              <a:rPr lang="en-US" sz="2000">
                <a:sym typeface="Symbol" pitchFamily="18" charset="2"/>
              </a:rPr>
              <a:t>Peak pressure </a:t>
            </a:r>
            <a:r>
              <a:rPr lang="en-US" sz="2000">
                <a:latin typeface="Symbol" pitchFamily="18" charset="2"/>
                <a:sym typeface="Symbol" pitchFamily="18" charset="2"/>
              </a:rPr>
              <a:t></a:t>
            </a:r>
            <a:r>
              <a:rPr lang="en-US" sz="2000">
                <a:sym typeface="Symbol" pitchFamily="18" charset="2"/>
              </a:rPr>
              <a:t> P vs.  Capacity of structure</a:t>
            </a:r>
          </a:p>
          <a:p>
            <a:pPr>
              <a:lnSpc>
                <a:spcPct val="80000"/>
              </a:lnSpc>
            </a:pPr>
            <a:r>
              <a:rPr lang="en-US" sz="2000">
                <a:sym typeface="Symbol" pitchFamily="18" charset="2"/>
              </a:rPr>
              <a:t>Loading regimes</a:t>
            </a:r>
          </a:p>
          <a:p>
            <a:pPr lvl="1">
              <a:lnSpc>
                <a:spcPct val="80000"/>
              </a:lnSpc>
            </a:pPr>
            <a:r>
              <a:rPr lang="en-US" sz="1800">
                <a:sym typeface="Symbol" pitchFamily="18" charset="2"/>
              </a:rPr>
              <a:t>Slow  (quasi-static), typical of flame inside vessels   T &lt;&lt; </a:t>
            </a:r>
            <a:r>
              <a:rPr lang="en-US" sz="1800">
                <a:latin typeface="Symbol" pitchFamily="18" charset="2"/>
                <a:sym typeface="Symbol" pitchFamily="18" charset="2"/>
              </a:rPr>
              <a:t></a:t>
            </a:r>
            <a:r>
              <a:rPr lang="en-US" sz="1800" baseline="-25000">
                <a:sym typeface="Symbol" pitchFamily="18" charset="2"/>
              </a:rPr>
              <a:t>L</a:t>
            </a:r>
            <a:r>
              <a:rPr lang="en-US" sz="1800">
                <a:sym typeface="Symbol" pitchFamily="18" charset="2"/>
              </a:rPr>
              <a:t> or </a:t>
            </a:r>
            <a:r>
              <a:rPr lang="en-US" sz="1800">
                <a:latin typeface="Symbol" pitchFamily="18" charset="2"/>
                <a:sym typeface="Symbol" pitchFamily="18" charset="2"/>
              </a:rPr>
              <a:t></a:t>
            </a:r>
            <a:r>
              <a:rPr lang="en-US" sz="1800" baseline="-25000">
                <a:sym typeface="Symbol" pitchFamily="18" charset="2"/>
              </a:rPr>
              <a:t>u</a:t>
            </a:r>
            <a:endParaRPr lang="en-US" sz="1800">
              <a:sym typeface="Symbol" pitchFamily="18" charset="2"/>
            </a:endParaRPr>
          </a:p>
          <a:p>
            <a:pPr lvl="1">
              <a:lnSpc>
                <a:spcPct val="80000"/>
              </a:lnSpc>
            </a:pPr>
            <a:r>
              <a:rPr lang="en-US" sz="1800">
                <a:sym typeface="Symbol" pitchFamily="18" charset="2"/>
              </a:rPr>
              <a:t>Sudden, shock or detonation waves   </a:t>
            </a:r>
            <a:r>
              <a:rPr lang="en-US" sz="1800">
                <a:latin typeface="Symbol" pitchFamily="18" charset="2"/>
                <a:sym typeface="Symbol" pitchFamily="18" charset="2"/>
              </a:rPr>
              <a:t></a:t>
            </a:r>
            <a:r>
              <a:rPr lang="en-US" sz="1800" baseline="-25000">
                <a:sym typeface="Symbol" pitchFamily="18" charset="2"/>
              </a:rPr>
              <a:t>L</a:t>
            </a:r>
            <a:r>
              <a:rPr lang="en-US" sz="1800">
                <a:sym typeface="Symbol" pitchFamily="18" charset="2"/>
              </a:rPr>
              <a:t> &lt;&lt; T  </a:t>
            </a:r>
          </a:p>
          <a:p>
            <a:pPr lvl="2">
              <a:lnSpc>
                <a:spcPct val="80000"/>
              </a:lnSpc>
            </a:pPr>
            <a:r>
              <a:rPr lang="en-US" sz="1600">
                <a:sym typeface="Symbol" pitchFamily="18" charset="2"/>
              </a:rPr>
              <a:t>Short duration – Impulsive </a:t>
            </a:r>
            <a:r>
              <a:rPr lang="en-US" sz="1600">
                <a:latin typeface="Symbol" pitchFamily="18" charset="2"/>
                <a:sym typeface="Symbol" pitchFamily="18" charset="2"/>
              </a:rPr>
              <a:t></a:t>
            </a:r>
            <a:r>
              <a:rPr lang="en-US" sz="1600" baseline="-25000">
                <a:sym typeface="Symbol" pitchFamily="18" charset="2"/>
              </a:rPr>
              <a:t>U</a:t>
            </a:r>
            <a:r>
              <a:rPr lang="en-US" sz="1600">
                <a:sym typeface="Symbol" pitchFamily="18" charset="2"/>
              </a:rPr>
              <a:t> &lt;&lt; T</a:t>
            </a:r>
          </a:p>
          <a:p>
            <a:pPr lvl="2">
              <a:lnSpc>
                <a:spcPct val="80000"/>
              </a:lnSpc>
            </a:pPr>
            <a:r>
              <a:rPr lang="en-US" sz="1600">
                <a:sym typeface="Symbol" pitchFamily="18" charset="2"/>
              </a:rPr>
              <a:t>Long duration  - Step load  T &lt;&lt; </a:t>
            </a:r>
            <a:r>
              <a:rPr lang="en-US" sz="1600">
                <a:latin typeface="Symbol" pitchFamily="18" charset="2"/>
                <a:sym typeface="Symbol" pitchFamily="18" charset="2"/>
              </a:rPr>
              <a:t></a:t>
            </a:r>
            <a:r>
              <a:rPr lang="en-US" sz="1600" baseline="-25000">
                <a:sym typeface="Symbol" pitchFamily="18" charset="2"/>
              </a:rPr>
              <a:t>U</a:t>
            </a:r>
          </a:p>
        </p:txBody>
      </p:sp>
      <p:pic>
        <p:nvPicPr>
          <p:cNvPr id="509956" name="Picture 4"/>
          <p:cNvPicPr>
            <a:picLocks noGrp="1" noChangeAspect="1" noChangeArrowheads="1"/>
          </p:cNvPicPr>
          <p:nvPr>
            <p:ph sz="half" idx="1"/>
          </p:nvPr>
        </p:nvPicPr>
        <p:blipFill>
          <a:blip r:embed="rId6" cstate="print"/>
          <a:srcRect/>
          <a:stretch>
            <a:fillRect/>
          </a:stretch>
        </p:blipFill>
        <p:spPr>
          <a:xfrm>
            <a:off x="3054350" y="838200"/>
            <a:ext cx="3665538" cy="2446338"/>
          </a:xfrm>
          <a:noFill/>
          <a:ln/>
        </p:spPr>
      </p:pic>
      <p:sp>
        <p:nvSpPr>
          <p:cNvPr id="509957" name="Line 5"/>
          <p:cNvSpPr>
            <a:spLocks noChangeShapeType="1"/>
          </p:cNvSpPr>
          <p:nvPr/>
        </p:nvSpPr>
        <p:spPr bwMode="auto">
          <a:xfrm>
            <a:off x="3384550" y="3581400"/>
            <a:ext cx="6604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509958" name="Line 6"/>
          <p:cNvSpPr>
            <a:spLocks noChangeShapeType="1"/>
          </p:cNvSpPr>
          <p:nvPr/>
        </p:nvSpPr>
        <p:spPr bwMode="auto">
          <a:xfrm>
            <a:off x="4044950" y="3581400"/>
            <a:ext cx="26416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509959" name="Rectangle 7"/>
          <p:cNvSpPr>
            <a:spLocks noChangeArrowheads="1"/>
          </p:cNvSpPr>
          <p:nvPr/>
        </p:nvSpPr>
        <p:spPr bwMode="auto">
          <a:xfrm>
            <a:off x="4044950" y="1066800"/>
            <a:ext cx="2641600" cy="2590800"/>
          </a:xfrm>
          <a:prstGeom prst="rect">
            <a:avLst/>
          </a:prstGeom>
          <a:solidFill>
            <a:schemeClr val="accent1">
              <a:alpha val="20000"/>
            </a:schemeClr>
          </a:solidFill>
          <a:ln w="9525">
            <a:noFill/>
            <a:miter lim="800000"/>
            <a:headEnd/>
            <a:tailEnd/>
          </a:ln>
          <a:effectLst/>
        </p:spPr>
        <p:txBody>
          <a:bodyPr wrap="none" anchor="ctr"/>
          <a:lstStyle/>
          <a:p>
            <a:endParaRPr lang="en-US"/>
          </a:p>
        </p:txBody>
      </p:sp>
      <p:sp>
        <p:nvSpPr>
          <p:cNvPr id="509960" name="Rectangle 8"/>
          <p:cNvSpPr>
            <a:spLocks noChangeArrowheads="1"/>
          </p:cNvSpPr>
          <p:nvPr/>
        </p:nvSpPr>
        <p:spPr bwMode="auto">
          <a:xfrm>
            <a:off x="3384550" y="1066800"/>
            <a:ext cx="660400" cy="2590800"/>
          </a:xfrm>
          <a:prstGeom prst="rect">
            <a:avLst/>
          </a:prstGeom>
          <a:solidFill>
            <a:srgbClr val="FF0000">
              <a:alpha val="20000"/>
            </a:srgbClr>
          </a:solidFill>
          <a:ln w="9525">
            <a:noFill/>
            <a:miter lim="800000"/>
            <a:headEnd/>
            <a:tailEnd/>
          </a:ln>
          <a:effectLst/>
        </p:spPr>
        <p:txBody>
          <a:bodyPr wrap="none" anchor="ctr"/>
          <a:lstStyle/>
          <a:p>
            <a:endParaRPr lang="en-US"/>
          </a:p>
        </p:txBody>
      </p:sp>
      <p:pic>
        <p:nvPicPr>
          <p:cNvPr id="509961" name="Picture 9" descr="TP_tmp"/>
          <p:cNvPicPr>
            <a:picLocks noChangeAspect="1" noChangeArrowheads="1"/>
          </p:cNvPicPr>
          <p:nvPr>
            <p:custDataLst>
              <p:tags r:id="rId1"/>
            </p:custDataLst>
          </p:nvPr>
        </p:nvPicPr>
        <p:blipFill>
          <a:blip r:embed="rId7" cstate="print"/>
          <a:srcRect/>
          <a:stretch>
            <a:fillRect/>
          </a:stretch>
        </p:blipFill>
        <p:spPr bwMode="auto">
          <a:xfrm>
            <a:off x="3452813" y="3352800"/>
            <a:ext cx="550862" cy="177800"/>
          </a:xfrm>
          <a:prstGeom prst="rect">
            <a:avLst/>
          </a:prstGeom>
          <a:noFill/>
          <a:ln w="9525">
            <a:noFill/>
            <a:miter lim="800000"/>
            <a:headEnd/>
            <a:tailEnd/>
          </a:ln>
          <a:effectLst/>
        </p:spPr>
      </p:pic>
      <p:pic>
        <p:nvPicPr>
          <p:cNvPr id="509962" name="Picture 10" descr="TP_tmp"/>
          <p:cNvPicPr>
            <a:picLocks noChangeAspect="1" noChangeArrowheads="1"/>
          </p:cNvPicPr>
          <p:nvPr>
            <p:custDataLst>
              <p:tags r:id="rId2"/>
            </p:custDataLst>
          </p:nvPr>
        </p:nvPicPr>
        <p:blipFill>
          <a:blip r:embed="rId8" cstate="print"/>
          <a:srcRect/>
          <a:stretch>
            <a:fillRect/>
          </a:stretch>
        </p:blipFill>
        <p:spPr bwMode="auto">
          <a:xfrm>
            <a:off x="5118100" y="3352800"/>
            <a:ext cx="825500" cy="177800"/>
          </a:xfrm>
          <a:prstGeom prst="rect">
            <a:avLst/>
          </a:prstGeom>
          <a:noFill/>
          <a:ln w="9525">
            <a:noFill/>
            <a:miter lim="800000"/>
            <a:headEnd/>
            <a:tailEnd/>
          </a:ln>
          <a:effectLst/>
        </p:spPr>
      </p:pic>
      <p:pic>
        <p:nvPicPr>
          <p:cNvPr id="509963" name="Picture 11" descr="TP_tmp"/>
          <p:cNvPicPr>
            <a:picLocks noChangeAspect="1" noChangeArrowheads="1"/>
          </p:cNvPicPr>
          <p:nvPr>
            <p:custDataLst>
              <p:tags r:id="rId3"/>
            </p:custDataLst>
          </p:nvPr>
        </p:nvPicPr>
        <p:blipFill>
          <a:blip r:embed="rId9" cstate="print"/>
          <a:srcRect/>
          <a:stretch>
            <a:fillRect/>
          </a:stretch>
        </p:blipFill>
        <p:spPr bwMode="auto">
          <a:xfrm>
            <a:off x="5410200" y="4114800"/>
            <a:ext cx="220663" cy="177800"/>
          </a:xfrm>
          <a:prstGeom prst="rect">
            <a:avLst/>
          </a:prstGeom>
          <a:noFill/>
          <a:ln w="9525" algn="ctr">
            <a:noFill/>
            <a:miter lim="800000"/>
            <a:headEnd/>
            <a:tailEnd/>
          </a:ln>
          <a:effectLst/>
        </p:spPr>
      </p:pic>
      <p:pic>
        <p:nvPicPr>
          <p:cNvPr id="509964" name="Picture 12" descr="TP_tmp"/>
          <p:cNvPicPr>
            <a:picLocks noChangeAspect="1" noChangeArrowheads="1"/>
          </p:cNvPicPr>
          <p:nvPr>
            <p:custDataLst>
              <p:tags r:id="rId4"/>
            </p:custDataLst>
          </p:nvPr>
        </p:nvPicPr>
        <p:blipFill>
          <a:blip r:embed="rId10" cstate="print"/>
          <a:srcRect/>
          <a:stretch>
            <a:fillRect/>
          </a:stretch>
        </p:blipFill>
        <p:spPr bwMode="auto">
          <a:xfrm>
            <a:off x="7391400" y="4114800"/>
            <a:ext cx="274638" cy="177800"/>
          </a:xfrm>
          <a:prstGeom prst="rect">
            <a:avLst/>
          </a:prstGeom>
          <a:noFill/>
          <a:ln w="9525" algn="ctr">
            <a:noFill/>
            <a:miter lim="800000"/>
            <a:headEnd/>
            <a:tailEnd/>
          </a:ln>
          <a:effectLst/>
        </p:spPr>
      </p:pic>
      <p:sp>
        <p:nvSpPr>
          <p:cNvPr id="509965" name="Line 13"/>
          <p:cNvSpPr>
            <a:spLocks noChangeShapeType="1"/>
          </p:cNvSpPr>
          <p:nvPr/>
        </p:nvSpPr>
        <p:spPr bwMode="auto">
          <a:xfrm>
            <a:off x="3054350" y="1066800"/>
            <a:ext cx="0" cy="23622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509966" name="Text Box 14"/>
          <p:cNvSpPr txBox="1">
            <a:spLocks noChangeArrowheads="1"/>
          </p:cNvSpPr>
          <p:nvPr/>
        </p:nvSpPr>
        <p:spPr bwMode="auto">
          <a:xfrm>
            <a:off x="2393950" y="1981200"/>
            <a:ext cx="476250" cy="366713"/>
          </a:xfrm>
          <a:prstGeom prst="rect">
            <a:avLst/>
          </a:prstGeom>
          <a:noFill/>
          <a:ln w="9525">
            <a:noFill/>
            <a:miter lim="800000"/>
            <a:headEnd/>
            <a:tailEnd/>
          </a:ln>
          <a:effectLst/>
        </p:spPr>
        <p:txBody>
          <a:bodyPr wrap="none">
            <a:spAutoFit/>
          </a:bodyPr>
          <a:lstStyle/>
          <a:p>
            <a:r>
              <a:rPr lang="en-US" b="0">
                <a:latin typeface="Symbol" pitchFamily="18" charset="2"/>
              </a:rPr>
              <a:t>D</a:t>
            </a:r>
            <a:r>
              <a:rPr lang="en-US" b="0"/>
              <a:t>P</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14C6C219-6ECA-458C-AF74-251D1DAC1DE0}" type="slidenum">
              <a:rPr lang="en-US"/>
              <a:pPr/>
              <a:t>57</a:t>
            </a:fld>
            <a:endParaRPr lang="en-US"/>
          </a:p>
        </p:txBody>
      </p:sp>
      <p:sp>
        <p:nvSpPr>
          <p:cNvPr id="294914" name="Rectangle 2"/>
          <p:cNvSpPr>
            <a:spLocks noGrp="1" noChangeArrowheads="1"/>
          </p:cNvSpPr>
          <p:nvPr>
            <p:ph type="title"/>
          </p:nvPr>
        </p:nvSpPr>
        <p:spPr/>
        <p:txBody>
          <a:bodyPr/>
          <a:lstStyle/>
          <a:p>
            <a:r>
              <a:rPr lang="en-US"/>
              <a:t>Statics vs. Dynamics</a:t>
            </a:r>
          </a:p>
        </p:txBody>
      </p:sp>
      <p:sp>
        <p:nvSpPr>
          <p:cNvPr id="294915" name="Rectangle 3"/>
          <p:cNvSpPr>
            <a:spLocks noGrp="1" noChangeArrowheads="1"/>
          </p:cNvSpPr>
          <p:nvPr>
            <p:ph type="body" idx="1"/>
          </p:nvPr>
        </p:nvSpPr>
        <p:spPr/>
        <p:txBody>
          <a:bodyPr/>
          <a:lstStyle/>
          <a:p>
            <a:r>
              <a:rPr lang="en-US"/>
              <a:t>Static loading      T &lt;&lt; </a:t>
            </a:r>
            <a:r>
              <a:rPr lang="en-US">
                <a:latin typeface="Symbol" pitchFamily="18" charset="2"/>
                <a:sym typeface="Symbol" pitchFamily="18" charset="2"/>
              </a:rPr>
              <a:t></a:t>
            </a:r>
            <a:r>
              <a:rPr lang="en-US" baseline="-25000">
                <a:sym typeface="Symbol" pitchFamily="18" charset="2"/>
              </a:rPr>
              <a:t>l</a:t>
            </a:r>
            <a:r>
              <a:rPr lang="en-US"/>
              <a:t>, </a:t>
            </a:r>
            <a:r>
              <a:rPr lang="en-US">
                <a:latin typeface="Symbol" pitchFamily="18" charset="2"/>
                <a:sym typeface="Symbol" pitchFamily="18" charset="2"/>
              </a:rPr>
              <a:t></a:t>
            </a:r>
            <a:r>
              <a:rPr lang="en-US" baseline="-25000">
                <a:sym typeface="Symbol" pitchFamily="18" charset="2"/>
              </a:rPr>
              <a:t>u</a:t>
            </a:r>
            <a:endParaRPr lang="en-US"/>
          </a:p>
          <a:p>
            <a:pPr lvl="1"/>
            <a:r>
              <a:rPr lang="en-US"/>
              <a:t>Loading and unloading times long compared to characteristic structural response time</a:t>
            </a:r>
          </a:p>
          <a:p>
            <a:pPr lvl="1"/>
            <a:r>
              <a:rPr lang="en-US"/>
              <a:t>Inertia unimportant</a:t>
            </a:r>
          </a:p>
          <a:p>
            <a:pPr lvl="1"/>
            <a:r>
              <a:rPr lang="en-US"/>
              <a:t>Response determined  completely by stiffness, magnitude of load. </a:t>
            </a:r>
          </a:p>
          <a:p>
            <a:r>
              <a:rPr lang="en-US"/>
              <a:t>Dynamic loading T </a:t>
            </a:r>
            <a:r>
              <a:rPr lang="en-US">
                <a:cs typeface="Arial" pitchFamily="34" charset="0"/>
              </a:rPr>
              <a:t>≥ </a:t>
            </a:r>
            <a:r>
              <a:rPr lang="en-US">
                <a:latin typeface="Symbol" pitchFamily="18" charset="2"/>
                <a:sym typeface="Symbol" pitchFamily="18" charset="2"/>
              </a:rPr>
              <a:t></a:t>
            </a:r>
            <a:r>
              <a:rPr lang="en-US" baseline="-25000">
                <a:sym typeface="Symbol" pitchFamily="18" charset="2"/>
              </a:rPr>
              <a:t>l</a:t>
            </a:r>
            <a:r>
              <a:rPr lang="en-US"/>
              <a:t>, </a:t>
            </a:r>
            <a:r>
              <a:rPr lang="en-US">
                <a:latin typeface="Symbol" pitchFamily="18" charset="2"/>
                <a:sym typeface="Symbol" pitchFamily="18" charset="2"/>
              </a:rPr>
              <a:t></a:t>
            </a:r>
            <a:r>
              <a:rPr lang="en-US" baseline="-25000">
                <a:sym typeface="Symbol" pitchFamily="18" charset="2"/>
              </a:rPr>
              <a:t>u</a:t>
            </a:r>
            <a:r>
              <a:rPr lang="en-US">
                <a:latin typeface="Symbol" pitchFamily="18" charset="2"/>
                <a:sym typeface="Symbol" pitchFamily="18" charset="2"/>
              </a:rPr>
              <a:t> </a:t>
            </a:r>
            <a:endParaRPr lang="en-US">
              <a:sym typeface="Symbol" pitchFamily="18" charset="2"/>
            </a:endParaRPr>
          </a:p>
          <a:p>
            <a:pPr lvl="1"/>
            <a:r>
              <a:rPr lang="en-US">
                <a:sym typeface="Symbol" pitchFamily="18" charset="2"/>
              </a:rPr>
              <a:t>Loading or unloading time short compared to characteristic structural response time</a:t>
            </a:r>
          </a:p>
          <a:p>
            <a:pPr lvl="1"/>
            <a:r>
              <a:rPr lang="en-US">
                <a:sym typeface="Symbol" pitchFamily="18" charset="2"/>
              </a:rPr>
              <a:t>Inertia important</a:t>
            </a:r>
          </a:p>
          <a:p>
            <a:pPr lvl="1"/>
            <a:r>
              <a:rPr lang="en-US">
                <a:sym typeface="Symbol" pitchFamily="18" charset="2"/>
              </a:rPr>
              <a:t>Response depends on time history of loading</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r>
              <a:rPr lang="en-US" smtClean="0"/>
              <a:t>7 Sept 2009</a:t>
            </a:r>
            <a:endParaRPr lang="en-US"/>
          </a:p>
        </p:txBody>
      </p:sp>
      <p:sp>
        <p:nvSpPr>
          <p:cNvPr id="12" name="Footer Placeholder 5"/>
          <p:cNvSpPr>
            <a:spLocks noGrp="1"/>
          </p:cNvSpPr>
          <p:nvPr>
            <p:ph type="ftr" sz="quarter" idx="11"/>
          </p:nvPr>
        </p:nvSpPr>
        <p:spPr/>
        <p:txBody>
          <a:bodyPr/>
          <a:lstStyle/>
          <a:p>
            <a:r>
              <a:rPr lang="en-US"/>
              <a:t>Shepherd - Explosion Effects </a:t>
            </a:r>
          </a:p>
        </p:txBody>
      </p:sp>
      <p:sp>
        <p:nvSpPr>
          <p:cNvPr id="13" name="Slide Number Placeholder 6"/>
          <p:cNvSpPr>
            <a:spLocks noGrp="1"/>
          </p:cNvSpPr>
          <p:nvPr>
            <p:ph type="sldNum" sz="quarter" idx="12"/>
          </p:nvPr>
        </p:nvSpPr>
        <p:spPr/>
        <p:txBody>
          <a:bodyPr/>
          <a:lstStyle/>
          <a:p>
            <a:fld id="{5092A556-7FB4-427E-B58F-1599A689DF17}" type="slidenum">
              <a:rPr lang="en-US"/>
              <a:pPr/>
              <a:t>58</a:t>
            </a:fld>
            <a:endParaRPr lang="en-US"/>
          </a:p>
        </p:txBody>
      </p:sp>
      <p:sp>
        <p:nvSpPr>
          <p:cNvPr id="126980" name="Rectangle 4"/>
          <p:cNvSpPr>
            <a:spLocks noGrp="1" noChangeArrowheads="1"/>
          </p:cNvSpPr>
          <p:nvPr>
            <p:ph type="title"/>
          </p:nvPr>
        </p:nvSpPr>
        <p:spPr/>
        <p:txBody>
          <a:bodyPr/>
          <a:lstStyle/>
          <a:p>
            <a:r>
              <a:rPr lang="en-US"/>
              <a:t>Static Stresses in Spherical Shell</a:t>
            </a:r>
          </a:p>
        </p:txBody>
      </p:sp>
      <p:sp>
        <p:nvSpPr>
          <p:cNvPr id="126981" name="Rectangle 5"/>
          <p:cNvSpPr>
            <a:spLocks noGrp="1" noChangeArrowheads="1"/>
          </p:cNvSpPr>
          <p:nvPr>
            <p:ph type="body" sz="half" idx="1"/>
          </p:nvPr>
        </p:nvSpPr>
        <p:spPr>
          <a:xfrm>
            <a:off x="495300" y="1219200"/>
            <a:ext cx="4416425" cy="4906963"/>
          </a:xfrm>
        </p:spPr>
        <p:txBody>
          <a:bodyPr/>
          <a:lstStyle/>
          <a:p>
            <a:r>
              <a:rPr lang="en-US" sz="2400"/>
              <a:t>Balance membrane stresses with internal pressure loading</a:t>
            </a:r>
          </a:p>
          <a:p>
            <a:r>
              <a:rPr lang="en-US" sz="2400"/>
              <a:t>Force balance on equator</a:t>
            </a:r>
            <a:br>
              <a:rPr lang="en-US" sz="2400"/>
            </a:br>
            <a:endParaRPr lang="en-US" sz="2400"/>
          </a:p>
          <a:p>
            <a:endParaRPr lang="en-US" sz="2400"/>
          </a:p>
          <a:p>
            <a:r>
              <a:rPr lang="en-US" sz="2400"/>
              <a:t>Membrane stress</a:t>
            </a:r>
          </a:p>
          <a:p>
            <a:pPr>
              <a:buFontTx/>
              <a:buNone/>
            </a:pPr>
            <a:endParaRPr lang="en-US" sz="2400"/>
          </a:p>
        </p:txBody>
      </p:sp>
      <p:pic>
        <p:nvPicPr>
          <p:cNvPr id="126982" name="Picture 6"/>
          <p:cNvPicPr>
            <a:picLocks noGrp="1" noChangeAspect="1" noChangeArrowheads="1"/>
          </p:cNvPicPr>
          <p:nvPr>
            <p:ph sz="half" idx="2"/>
          </p:nvPr>
        </p:nvPicPr>
        <p:blipFill>
          <a:blip r:embed="rId4" cstate="print"/>
          <a:srcRect/>
          <a:stretch>
            <a:fillRect/>
          </a:stretch>
        </p:blipFill>
        <p:spPr>
          <a:xfrm>
            <a:off x="6026150" y="1600200"/>
            <a:ext cx="2476500" cy="2014538"/>
          </a:xfrm>
        </p:spPr>
      </p:pic>
      <p:pic>
        <p:nvPicPr>
          <p:cNvPr id="126984" name="Picture 8" descr="PressureVesselSphericalB"/>
          <p:cNvPicPr>
            <a:picLocks noChangeAspect="1" noChangeArrowheads="1"/>
          </p:cNvPicPr>
          <p:nvPr/>
        </p:nvPicPr>
        <p:blipFill>
          <a:blip r:embed="rId5" cstate="print"/>
          <a:srcRect/>
          <a:stretch>
            <a:fillRect/>
          </a:stretch>
        </p:blipFill>
        <p:spPr bwMode="auto">
          <a:xfrm>
            <a:off x="6191250" y="3863975"/>
            <a:ext cx="2146300" cy="1803400"/>
          </a:xfrm>
          <a:prstGeom prst="rect">
            <a:avLst/>
          </a:prstGeom>
          <a:noFill/>
        </p:spPr>
      </p:pic>
      <p:pic>
        <p:nvPicPr>
          <p:cNvPr id="126985" name="Picture 9" descr="txp_fig"/>
          <p:cNvPicPr>
            <a:picLocks noChangeAspect="1" noChangeArrowheads="1"/>
          </p:cNvPicPr>
          <p:nvPr>
            <p:custDataLst>
              <p:tags r:id="rId1"/>
            </p:custDataLst>
          </p:nvPr>
        </p:nvPicPr>
        <p:blipFill>
          <a:blip r:embed="rId6" cstate="print"/>
          <a:srcRect/>
          <a:stretch>
            <a:fillRect/>
          </a:stretch>
        </p:blipFill>
        <p:spPr bwMode="auto">
          <a:xfrm>
            <a:off x="1320800" y="4343400"/>
            <a:ext cx="2393950" cy="900113"/>
          </a:xfrm>
          <a:prstGeom prst="rect">
            <a:avLst/>
          </a:prstGeom>
          <a:noFill/>
          <a:ln w="9525">
            <a:noFill/>
            <a:miter lim="800000"/>
            <a:headEnd/>
            <a:tailEnd/>
          </a:ln>
          <a:effectLst/>
        </p:spPr>
      </p:pic>
      <p:pic>
        <p:nvPicPr>
          <p:cNvPr id="126986" name="Picture 10" descr="txp_fig"/>
          <p:cNvPicPr>
            <a:picLocks noChangeAspect="1" noChangeArrowheads="1"/>
          </p:cNvPicPr>
          <p:nvPr>
            <p:custDataLst>
              <p:tags r:id="rId2"/>
            </p:custDataLst>
          </p:nvPr>
        </p:nvPicPr>
        <p:blipFill>
          <a:blip r:embed="rId7" cstate="print"/>
          <a:srcRect/>
          <a:stretch>
            <a:fillRect/>
          </a:stretch>
        </p:blipFill>
        <p:spPr bwMode="auto">
          <a:xfrm>
            <a:off x="990600" y="2971800"/>
            <a:ext cx="4127500" cy="460375"/>
          </a:xfrm>
          <a:prstGeom prst="rect">
            <a:avLst/>
          </a:prstGeom>
          <a:noFill/>
          <a:ln w="9525">
            <a:noFill/>
            <a:miter lim="800000"/>
            <a:headEnd/>
            <a:tailEnd/>
          </a:ln>
          <a:effectLst/>
        </p:spPr>
      </p:pic>
      <p:sp>
        <p:nvSpPr>
          <p:cNvPr id="126987" name="Text Box 11"/>
          <p:cNvSpPr txBox="1">
            <a:spLocks noChangeArrowheads="1"/>
          </p:cNvSpPr>
          <p:nvPr/>
        </p:nvSpPr>
        <p:spPr bwMode="auto">
          <a:xfrm>
            <a:off x="4605338" y="5827713"/>
            <a:ext cx="4546600" cy="366712"/>
          </a:xfrm>
          <a:prstGeom prst="rect">
            <a:avLst/>
          </a:prstGeom>
          <a:noFill/>
          <a:ln w="9525">
            <a:noFill/>
            <a:miter lim="800000"/>
            <a:headEnd/>
            <a:tailEnd/>
          </a:ln>
          <a:effectLst/>
        </p:spPr>
        <p:txBody>
          <a:bodyPr wrap="none">
            <a:spAutoFit/>
          </a:bodyPr>
          <a:lstStyle/>
          <a:p>
            <a:r>
              <a:rPr lang="en-US" b="0"/>
              <a:t>Validate only for thin-wall vessels h &lt; 0.2 R</a:t>
            </a:r>
          </a:p>
        </p:txBody>
      </p:sp>
      <p:sp>
        <p:nvSpPr>
          <p:cNvPr id="126988" name="Text Box 12"/>
          <p:cNvSpPr txBox="1">
            <a:spLocks noChangeArrowheads="1"/>
          </p:cNvSpPr>
          <p:nvPr/>
        </p:nvSpPr>
        <p:spPr bwMode="auto">
          <a:xfrm>
            <a:off x="8585200" y="3200400"/>
            <a:ext cx="200025" cy="366713"/>
          </a:xfrm>
          <a:prstGeom prst="rect">
            <a:avLst/>
          </a:prstGeom>
          <a:noFill/>
          <a:ln w="9525">
            <a:noFill/>
            <a:miter lim="800000"/>
            <a:headEnd/>
            <a:tailEnd/>
          </a:ln>
          <a:effectLst/>
        </p:spPr>
        <p:txBody>
          <a:bodyPr>
            <a:spAutoFit/>
          </a:bodyPr>
          <a:lstStyle/>
          <a:p>
            <a:pPr>
              <a:spcBef>
                <a:spcPct val="50000"/>
              </a:spcBef>
            </a:pPr>
            <a:r>
              <a:rPr lang="en-US" b="0"/>
              <a:t>R</a:t>
            </a:r>
          </a:p>
        </p:txBody>
      </p:sp>
      <p:sp>
        <p:nvSpPr>
          <p:cNvPr id="126989" name="Text Box 13"/>
          <p:cNvSpPr txBox="1">
            <a:spLocks noChangeArrowheads="1"/>
          </p:cNvSpPr>
          <p:nvPr/>
        </p:nvSpPr>
        <p:spPr bwMode="auto">
          <a:xfrm>
            <a:off x="7594600" y="2425700"/>
            <a:ext cx="460375" cy="366713"/>
          </a:xfrm>
          <a:prstGeom prst="rect">
            <a:avLst/>
          </a:prstGeom>
          <a:noFill/>
          <a:ln w="9525">
            <a:noFill/>
            <a:miter lim="800000"/>
            <a:headEnd/>
            <a:tailEnd/>
          </a:ln>
          <a:effectLst/>
        </p:spPr>
        <p:txBody>
          <a:bodyPr>
            <a:spAutoFit/>
          </a:bodyPr>
          <a:lstStyle/>
          <a:p>
            <a:r>
              <a:rPr lang="en-US" b="0"/>
              <a:t>R</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5"/>
          <p:cNvSpPr>
            <a:spLocks noGrp="1"/>
          </p:cNvSpPr>
          <p:nvPr>
            <p:ph type="dt" sz="half" idx="10"/>
          </p:nvPr>
        </p:nvSpPr>
        <p:spPr/>
        <p:txBody>
          <a:bodyPr/>
          <a:lstStyle/>
          <a:p>
            <a:r>
              <a:rPr lang="en-US" smtClean="0"/>
              <a:t>7 Sept 2009</a:t>
            </a:r>
            <a:endParaRPr lang="en-US"/>
          </a:p>
        </p:txBody>
      </p:sp>
      <p:sp>
        <p:nvSpPr>
          <p:cNvPr id="10" name="Footer Placeholder 6"/>
          <p:cNvSpPr>
            <a:spLocks noGrp="1"/>
          </p:cNvSpPr>
          <p:nvPr>
            <p:ph type="ftr" sz="quarter" idx="11"/>
          </p:nvPr>
        </p:nvSpPr>
        <p:spPr/>
        <p:txBody>
          <a:bodyPr/>
          <a:lstStyle/>
          <a:p>
            <a:r>
              <a:rPr lang="en-US"/>
              <a:t>Shepherd - Explosion Effects </a:t>
            </a:r>
          </a:p>
        </p:txBody>
      </p:sp>
      <p:sp>
        <p:nvSpPr>
          <p:cNvPr id="11" name="Slide Number Placeholder 7"/>
          <p:cNvSpPr>
            <a:spLocks noGrp="1"/>
          </p:cNvSpPr>
          <p:nvPr>
            <p:ph type="sldNum" sz="quarter" idx="12"/>
          </p:nvPr>
        </p:nvSpPr>
        <p:spPr/>
        <p:txBody>
          <a:bodyPr/>
          <a:lstStyle/>
          <a:p>
            <a:fld id="{4939EA93-9415-4D18-83AA-3B8C2AF85572}" type="slidenum">
              <a:rPr lang="en-US"/>
              <a:pPr/>
              <a:t>59</a:t>
            </a:fld>
            <a:endParaRPr lang="en-US"/>
          </a:p>
        </p:txBody>
      </p:sp>
      <p:sp>
        <p:nvSpPr>
          <p:cNvPr id="129026" name="Rectangle 2"/>
          <p:cNvSpPr>
            <a:spLocks noGrp="1" noChangeArrowheads="1"/>
          </p:cNvSpPr>
          <p:nvPr>
            <p:ph type="title"/>
          </p:nvPr>
        </p:nvSpPr>
        <p:spPr/>
        <p:txBody>
          <a:bodyPr/>
          <a:lstStyle/>
          <a:p>
            <a:r>
              <a:rPr lang="en-US"/>
              <a:t>Static Stresses in Cylindrical Shells</a:t>
            </a:r>
          </a:p>
        </p:txBody>
      </p:sp>
      <p:sp>
        <p:nvSpPr>
          <p:cNvPr id="129032" name="Rectangle 8"/>
          <p:cNvSpPr>
            <a:spLocks noGrp="1" noChangeArrowheads="1"/>
          </p:cNvSpPr>
          <p:nvPr>
            <p:ph type="body" sz="half" idx="1"/>
          </p:nvPr>
        </p:nvSpPr>
        <p:spPr>
          <a:xfrm>
            <a:off x="495300" y="1219200"/>
            <a:ext cx="4416425" cy="4906963"/>
          </a:xfrm>
        </p:spPr>
        <p:txBody>
          <a:bodyPr/>
          <a:lstStyle/>
          <a:p>
            <a:r>
              <a:rPr lang="en-US" sz="2400"/>
              <a:t>Biaxial state of stress</a:t>
            </a:r>
          </a:p>
          <a:p>
            <a:r>
              <a:rPr lang="en-US" sz="2400"/>
              <a:t>Longitudinal stress due to projected force on end caps. </a:t>
            </a:r>
          </a:p>
          <a:p>
            <a:endParaRPr lang="en-US" sz="2400"/>
          </a:p>
          <a:p>
            <a:endParaRPr lang="en-US" sz="2400"/>
          </a:p>
          <a:p>
            <a:r>
              <a:rPr lang="en-US" sz="2400"/>
              <a:t>Radial (hoop) stress due to projected force on equator </a:t>
            </a:r>
          </a:p>
        </p:txBody>
      </p:sp>
      <p:pic>
        <p:nvPicPr>
          <p:cNvPr id="129030" name="Picture 6"/>
          <p:cNvPicPr>
            <a:picLocks noGrp="1" noChangeAspect="1" noChangeArrowheads="1"/>
          </p:cNvPicPr>
          <p:nvPr>
            <p:ph sz="quarter" idx="2"/>
          </p:nvPr>
        </p:nvPicPr>
        <p:blipFill>
          <a:blip r:embed="rId4" cstate="print"/>
          <a:srcRect/>
          <a:stretch>
            <a:fillRect/>
          </a:stretch>
        </p:blipFill>
        <p:spPr>
          <a:xfrm>
            <a:off x="6191250" y="802450"/>
            <a:ext cx="2786063" cy="1543050"/>
          </a:xfrm>
          <a:noFill/>
          <a:ln/>
        </p:spPr>
      </p:pic>
      <p:pic>
        <p:nvPicPr>
          <p:cNvPr id="129033" name="Picture 9"/>
          <p:cNvPicPr>
            <a:picLocks noGrp="1" noChangeAspect="1" noChangeArrowheads="1"/>
          </p:cNvPicPr>
          <p:nvPr>
            <p:ph sz="quarter" idx="3"/>
          </p:nvPr>
        </p:nvPicPr>
        <p:blipFill>
          <a:blip r:embed="rId5" cstate="print"/>
          <a:srcRect/>
          <a:stretch>
            <a:fillRect/>
          </a:stretch>
        </p:blipFill>
        <p:spPr>
          <a:xfrm>
            <a:off x="6376988" y="2274126"/>
            <a:ext cx="2600325" cy="2143125"/>
          </a:xfrm>
          <a:noFill/>
          <a:ln/>
        </p:spPr>
      </p:pic>
      <p:pic>
        <p:nvPicPr>
          <p:cNvPr id="129036" name="Picture 12"/>
          <p:cNvPicPr>
            <a:picLocks noChangeAspect="1" noChangeArrowheads="1"/>
          </p:cNvPicPr>
          <p:nvPr/>
        </p:nvPicPr>
        <p:blipFill>
          <a:blip r:embed="rId6" cstate="print"/>
          <a:srcRect/>
          <a:stretch>
            <a:fillRect/>
          </a:stretch>
        </p:blipFill>
        <p:spPr bwMode="auto">
          <a:xfrm>
            <a:off x="6019800" y="4157726"/>
            <a:ext cx="3622675" cy="2143125"/>
          </a:xfrm>
          <a:prstGeom prst="rect">
            <a:avLst/>
          </a:prstGeom>
          <a:noFill/>
          <a:ln w="9525">
            <a:noFill/>
            <a:miter lim="800000"/>
            <a:headEnd/>
            <a:tailEnd/>
          </a:ln>
          <a:effectLst/>
        </p:spPr>
      </p:pic>
      <p:pic>
        <p:nvPicPr>
          <p:cNvPr id="129039" name="Picture 15" descr="txp_fig"/>
          <p:cNvPicPr>
            <a:picLocks noChangeAspect="1" noChangeArrowheads="1"/>
          </p:cNvPicPr>
          <p:nvPr>
            <p:custDataLst>
              <p:tags r:id="rId1"/>
            </p:custDataLst>
          </p:nvPr>
        </p:nvPicPr>
        <p:blipFill>
          <a:blip r:embed="rId7" cstate="print"/>
          <a:srcRect/>
          <a:stretch>
            <a:fillRect/>
          </a:stretch>
        </p:blipFill>
        <p:spPr bwMode="auto">
          <a:xfrm>
            <a:off x="533400" y="2667000"/>
            <a:ext cx="5041900" cy="647700"/>
          </a:xfrm>
          <a:prstGeom prst="rect">
            <a:avLst/>
          </a:prstGeom>
          <a:noFill/>
          <a:ln w="9525">
            <a:noFill/>
            <a:miter lim="800000"/>
            <a:headEnd/>
            <a:tailEnd/>
          </a:ln>
          <a:effectLst/>
        </p:spPr>
      </p:pic>
      <p:pic>
        <p:nvPicPr>
          <p:cNvPr id="129041" name="Picture 17" descr="txp_fig"/>
          <p:cNvPicPr>
            <a:picLocks noChangeAspect="1" noChangeArrowheads="1"/>
          </p:cNvPicPr>
          <p:nvPr>
            <p:custDataLst>
              <p:tags r:id="rId2"/>
            </p:custDataLst>
          </p:nvPr>
        </p:nvPicPr>
        <p:blipFill>
          <a:blip r:embed="rId8" cstate="print"/>
          <a:srcRect/>
          <a:stretch>
            <a:fillRect/>
          </a:stretch>
        </p:blipFill>
        <p:spPr bwMode="auto">
          <a:xfrm>
            <a:off x="387350" y="5149850"/>
            <a:ext cx="5335588" cy="71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7 Sept 2009</a:t>
            </a:r>
            <a:endParaRPr lang="en-US"/>
          </a:p>
        </p:txBody>
      </p:sp>
      <p:sp>
        <p:nvSpPr>
          <p:cNvPr id="6" name="Footer Placeholder 4"/>
          <p:cNvSpPr>
            <a:spLocks noGrp="1"/>
          </p:cNvSpPr>
          <p:nvPr>
            <p:ph type="ftr" sz="quarter" idx="11"/>
          </p:nvPr>
        </p:nvSpPr>
        <p:spPr/>
        <p:txBody>
          <a:bodyPr/>
          <a:lstStyle/>
          <a:p>
            <a:r>
              <a:rPr lang="en-US"/>
              <a:t>Shepherd - Explosion Effects </a:t>
            </a:r>
          </a:p>
        </p:txBody>
      </p:sp>
      <p:sp>
        <p:nvSpPr>
          <p:cNvPr id="7" name="Slide Number Placeholder 5"/>
          <p:cNvSpPr>
            <a:spLocks noGrp="1"/>
          </p:cNvSpPr>
          <p:nvPr>
            <p:ph type="sldNum" sz="quarter" idx="12"/>
          </p:nvPr>
        </p:nvSpPr>
        <p:spPr/>
        <p:txBody>
          <a:bodyPr/>
          <a:lstStyle/>
          <a:p>
            <a:fld id="{433FC8ED-8740-4C8D-B645-49AC2AFD43E2}" type="slidenum">
              <a:rPr lang="en-US"/>
              <a:pPr/>
              <a:t>6</a:t>
            </a:fld>
            <a:endParaRPr lang="en-US"/>
          </a:p>
        </p:txBody>
      </p:sp>
      <p:pic>
        <p:nvPicPr>
          <p:cNvPr id="506886" name="Picture 6"/>
          <p:cNvPicPr>
            <a:picLocks noChangeAspect="1" noChangeArrowheads="1"/>
          </p:cNvPicPr>
          <p:nvPr/>
        </p:nvPicPr>
        <p:blipFill>
          <a:blip r:embed="rId3" cstate="print"/>
          <a:srcRect/>
          <a:stretch>
            <a:fillRect/>
          </a:stretch>
        </p:blipFill>
        <p:spPr bwMode="auto">
          <a:xfrm>
            <a:off x="3384550" y="838200"/>
            <a:ext cx="3613150" cy="2297113"/>
          </a:xfrm>
          <a:prstGeom prst="rect">
            <a:avLst/>
          </a:prstGeom>
          <a:noFill/>
          <a:ln w="9525">
            <a:noFill/>
            <a:miter lim="800000"/>
            <a:headEnd/>
            <a:tailEnd/>
          </a:ln>
          <a:effectLst/>
        </p:spPr>
      </p:pic>
      <p:sp>
        <p:nvSpPr>
          <p:cNvPr id="506882" name="Rectangle 2"/>
          <p:cNvSpPr>
            <a:spLocks noGrp="1" noChangeArrowheads="1"/>
          </p:cNvSpPr>
          <p:nvPr>
            <p:ph type="title"/>
          </p:nvPr>
        </p:nvSpPr>
        <p:spPr/>
        <p:txBody>
          <a:bodyPr/>
          <a:lstStyle/>
          <a:p>
            <a:r>
              <a:rPr lang="en-US"/>
              <a:t>Fragment effects from structural failure</a:t>
            </a:r>
          </a:p>
        </p:txBody>
      </p:sp>
      <p:sp>
        <p:nvSpPr>
          <p:cNvPr id="506883" name="Rectangle 3"/>
          <p:cNvSpPr>
            <a:spLocks noGrp="1" noChangeArrowheads="1"/>
          </p:cNvSpPr>
          <p:nvPr>
            <p:ph type="body" idx="1"/>
          </p:nvPr>
        </p:nvSpPr>
        <p:spPr>
          <a:xfrm>
            <a:off x="495300" y="2895600"/>
            <a:ext cx="8997950" cy="3230563"/>
          </a:xfrm>
        </p:spPr>
        <p:txBody>
          <a:bodyPr/>
          <a:lstStyle/>
          <a:p>
            <a:r>
              <a:rPr lang="en-US" sz="2400"/>
              <a:t>Primary fragments</a:t>
            </a:r>
          </a:p>
          <a:p>
            <a:pPr lvl="1"/>
            <a:r>
              <a:rPr lang="en-US" sz="2000"/>
              <a:t>Created by rupture of vessel or structure</a:t>
            </a:r>
          </a:p>
          <a:p>
            <a:pPr lvl="1"/>
            <a:r>
              <a:rPr lang="en-US" sz="2000"/>
              <a:t>Some fraction of explosion energy transferred to fragment</a:t>
            </a:r>
          </a:p>
          <a:p>
            <a:pPr lvl="1"/>
            <a:r>
              <a:rPr lang="en-US" sz="2000"/>
              <a:t>Follows a ballistic trajectory</a:t>
            </a:r>
          </a:p>
          <a:p>
            <a:r>
              <a:rPr lang="en-US" sz="2400"/>
              <a:t>Secondary fragments</a:t>
            </a:r>
          </a:p>
          <a:p>
            <a:pPr lvl="1"/>
            <a:r>
              <a:rPr lang="en-US" sz="2000"/>
              <a:t>Created by blast wave and following flow</a:t>
            </a:r>
          </a:p>
          <a:p>
            <a:pPr lvl="1"/>
            <a:r>
              <a:rPr lang="en-US" sz="2000"/>
              <a:t>Accelerated by flow, eventually follows a ballistic trajectory</a:t>
            </a:r>
          </a:p>
          <a:p>
            <a:r>
              <a:rPr lang="en-US" sz="2400"/>
              <a:t>Both lift and drag important in determining trajectories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smtClean="0"/>
              <a:t>7 Sept 2009</a:t>
            </a:r>
            <a:endParaRPr lang="en-US"/>
          </a:p>
        </p:txBody>
      </p:sp>
      <p:sp>
        <p:nvSpPr>
          <p:cNvPr id="8" name="Footer Placeholder 5"/>
          <p:cNvSpPr>
            <a:spLocks noGrp="1"/>
          </p:cNvSpPr>
          <p:nvPr>
            <p:ph type="ftr" sz="quarter" idx="11"/>
          </p:nvPr>
        </p:nvSpPr>
        <p:spPr/>
        <p:txBody>
          <a:bodyPr/>
          <a:lstStyle/>
          <a:p>
            <a:r>
              <a:rPr lang="en-US"/>
              <a:t>Shepherd - Explosion Effects </a:t>
            </a:r>
          </a:p>
        </p:txBody>
      </p:sp>
      <p:sp>
        <p:nvSpPr>
          <p:cNvPr id="9" name="Slide Number Placeholder 6"/>
          <p:cNvSpPr>
            <a:spLocks noGrp="1"/>
          </p:cNvSpPr>
          <p:nvPr>
            <p:ph type="sldNum" sz="quarter" idx="12"/>
          </p:nvPr>
        </p:nvSpPr>
        <p:spPr/>
        <p:txBody>
          <a:bodyPr/>
          <a:lstStyle/>
          <a:p>
            <a:fld id="{FC170113-28F2-4378-BA33-B6B7FD529092}" type="slidenum">
              <a:rPr lang="en-US"/>
              <a:pPr/>
              <a:t>60</a:t>
            </a:fld>
            <a:endParaRPr lang="en-US"/>
          </a:p>
        </p:txBody>
      </p:sp>
      <p:sp>
        <p:nvSpPr>
          <p:cNvPr id="135172" name="Rectangle 4"/>
          <p:cNvSpPr>
            <a:spLocks noGrp="1" noChangeArrowheads="1"/>
          </p:cNvSpPr>
          <p:nvPr>
            <p:ph type="title"/>
          </p:nvPr>
        </p:nvSpPr>
        <p:spPr/>
        <p:txBody>
          <a:bodyPr/>
          <a:lstStyle/>
          <a:p>
            <a:r>
              <a:rPr lang="en-US"/>
              <a:t>Bending of Beams</a:t>
            </a:r>
          </a:p>
        </p:txBody>
      </p:sp>
      <p:sp>
        <p:nvSpPr>
          <p:cNvPr id="135173" name="Rectangle 5"/>
          <p:cNvSpPr>
            <a:spLocks noGrp="1" noChangeArrowheads="1"/>
          </p:cNvSpPr>
          <p:nvPr>
            <p:ph type="body" sz="half" idx="1"/>
          </p:nvPr>
        </p:nvSpPr>
        <p:spPr>
          <a:xfrm>
            <a:off x="495300" y="1219200"/>
            <a:ext cx="4416425" cy="4906963"/>
          </a:xfrm>
        </p:spPr>
        <p:txBody>
          <a:bodyPr/>
          <a:lstStyle/>
          <a:p>
            <a:r>
              <a:rPr lang="en-US" sz="2400"/>
              <a:t>Force on beam due to integrated effects of pressure loading</a:t>
            </a:r>
          </a:p>
          <a:p>
            <a:endParaRPr lang="en-US" sz="2400"/>
          </a:p>
          <a:p>
            <a:endParaRPr lang="en-US" sz="2400"/>
          </a:p>
          <a:p>
            <a:r>
              <a:rPr lang="en-US" sz="2400"/>
              <a:t>Pure bending has no net longitudinal stress</a:t>
            </a:r>
          </a:p>
          <a:p>
            <a:r>
              <a:rPr lang="en-US" sz="2400"/>
              <a:t>Deflection for uniform loading</a:t>
            </a:r>
          </a:p>
        </p:txBody>
      </p:sp>
      <p:pic>
        <p:nvPicPr>
          <p:cNvPr id="135180" name="Picture 12" descr="beam_deformation"/>
          <p:cNvPicPr>
            <a:picLocks noGrp="1" noChangeAspect="1" noChangeArrowheads="1"/>
          </p:cNvPicPr>
          <p:nvPr>
            <p:ph sz="half" idx="2"/>
          </p:nvPr>
        </p:nvPicPr>
        <p:blipFill>
          <a:blip r:embed="rId4" cstate="print"/>
          <a:srcRect/>
          <a:stretch>
            <a:fillRect/>
          </a:stretch>
        </p:blipFill>
        <p:spPr>
          <a:xfrm>
            <a:off x="4705350" y="1219200"/>
            <a:ext cx="5035550" cy="3781425"/>
          </a:xfrm>
          <a:noFill/>
          <a:ln/>
        </p:spPr>
      </p:pic>
      <p:pic>
        <p:nvPicPr>
          <p:cNvPr id="135182" name="Picture 14" descr="txp_fig"/>
          <p:cNvPicPr>
            <a:picLocks noChangeAspect="1" noChangeArrowheads="1"/>
          </p:cNvPicPr>
          <p:nvPr>
            <p:custDataLst>
              <p:tags r:id="rId1"/>
            </p:custDataLst>
          </p:nvPr>
        </p:nvPicPr>
        <p:blipFill>
          <a:blip r:embed="rId5" cstate="print"/>
          <a:srcRect/>
          <a:stretch>
            <a:fillRect/>
          </a:stretch>
        </p:blipFill>
        <p:spPr bwMode="auto">
          <a:xfrm>
            <a:off x="908050" y="2514600"/>
            <a:ext cx="3054350" cy="738188"/>
          </a:xfrm>
          <a:prstGeom prst="rect">
            <a:avLst/>
          </a:prstGeom>
          <a:noFill/>
          <a:ln w="9525">
            <a:noFill/>
            <a:miter lim="800000"/>
            <a:headEnd/>
            <a:tailEnd/>
          </a:ln>
          <a:effectLst/>
        </p:spPr>
      </p:pic>
      <p:pic>
        <p:nvPicPr>
          <p:cNvPr id="135183" name="Picture 15" descr="txp_fig"/>
          <p:cNvPicPr>
            <a:picLocks noChangeAspect="1" noChangeArrowheads="1"/>
          </p:cNvPicPr>
          <p:nvPr>
            <p:custDataLst>
              <p:tags r:id="rId2"/>
            </p:custDataLst>
          </p:nvPr>
        </p:nvPicPr>
        <p:blipFill>
          <a:blip r:embed="rId6" cstate="print"/>
          <a:srcRect/>
          <a:stretch>
            <a:fillRect/>
          </a:stretch>
        </p:blipFill>
        <p:spPr bwMode="auto">
          <a:xfrm>
            <a:off x="990600" y="5257800"/>
            <a:ext cx="8255000" cy="892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4"/>
          <p:cNvSpPr>
            <a:spLocks noGrp="1"/>
          </p:cNvSpPr>
          <p:nvPr>
            <p:ph type="dt" sz="half" idx="10"/>
          </p:nvPr>
        </p:nvSpPr>
        <p:spPr/>
        <p:txBody>
          <a:bodyPr/>
          <a:lstStyle/>
          <a:p>
            <a:r>
              <a:rPr lang="en-US" smtClean="0"/>
              <a:t>7 Sept 2009</a:t>
            </a:r>
            <a:endParaRPr lang="en-US"/>
          </a:p>
        </p:txBody>
      </p:sp>
      <p:sp>
        <p:nvSpPr>
          <p:cNvPr id="9" name="Footer Placeholder 5"/>
          <p:cNvSpPr>
            <a:spLocks noGrp="1"/>
          </p:cNvSpPr>
          <p:nvPr>
            <p:ph type="ftr" sz="quarter" idx="11"/>
          </p:nvPr>
        </p:nvSpPr>
        <p:spPr/>
        <p:txBody>
          <a:bodyPr/>
          <a:lstStyle/>
          <a:p>
            <a:r>
              <a:rPr lang="en-US"/>
              <a:t>Shepherd - Explosion Effects </a:t>
            </a:r>
          </a:p>
        </p:txBody>
      </p:sp>
      <p:sp>
        <p:nvSpPr>
          <p:cNvPr id="10" name="Slide Number Placeholder 6"/>
          <p:cNvSpPr>
            <a:spLocks noGrp="1"/>
          </p:cNvSpPr>
          <p:nvPr>
            <p:ph type="sldNum" sz="quarter" idx="12"/>
          </p:nvPr>
        </p:nvSpPr>
        <p:spPr/>
        <p:txBody>
          <a:bodyPr/>
          <a:lstStyle/>
          <a:p>
            <a:fld id="{0B51990E-EAB0-4733-9160-DD84B9DD6527}" type="slidenum">
              <a:rPr lang="en-US"/>
              <a:pPr/>
              <a:t>61</a:t>
            </a:fld>
            <a:endParaRPr lang="en-US"/>
          </a:p>
        </p:txBody>
      </p:sp>
      <p:sp>
        <p:nvSpPr>
          <p:cNvPr id="304130" name="Rectangle 2"/>
          <p:cNvSpPr>
            <a:spLocks noGrp="1" noChangeArrowheads="1"/>
          </p:cNvSpPr>
          <p:nvPr>
            <p:ph type="title"/>
          </p:nvPr>
        </p:nvSpPr>
        <p:spPr/>
        <p:txBody>
          <a:bodyPr/>
          <a:lstStyle/>
          <a:p>
            <a:r>
              <a:rPr lang="en-US"/>
              <a:t>Stress Wave propagation in Solids</a:t>
            </a:r>
          </a:p>
        </p:txBody>
      </p:sp>
      <p:sp>
        <p:nvSpPr>
          <p:cNvPr id="304131" name="Rectangle 3"/>
          <p:cNvSpPr>
            <a:spLocks noGrp="1" noChangeArrowheads="1"/>
          </p:cNvSpPr>
          <p:nvPr>
            <p:ph type="body" sz="half" idx="2"/>
          </p:nvPr>
        </p:nvSpPr>
        <p:spPr>
          <a:xfrm>
            <a:off x="495300" y="3048000"/>
            <a:ext cx="8997950" cy="2378075"/>
          </a:xfrm>
        </p:spPr>
        <p:txBody>
          <a:bodyPr/>
          <a:lstStyle/>
          <a:p>
            <a:r>
              <a:rPr lang="en-US" sz="1800"/>
              <a:t>Dynamic loading by impact or high explosive detonation in contact with structure</a:t>
            </a:r>
          </a:p>
          <a:p>
            <a:r>
              <a:rPr lang="en-US" sz="1800"/>
              <a:t>Two main types</a:t>
            </a:r>
          </a:p>
          <a:p>
            <a:pPr lvl="1"/>
            <a:r>
              <a:rPr lang="en-US" sz="1600"/>
              <a:t>Longitudinal (compression, P-waves)  </a:t>
            </a:r>
          </a:p>
          <a:p>
            <a:pPr lvl="1"/>
            <a:r>
              <a:rPr lang="en-US" sz="1600"/>
              <a:t>Transverse (shear, S-waves</a:t>
            </a:r>
          </a:p>
          <a:p>
            <a:r>
              <a:rPr lang="en-US" sz="1800"/>
              <a:t>Stress-velocity relationship (for bar P-waves)</a:t>
            </a:r>
          </a:p>
        </p:txBody>
      </p:sp>
      <p:pic>
        <p:nvPicPr>
          <p:cNvPr id="304133" name="Picture 5" descr="txp_fig"/>
          <p:cNvPicPr>
            <a:picLocks noChangeAspect="1" noChangeArrowheads="1"/>
          </p:cNvPicPr>
          <p:nvPr>
            <p:custDataLst>
              <p:tags r:id="rId1"/>
            </p:custDataLst>
          </p:nvPr>
        </p:nvPicPr>
        <p:blipFill>
          <a:blip r:embed="rId4" cstate="print"/>
          <a:srcRect/>
          <a:stretch>
            <a:fillRect/>
          </a:stretch>
        </p:blipFill>
        <p:spPr bwMode="auto">
          <a:xfrm>
            <a:off x="5695950" y="3581400"/>
            <a:ext cx="3632200" cy="833438"/>
          </a:xfrm>
          <a:prstGeom prst="rect">
            <a:avLst/>
          </a:prstGeom>
          <a:noFill/>
          <a:ln w="9525">
            <a:noFill/>
            <a:miter lim="800000"/>
            <a:headEnd/>
            <a:tailEnd/>
          </a:ln>
          <a:effectLst/>
        </p:spPr>
      </p:pic>
      <p:sp>
        <p:nvSpPr>
          <p:cNvPr id="304134" name="Text Box 6"/>
          <p:cNvSpPr txBox="1">
            <a:spLocks noChangeArrowheads="1"/>
          </p:cNvSpPr>
          <p:nvPr/>
        </p:nvSpPr>
        <p:spPr bwMode="auto">
          <a:xfrm>
            <a:off x="6851650" y="4648200"/>
            <a:ext cx="1738313" cy="366713"/>
          </a:xfrm>
          <a:prstGeom prst="rect">
            <a:avLst/>
          </a:prstGeom>
          <a:solidFill>
            <a:schemeClr val="accent1"/>
          </a:solidFill>
          <a:ln w="9525">
            <a:noFill/>
            <a:miter lim="800000"/>
            <a:headEnd/>
            <a:tailEnd/>
          </a:ln>
          <a:effectLst/>
        </p:spPr>
        <p:txBody>
          <a:bodyPr wrap="none">
            <a:spAutoFit/>
          </a:bodyPr>
          <a:lstStyle/>
          <a:p>
            <a:r>
              <a:rPr lang="en-US" b="0"/>
              <a:t>C</a:t>
            </a:r>
            <a:r>
              <a:rPr lang="en-US" b="0" baseline="-25000"/>
              <a:t>l  </a:t>
            </a:r>
            <a:r>
              <a:rPr lang="en-US" b="0"/>
              <a:t>exact for bar</a:t>
            </a:r>
          </a:p>
        </p:txBody>
      </p:sp>
      <p:pic>
        <p:nvPicPr>
          <p:cNvPr id="304136" name="Picture 8" descr="stresswaves"/>
          <p:cNvPicPr>
            <a:picLocks noGrp="1" noChangeAspect="1" noChangeArrowheads="1"/>
          </p:cNvPicPr>
          <p:nvPr>
            <p:ph sz="half" idx="1"/>
          </p:nvPr>
        </p:nvPicPr>
        <p:blipFill>
          <a:blip r:embed="rId5" cstate="print"/>
          <a:srcRect/>
          <a:stretch>
            <a:fillRect/>
          </a:stretch>
        </p:blipFill>
        <p:spPr>
          <a:xfrm>
            <a:off x="2311400" y="1371600"/>
            <a:ext cx="5368925" cy="1282700"/>
          </a:xfrm>
          <a:noFill/>
          <a:ln/>
        </p:spPr>
      </p:pic>
      <p:pic>
        <p:nvPicPr>
          <p:cNvPr id="304139" name="Picture 11" descr="txp_fig"/>
          <p:cNvPicPr>
            <a:picLocks noChangeAspect="1" noChangeArrowheads="1"/>
          </p:cNvPicPr>
          <p:nvPr>
            <p:custDataLst>
              <p:tags r:id="rId2"/>
            </p:custDataLst>
          </p:nvPr>
        </p:nvPicPr>
        <p:blipFill>
          <a:blip r:embed="rId6" cstate="print"/>
          <a:srcRect/>
          <a:stretch>
            <a:fillRect/>
          </a:stretch>
        </p:blipFill>
        <p:spPr bwMode="auto">
          <a:xfrm>
            <a:off x="1941513" y="5199063"/>
            <a:ext cx="1895475" cy="3222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4"/>
          <p:cNvSpPr>
            <a:spLocks noGrp="1"/>
          </p:cNvSpPr>
          <p:nvPr>
            <p:ph type="dt" sz="half" idx="10"/>
          </p:nvPr>
        </p:nvSpPr>
        <p:spPr/>
        <p:txBody>
          <a:bodyPr/>
          <a:lstStyle/>
          <a:p>
            <a:r>
              <a:rPr lang="en-US" smtClean="0"/>
              <a:t>7 Sept 2009</a:t>
            </a:r>
            <a:endParaRPr lang="en-US"/>
          </a:p>
        </p:txBody>
      </p:sp>
      <p:sp>
        <p:nvSpPr>
          <p:cNvPr id="24" name="Footer Placeholder 5"/>
          <p:cNvSpPr>
            <a:spLocks noGrp="1"/>
          </p:cNvSpPr>
          <p:nvPr>
            <p:ph type="ftr" sz="quarter" idx="11"/>
          </p:nvPr>
        </p:nvSpPr>
        <p:spPr/>
        <p:txBody>
          <a:bodyPr/>
          <a:lstStyle/>
          <a:p>
            <a:r>
              <a:rPr lang="en-US"/>
              <a:t>Shepherd - Explosion Effects </a:t>
            </a:r>
          </a:p>
        </p:txBody>
      </p:sp>
      <p:sp>
        <p:nvSpPr>
          <p:cNvPr id="25" name="Slide Number Placeholder 6"/>
          <p:cNvSpPr>
            <a:spLocks noGrp="1"/>
          </p:cNvSpPr>
          <p:nvPr>
            <p:ph type="sldNum" sz="quarter" idx="12"/>
          </p:nvPr>
        </p:nvSpPr>
        <p:spPr/>
        <p:txBody>
          <a:bodyPr/>
          <a:lstStyle/>
          <a:p>
            <a:fld id="{15539E0B-7024-4F4C-87CD-728699ECB2AC}" type="slidenum">
              <a:rPr lang="en-US"/>
              <a:pPr/>
              <a:t>62</a:t>
            </a:fld>
            <a:endParaRPr lang="en-US"/>
          </a:p>
        </p:txBody>
      </p:sp>
      <p:sp>
        <p:nvSpPr>
          <p:cNvPr id="306178" name="Rectangle 2"/>
          <p:cNvSpPr>
            <a:spLocks noGrp="1" noChangeArrowheads="1"/>
          </p:cNvSpPr>
          <p:nvPr>
            <p:ph type="title"/>
          </p:nvPr>
        </p:nvSpPr>
        <p:spPr/>
        <p:txBody>
          <a:bodyPr/>
          <a:lstStyle/>
          <a:p>
            <a:r>
              <a:rPr lang="en-US"/>
              <a:t>Is direct stress wave propagation important?</a:t>
            </a:r>
          </a:p>
        </p:txBody>
      </p:sp>
      <p:sp>
        <p:nvSpPr>
          <p:cNvPr id="306179" name="Rectangle 3"/>
          <p:cNvSpPr>
            <a:spLocks noGrp="1" noChangeArrowheads="1"/>
          </p:cNvSpPr>
          <p:nvPr>
            <p:ph type="body" sz="half" idx="1"/>
          </p:nvPr>
        </p:nvSpPr>
        <p:spPr>
          <a:xfrm>
            <a:off x="495300" y="1219200"/>
            <a:ext cx="7346950" cy="4906963"/>
          </a:xfrm>
        </p:spPr>
        <p:txBody>
          <a:bodyPr/>
          <a:lstStyle/>
          <a:p>
            <a:r>
              <a:rPr lang="en-US" sz="2400"/>
              <a:t>Time scale very fast compared to main structural response   T ~ L/C   </a:t>
            </a:r>
            <a:br>
              <a:rPr lang="en-US" sz="2400"/>
            </a:br>
            <a:r>
              <a:rPr lang="en-US" sz="2400"/>
              <a:t/>
            </a:r>
            <a:br>
              <a:rPr lang="en-US" sz="2400"/>
            </a:br>
            <a:r>
              <a:rPr lang="en-US" sz="2400"/>
              <a:t/>
            </a:r>
            <a:br>
              <a:rPr lang="en-US" sz="2400"/>
            </a:br>
            <a:endParaRPr lang="en-US" sz="2400"/>
          </a:p>
          <a:p>
            <a:endParaRPr lang="en-US" sz="2400"/>
          </a:p>
          <a:p>
            <a:pPr lvl="1"/>
            <a:r>
              <a:rPr lang="en-US" sz="2000"/>
              <a:t>Average out in microseconds (10</a:t>
            </a:r>
            <a:r>
              <a:rPr lang="en-US" sz="2000" baseline="30000"/>
              <a:t>-6 </a:t>
            </a:r>
            <a:r>
              <a:rPr lang="en-US" sz="2000"/>
              <a:t>s) </a:t>
            </a:r>
          </a:p>
          <a:p>
            <a:r>
              <a:rPr lang="en-US" sz="2400"/>
              <a:t>Stress level low compared to yield stress</a:t>
            </a:r>
            <a:br>
              <a:rPr lang="en-US" sz="2400"/>
            </a:br>
            <a:r>
              <a:rPr lang="en-US" sz="2400"/>
              <a:t/>
            </a:r>
            <a:br>
              <a:rPr lang="en-US" sz="2400"/>
            </a:br>
            <a:r>
              <a:rPr lang="en-US" sz="2400">
                <a:latin typeface="Symbol" pitchFamily="18" charset="2"/>
                <a:sym typeface="Symbol" pitchFamily="18" charset="2"/>
              </a:rPr>
              <a:t></a:t>
            </a:r>
            <a:r>
              <a:rPr lang="en-US" sz="2400"/>
              <a:t> ~ </a:t>
            </a:r>
            <a:r>
              <a:rPr lang="en-US" sz="2400">
                <a:latin typeface="Symbol" pitchFamily="18" charset="2"/>
                <a:sym typeface="Symbol" pitchFamily="18" charset="2"/>
              </a:rPr>
              <a:t></a:t>
            </a:r>
            <a:r>
              <a:rPr lang="en-US" sz="2400"/>
              <a:t> P ~ 10 MPa &lt;&lt; </a:t>
            </a:r>
            <a:r>
              <a:rPr lang="en-US" sz="2400">
                <a:latin typeface="Symbol" pitchFamily="18" charset="2"/>
                <a:sym typeface="Symbol" pitchFamily="18" charset="2"/>
              </a:rPr>
              <a:t></a:t>
            </a:r>
            <a:r>
              <a:rPr lang="en-US" sz="2400" baseline="-25000">
                <a:sym typeface="Symbol" pitchFamily="18" charset="2"/>
              </a:rPr>
              <a:t>Y</a:t>
            </a:r>
            <a:r>
              <a:rPr lang="en-US" sz="2400"/>
              <a:t> = 200- 500 MPa</a:t>
            </a:r>
          </a:p>
        </p:txBody>
      </p:sp>
      <p:graphicFrame>
        <p:nvGraphicFramePr>
          <p:cNvPr id="306231" name="Group 55"/>
          <p:cNvGraphicFramePr>
            <a:graphicFrameLocks noGrp="1"/>
          </p:cNvGraphicFramePr>
          <p:nvPr>
            <p:ph sz="half" idx="2"/>
          </p:nvPr>
        </p:nvGraphicFramePr>
        <p:xfrm>
          <a:off x="1073150" y="2133600"/>
          <a:ext cx="5365750" cy="1371600"/>
        </p:xfrm>
        <a:graphic>
          <a:graphicData uri="http://schemas.openxmlformats.org/drawingml/2006/table">
            <a:tbl>
              <a:tblPr/>
              <a:tblGrid>
                <a:gridCol w="1789113"/>
                <a:gridCol w="1787525"/>
                <a:gridCol w="1789112"/>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C</a:t>
                      </a:r>
                      <a:r>
                        <a:rPr kumimoji="0" lang="en-US" sz="2400" b="0" i="0" u="none" strike="noStrike" cap="none" normalizeH="0" baseline="-25000" smtClean="0">
                          <a:ln>
                            <a:noFill/>
                          </a:ln>
                          <a:solidFill>
                            <a:schemeClr val="tx1"/>
                          </a:solidFill>
                          <a:effectLst/>
                          <a:latin typeface="Arial" pitchFamily="34" charset="0"/>
                        </a:rPr>
                        <a:t>l </a:t>
                      </a:r>
                      <a:r>
                        <a:rPr kumimoji="0" lang="en-US" sz="2400" b="0" i="0" u="none" strike="noStrike" cap="none" normalizeH="0" baseline="0" smtClean="0">
                          <a:ln>
                            <a:noFill/>
                          </a:ln>
                          <a:solidFill>
                            <a:schemeClr val="tx1"/>
                          </a:solidFill>
                          <a:effectLst/>
                          <a:latin typeface="Arial" pitchFamily="34" charset="0"/>
                        </a:rPr>
                        <a:t>(m/s)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C</a:t>
                      </a:r>
                      <a:r>
                        <a:rPr kumimoji="0" lang="en-US" sz="2400" b="0" i="0" u="none" strike="noStrike" cap="none" normalizeH="0" baseline="-25000" smtClean="0">
                          <a:ln>
                            <a:noFill/>
                          </a:ln>
                          <a:solidFill>
                            <a:schemeClr val="tx1"/>
                          </a:solidFill>
                          <a:effectLst/>
                          <a:latin typeface="Arial" pitchFamily="34" charset="0"/>
                        </a:rPr>
                        <a:t>s</a:t>
                      </a:r>
                      <a:r>
                        <a:rPr kumimoji="0" lang="en-US" sz="2400" b="0" i="0" u="none" strike="noStrike" cap="none" normalizeH="0" baseline="0" smtClean="0">
                          <a:ln>
                            <a:noFill/>
                          </a:ln>
                          <a:solidFill>
                            <a:schemeClr val="tx1"/>
                          </a:solidFill>
                          <a:effectLst/>
                          <a:latin typeface="Arial" pitchFamily="34" charset="0"/>
                        </a:rPr>
                        <a:t>(m/s)</a:t>
                      </a:r>
                      <a:endParaRPr kumimoji="0" lang="en-US" sz="2400" b="0" i="0" u="none" strike="noStrike" cap="none" normalizeH="0" baseline="-2500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Steel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6100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3205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Aluminum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3205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3155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6230" name="Text Box 54"/>
          <p:cNvSpPr txBox="1">
            <a:spLocks noChangeArrowheads="1"/>
          </p:cNvSpPr>
          <p:nvPr/>
        </p:nvSpPr>
        <p:spPr bwMode="auto">
          <a:xfrm>
            <a:off x="742950" y="5181600"/>
            <a:ext cx="7956550" cy="915988"/>
          </a:xfrm>
          <a:prstGeom prst="rect">
            <a:avLst/>
          </a:prstGeom>
          <a:solidFill>
            <a:srgbClr val="FF0000"/>
          </a:solidFill>
          <a:ln w="9525">
            <a:noFill/>
            <a:miter lim="800000"/>
            <a:headEnd/>
            <a:tailEnd/>
          </a:ln>
          <a:effectLst/>
        </p:spPr>
        <p:txBody>
          <a:bodyPr wrap="none">
            <a:spAutoFit/>
          </a:bodyPr>
          <a:lstStyle/>
          <a:p>
            <a:r>
              <a:rPr lang="en-US" b="0"/>
              <a:t>Direct stress propagation within the structural elements is usually </a:t>
            </a:r>
          </a:p>
          <a:p>
            <a:r>
              <a:rPr lang="en-US" b="0"/>
              <a:t>not relevant for structural response to gaseous explosions. Important for high</a:t>
            </a:r>
          </a:p>
          <a:p>
            <a:r>
              <a:rPr lang="en-US" b="0"/>
              <a:t>explosive when structure is very close or in direct contact with explosive</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smtClean="0"/>
              <a:t>7 Sept 2009</a:t>
            </a:r>
            <a:endParaRPr lang="en-US"/>
          </a:p>
        </p:txBody>
      </p:sp>
      <p:sp>
        <p:nvSpPr>
          <p:cNvPr id="8" name="Footer Placeholder 5"/>
          <p:cNvSpPr>
            <a:spLocks noGrp="1"/>
          </p:cNvSpPr>
          <p:nvPr>
            <p:ph type="ftr" sz="quarter" idx="11"/>
          </p:nvPr>
        </p:nvSpPr>
        <p:spPr/>
        <p:txBody>
          <a:bodyPr/>
          <a:lstStyle/>
          <a:p>
            <a:r>
              <a:rPr lang="en-US"/>
              <a:t>Shepherd - Explosion Effects </a:t>
            </a:r>
          </a:p>
        </p:txBody>
      </p:sp>
      <p:sp>
        <p:nvSpPr>
          <p:cNvPr id="9" name="Slide Number Placeholder 6"/>
          <p:cNvSpPr>
            <a:spLocks noGrp="1"/>
          </p:cNvSpPr>
          <p:nvPr>
            <p:ph type="sldNum" sz="quarter" idx="12"/>
          </p:nvPr>
        </p:nvSpPr>
        <p:spPr/>
        <p:txBody>
          <a:bodyPr/>
          <a:lstStyle/>
          <a:p>
            <a:fld id="{A7B9CC00-2734-484D-9DC6-0A8F28EA0E19}" type="slidenum">
              <a:rPr lang="en-US"/>
              <a:pPr/>
              <a:t>63</a:t>
            </a:fld>
            <a:endParaRPr lang="en-US"/>
          </a:p>
        </p:txBody>
      </p:sp>
      <p:sp>
        <p:nvSpPr>
          <p:cNvPr id="308226" name="Rectangle 2"/>
          <p:cNvSpPr>
            <a:spLocks noGrp="1" noChangeArrowheads="1"/>
          </p:cNvSpPr>
          <p:nvPr>
            <p:ph type="title"/>
          </p:nvPr>
        </p:nvSpPr>
        <p:spPr/>
        <p:txBody>
          <a:bodyPr/>
          <a:lstStyle/>
          <a:p>
            <a:r>
              <a:rPr lang="en-US"/>
              <a:t>Vibration of Plates, Beams, &amp; Structures</a:t>
            </a:r>
          </a:p>
        </p:txBody>
      </p:sp>
      <p:sp>
        <p:nvSpPr>
          <p:cNvPr id="308227" name="Rectangle 3"/>
          <p:cNvSpPr>
            <a:spLocks noGrp="1" noChangeArrowheads="1"/>
          </p:cNvSpPr>
          <p:nvPr>
            <p:ph type="body" sz="half" idx="1"/>
          </p:nvPr>
        </p:nvSpPr>
        <p:spPr>
          <a:xfrm>
            <a:off x="495300" y="1219200"/>
            <a:ext cx="8089900" cy="4906963"/>
          </a:xfrm>
        </p:spPr>
        <p:txBody>
          <a:bodyPr/>
          <a:lstStyle/>
          <a:p>
            <a:pPr>
              <a:lnSpc>
                <a:spcPct val="110000"/>
              </a:lnSpc>
            </a:pPr>
            <a:r>
              <a:rPr lang="en-US" sz="2400"/>
              <a:t>Element vibrations</a:t>
            </a:r>
          </a:p>
          <a:p>
            <a:pPr lvl="1">
              <a:lnSpc>
                <a:spcPct val="110000"/>
              </a:lnSpc>
            </a:pPr>
            <a:r>
              <a:rPr lang="en-US" sz="2000"/>
              <a:t>Membranes or shells</a:t>
            </a:r>
            <a:br>
              <a:rPr lang="en-US" sz="2000"/>
            </a:br>
            <a:endParaRPr lang="en-US" sz="2000"/>
          </a:p>
          <a:p>
            <a:pPr lvl="1">
              <a:lnSpc>
                <a:spcPct val="110000"/>
              </a:lnSpc>
            </a:pPr>
            <a:r>
              <a:rPr lang="en-US" sz="2000"/>
              <a:t>Plates or beams </a:t>
            </a:r>
          </a:p>
          <a:p>
            <a:pPr lvl="1">
              <a:lnSpc>
                <a:spcPct val="110000"/>
              </a:lnSpc>
            </a:pPr>
            <a:endParaRPr lang="en-US" sz="2000"/>
          </a:p>
          <a:p>
            <a:pPr lvl="1">
              <a:lnSpc>
                <a:spcPct val="110000"/>
              </a:lnSpc>
            </a:pPr>
            <a:r>
              <a:rPr lang="en-US" sz="2000"/>
              <a:t>Modes of flexural motion</a:t>
            </a:r>
          </a:p>
          <a:p>
            <a:pPr lvl="2">
              <a:lnSpc>
                <a:spcPct val="110000"/>
              </a:lnSpc>
            </a:pPr>
            <a:r>
              <a:rPr lang="en-US" sz="1800"/>
              <a:t>Standing waves, frequencies </a:t>
            </a:r>
            <a:r>
              <a:rPr lang="en-US" sz="1800">
                <a:latin typeface="Symbol" pitchFamily="18" charset="2"/>
                <a:sym typeface="Symbol" pitchFamily="18" charset="2"/>
              </a:rPr>
              <a:t></a:t>
            </a:r>
            <a:r>
              <a:rPr lang="en-US" sz="1800" baseline="-25000">
                <a:sym typeface="Symbol" pitchFamily="18" charset="2"/>
              </a:rPr>
              <a:t>i</a:t>
            </a:r>
            <a:r>
              <a:rPr lang="en-US" sz="1800"/>
              <a:t> </a:t>
            </a:r>
          </a:p>
          <a:p>
            <a:pPr lvl="2">
              <a:lnSpc>
                <a:spcPct val="110000"/>
              </a:lnSpc>
            </a:pPr>
            <a:r>
              <a:rPr lang="en-US" sz="1800"/>
              <a:t>Propagating dispersive waves </a:t>
            </a:r>
            <a:r>
              <a:rPr lang="en-US" sz="1800">
                <a:latin typeface="Symbol" pitchFamily="18" charset="2"/>
                <a:sym typeface="Symbol" pitchFamily="18" charset="2"/>
              </a:rPr>
              <a:t></a:t>
            </a:r>
            <a:r>
              <a:rPr lang="en-US" sz="1800"/>
              <a:t>(k)</a:t>
            </a:r>
          </a:p>
          <a:p>
            <a:pPr>
              <a:lnSpc>
                <a:spcPct val="110000"/>
              </a:lnSpc>
            </a:pPr>
            <a:r>
              <a:rPr lang="en-US" sz="2400"/>
              <a:t>Coupled motions of entire structure</a:t>
            </a:r>
          </a:p>
        </p:txBody>
      </p:sp>
      <p:pic>
        <p:nvPicPr>
          <p:cNvPr id="308238" name="Picture 14" descr="txp_fig"/>
          <p:cNvPicPr>
            <a:picLocks noChangeAspect="1" noChangeArrowheads="1"/>
          </p:cNvPicPr>
          <p:nvPr>
            <p:custDataLst>
              <p:tags r:id="rId1"/>
            </p:custDataLst>
          </p:nvPr>
        </p:nvPicPr>
        <p:blipFill>
          <a:blip r:embed="rId5" cstate="print"/>
          <a:srcRect/>
          <a:stretch>
            <a:fillRect/>
          </a:stretch>
        </p:blipFill>
        <p:spPr bwMode="auto">
          <a:xfrm>
            <a:off x="4210050" y="1676400"/>
            <a:ext cx="5329238" cy="657225"/>
          </a:xfrm>
          <a:prstGeom prst="rect">
            <a:avLst/>
          </a:prstGeom>
          <a:noFill/>
          <a:ln w="9525">
            <a:noFill/>
            <a:miter lim="800000"/>
            <a:headEnd/>
            <a:tailEnd/>
          </a:ln>
          <a:effectLst/>
        </p:spPr>
      </p:pic>
      <p:pic>
        <p:nvPicPr>
          <p:cNvPr id="308239" name="Picture 15" descr="txp_fig"/>
          <p:cNvPicPr>
            <a:picLocks noChangeAspect="1" noChangeArrowheads="1"/>
          </p:cNvPicPr>
          <p:nvPr>
            <p:custDataLst>
              <p:tags r:id="rId2"/>
            </p:custDataLst>
          </p:nvPr>
        </p:nvPicPr>
        <p:blipFill>
          <a:blip r:embed="rId6" cstate="print"/>
          <a:srcRect/>
          <a:stretch>
            <a:fillRect/>
          </a:stretch>
        </p:blipFill>
        <p:spPr bwMode="auto">
          <a:xfrm>
            <a:off x="4044950" y="2514600"/>
            <a:ext cx="4946650" cy="588963"/>
          </a:xfrm>
          <a:prstGeom prst="rect">
            <a:avLst/>
          </a:prstGeom>
          <a:noFill/>
          <a:ln w="9525">
            <a:noFill/>
            <a:miter lim="800000"/>
            <a:headEnd/>
            <a:tailEnd/>
          </a:ln>
          <a:effectLst/>
        </p:spPr>
      </p:pic>
      <p:pic>
        <p:nvPicPr>
          <p:cNvPr id="308240" name="Picture 16" descr="txp_fig"/>
          <p:cNvPicPr>
            <a:picLocks noChangeAspect="1" noChangeArrowheads="1"/>
          </p:cNvPicPr>
          <p:nvPr>
            <p:custDataLst>
              <p:tags r:id="rId3"/>
            </p:custDataLst>
          </p:nvPr>
        </p:nvPicPr>
        <p:blipFill>
          <a:blip r:embed="rId7" cstate="print"/>
          <a:srcRect/>
          <a:stretch>
            <a:fillRect/>
          </a:stretch>
        </p:blipFill>
        <p:spPr bwMode="auto">
          <a:xfrm>
            <a:off x="2743200" y="4945063"/>
            <a:ext cx="2273300" cy="574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7 Sept 2009</a:t>
            </a:r>
            <a:endParaRPr lang="en-US"/>
          </a:p>
        </p:txBody>
      </p:sp>
      <p:sp>
        <p:nvSpPr>
          <p:cNvPr id="6" name="Footer Placeholder 3"/>
          <p:cNvSpPr>
            <a:spLocks noGrp="1"/>
          </p:cNvSpPr>
          <p:nvPr>
            <p:ph type="ftr" sz="quarter" idx="11"/>
          </p:nvPr>
        </p:nvSpPr>
        <p:spPr/>
        <p:txBody>
          <a:bodyPr/>
          <a:lstStyle/>
          <a:p>
            <a:r>
              <a:rPr lang="en-US"/>
              <a:t>Shepherd - Explosion Effects </a:t>
            </a:r>
          </a:p>
        </p:txBody>
      </p:sp>
      <p:sp>
        <p:nvSpPr>
          <p:cNvPr id="7" name="Slide Number Placeholder 4"/>
          <p:cNvSpPr>
            <a:spLocks noGrp="1"/>
          </p:cNvSpPr>
          <p:nvPr>
            <p:ph type="sldNum" sz="quarter" idx="12"/>
          </p:nvPr>
        </p:nvSpPr>
        <p:spPr/>
        <p:txBody>
          <a:bodyPr/>
          <a:lstStyle/>
          <a:p>
            <a:fld id="{47307828-28E6-4172-8911-07AD12B15878}" type="slidenum">
              <a:rPr lang="en-US"/>
              <a:pPr/>
              <a:t>64</a:t>
            </a:fld>
            <a:endParaRPr lang="en-US"/>
          </a:p>
        </p:txBody>
      </p:sp>
      <p:pic>
        <p:nvPicPr>
          <p:cNvPr id="495620" name="Picture 4" descr="SqaurePlateFourModes"/>
          <p:cNvPicPr>
            <a:picLocks noChangeAspect="1" noChangeArrowheads="1"/>
          </p:cNvPicPr>
          <p:nvPr/>
        </p:nvPicPr>
        <p:blipFill>
          <a:blip r:embed="rId2" cstate="print"/>
          <a:srcRect/>
          <a:stretch>
            <a:fillRect/>
          </a:stretch>
        </p:blipFill>
        <p:spPr bwMode="auto">
          <a:xfrm>
            <a:off x="109538" y="1143000"/>
            <a:ext cx="8393112" cy="4235450"/>
          </a:xfrm>
          <a:prstGeom prst="rect">
            <a:avLst/>
          </a:prstGeom>
          <a:noFill/>
        </p:spPr>
      </p:pic>
      <p:sp>
        <p:nvSpPr>
          <p:cNvPr id="495621" name="Rectangle 5"/>
          <p:cNvSpPr>
            <a:spLocks noGrp="1" noChangeArrowheads="1"/>
          </p:cNvSpPr>
          <p:nvPr>
            <p:ph type="title"/>
          </p:nvPr>
        </p:nvSpPr>
        <p:spPr/>
        <p:txBody>
          <a:bodyPr/>
          <a:lstStyle/>
          <a:p>
            <a:r>
              <a:rPr lang="en-US"/>
              <a:t>Free Vibration of Clamped Plate</a:t>
            </a:r>
          </a:p>
        </p:txBody>
      </p:sp>
      <p:sp>
        <p:nvSpPr>
          <p:cNvPr id="495622" name="Text Box 6"/>
          <p:cNvSpPr txBox="1">
            <a:spLocks noChangeArrowheads="1"/>
          </p:cNvSpPr>
          <p:nvPr/>
        </p:nvSpPr>
        <p:spPr bwMode="auto">
          <a:xfrm>
            <a:off x="669925" y="5726113"/>
            <a:ext cx="3306763" cy="304800"/>
          </a:xfrm>
          <a:prstGeom prst="rect">
            <a:avLst/>
          </a:prstGeom>
          <a:noFill/>
          <a:ln w="9525">
            <a:noFill/>
            <a:miter lim="800000"/>
            <a:headEnd/>
            <a:tailEnd/>
          </a:ln>
          <a:effectLst/>
        </p:spPr>
        <p:txBody>
          <a:bodyPr wrap="none">
            <a:spAutoFit/>
          </a:bodyPr>
          <a:lstStyle/>
          <a:p>
            <a:r>
              <a:rPr lang="en-US" sz="1400" b="0"/>
              <a:t>Morse and Ingard Theoretical Acoustics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7 Sept 2009</a:t>
            </a:r>
            <a:endParaRPr lang="en-US"/>
          </a:p>
        </p:txBody>
      </p:sp>
      <p:sp>
        <p:nvSpPr>
          <p:cNvPr id="6" name="Footer Placeholder 3"/>
          <p:cNvSpPr>
            <a:spLocks noGrp="1"/>
          </p:cNvSpPr>
          <p:nvPr>
            <p:ph type="ftr" sz="quarter" idx="11"/>
          </p:nvPr>
        </p:nvSpPr>
        <p:spPr/>
        <p:txBody>
          <a:bodyPr/>
          <a:lstStyle/>
          <a:p>
            <a:r>
              <a:rPr lang="en-US"/>
              <a:t>Shepherd - Explosion Effects </a:t>
            </a:r>
          </a:p>
        </p:txBody>
      </p:sp>
      <p:sp>
        <p:nvSpPr>
          <p:cNvPr id="7" name="Slide Number Placeholder 4"/>
          <p:cNvSpPr>
            <a:spLocks noGrp="1"/>
          </p:cNvSpPr>
          <p:nvPr>
            <p:ph type="sldNum" sz="quarter" idx="12"/>
          </p:nvPr>
        </p:nvSpPr>
        <p:spPr/>
        <p:txBody>
          <a:bodyPr/>
          <a:lstStyle/>
          <a:p>
            <a:fld id="{CC4F8B08-1F99-4D5B-BFFC-C64C71A0873F}" type="slidenum">
              <a:rPr lang="en-US"/>
              <a:pPr/>
              <a:t>65</a:t>
            </a:fld>
            <a:endParaRPr lang="en-US"/>
          </a:p>
        </p:txBody>
      </p:sp>
      <p:pic>
        <p:nvPicPr>
          <p:cNvPr id="496644" name="Picture 4" descr="SquarePlatePointLoad"/>
          <p:cNvPicPr>
            <a:picLocks noChangeAspect="1" noChangeArrowheads="1"/>
          </p:cNvPicPr>
          <p:nvPr/>
        </p:nvPicPr>
        <p:blipFill>
          <a:blip r:embed="rId2" cstate="print"/>
          <a:srcRect/>
          <a:stretch>
            <a:fillRect/>
          </a:stretch>
        </p:blipFill>
        <p:spPr bwMode="auto">
          <a:xfrm>
            <a:off x="2311400" y="1066800"/>
            <a:ext cx="5094288" cy="5029200"/>
          </a:xfrm>
          <a:prstGeom prst="rect">
            <a:avLst/>
          </a:prstGeom>
          <a:noFill/>
        </p:spPr>
      </p:pic>
      <p:sp>
        <p:nvSpPr>
          <p:cNvPr id="496645" name="Rectangle 5"/>
          <p:cNvSpPr>
            <a:spLocks noGrp="1" noChangeArrowheads="1"/>
          </p:cNvSpPr>
          <p:nvPr>
            <p:ph type="title"/>
          </p:nvPr>
        </p:nvSpPr>
        <p:spPr/>
        <p:txBody>
          <a:bodyPr/>
          <a:lstStyle/>
          <a:p>
            <a:r>
              <a:rPr lang="en-US"/>
              <a:t>Transient Response of Clamped Plate</a:t>
            </a:r>
          </a:p>
        </p:txBody>
      </p:sp>
      <p:sp>
        <p:nvSpPr>
          <p:cNvPr id="496646" name="Text Box 6"/>
          <p:cNvSpPr txBox="1">
            <a:spLocks noChangeArrowheads="1"/>
          </p:cNvSpPr>
          <p:nvPr/>
        </p:nvSpPr>
        <p:spPr bwMode="auto">
          <a:xfrm>
            <a:off x="228600" y="5334000"/>
            <a:ext cx="1870075" cy="517525"/>
          </a:xfrm>
          <a:prstGeom prst="rect">
            <a:avLst/>
          </a:prstGeom>
          <a:noFill/>
          <a:ln w="9525">
            <a:noFill/>
            <a:miter lim="800000"/>
            <a:headEnd/>
            <a:tailEnd/>
          </a:ln>
          <a:effectLst/>
        </p:spPr>
        <p:txBody>
          <a:bodyPr wrap="none">
            <a:spAutoFit/>
          </a:bodyPr>
          <a:lstStyle/>
          <a:p>
            <a:r>
              <a:rPr lang="en-US" sz="1400" b="0"/>
              <a:t>Morse and Ingard </a:t>
            </a:r>
          </a:p>
          <a:p>
            <a:r>
              <a:rPr lang="en-US" sz="1400" b="0"/>
              <a:t>Theoretical Acoustics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Modes of a Piping System</a:t>
            </a:r>
            <a:endParaRPr lang="en-US" dirty="0"/>
          </a:p>
        </p:txBody>
      </p:sp>
      <p:sp>
        <p:nvSpPr>
          <p:cNvPr id="3" name="Date Placeholder 2"/>
          <p:cNvSpPr>
            <a:spLocks noGrp="1"/>
          </p:cNvSpPr>
          <p:nvPr>
            <p:ph type="dt" sz="half" idx="10"/>
          </p:nvPr>
        </p:nvSpPr>
        <p:spPr/>
        <p:txBody>
          <a:bodyPr/>
          <a:lstStyle/>
          <a:p>
            <a:r>
              <a:rPr lang="en-US" smtClean="0"/>
              <a:t>7 Sept 2009</a:t>
            </a:r>
            <a:endParaRPr lang="en-US"/>
          </a:p>
        </p:txBody>
      </p:sp>
      <p:sp>
        <p:nvSpPr>
          <p:cNvPr id="4" name="Footer Placeholder 3"/>
          <p:cNvSpPr>
            <a:spLocks noGrp="1"/>
          </p:cNvSpPr>
          <p:nvPr>
            <p:ph type="ftr" sz="quarter" idx="11"/>
          </p:nvPr>
        </p:nvSpPr>
        <p:spPr/>
        <p:txBody>
          <a:bodyPr/>
          <a:lstStyle/>
          <a:p>
            <a:r>
              <a:rPr lang="en-US" smtClean="0"/>
              <a:t>Shepherd - Explosion Effects </a:t>
            </a:r>
            <a:endParaRPr lang="en-US"/>
          </a:p>
        </p:txBody>
      </p:sp>
      <p:sp>
        <p:nvSpPr>
          <p:cNvPr id="5" name="Slide Number Placeholder 4"/>
          <p:cNvSpPr>
            <a:spLocks noGrp="1"/>
          </p:cNvSpPr>
          <p:nvPr>
            <p:ph type="sldNum" sz="quarter" idx="12"/>
          </p:nvPr>
        </p:nvSpPr>
        <p:spPr/>
        <p:txBody>
          <a:bodyPr/>
          <a:lstStyle/>
          <a:p>
            <a:fld id="{D1FF3D64-8169-4B80-9DF5-09913DEA97BB}" type="slidenum">
              <a:rPr lang="en-US" smtClean="0"/>
              <a:pPr/>
              <a:t>66</a:t>
            </a:fld>
            <a:endParaRPr lang="en-US"/>
          </a:p>
        </p:txBody>
      </p:sp>
      <p:pic>
        <p:nvPicPr>
          <p:cNvPr id="715778" name="Picture 2"/>
          <p:cNvPicPr>
            <a:picLocks noChangeAspect="1" noChangeArrowheads="1"/>
          </p:cNvPicPr>
          <p:nvPr/>
        </p:nvPicPr>
        <p:blipFill>
          <a:blip r:embed="rId2" cstate="print"/>
          <a:srcRect/>
          <a:stretch>
            <a:fillRect/>
          </a:stretch>
        </p:blipFill>
        <p:spPr bwMode="auto">
          <a:xfrm>
            <a:off x="838201" y="1143001"/>
            <a:ext cx="2133600" cy="2702560"/>
          </a:xfrm>
          <a:prstGeom prst="rect">
            <a:avLst/>
          </a:prstGeom>
          <a:noFill/>
          <a:ln w="9525">
            <a:noFill/>
            <a:miter lim="800000"/>
            <a:headEnd/>
            <a:tailEnd/>
          </a:ln>
        </p:spPr>
      </p:pic>
      <p:pic>
        <p:nvPicPr>
          <p:cNvPr id="715779" name="Picture 3"/>
          <p:cNvPicPr>
            <a:picLocks noChangeAspect="1" noChangeArrowheads="1"/>
          </p:cNvPicPr>
          <p:nvPr/>
        </p:nvPicPr>
        <p:blipFill>
          <a:blip r:embed="rId3" cstate="print"/>
          <a:srcRect/>
          <a:stretch>
            <a:fillRect/>
          </a:stretch>
        </p:blipFill>
        <p:spPr bwMode="auto">
          <a:xfrm>
            <a:off x="3733801" y="1219200"/>
            <a:ext cx="1143000" cy="2435678"/>
          </a:xfrm>
          <a:prstGeom prst="rect">
            <a:avLst/>
          </a:prstGeom>
          <a:noFill/>
          <a:ln w="9525">
            <a:noFill/>
            <a:miter lim="800000"/>
            <a:headEnd/>
            <a:tailEnd/>
          </a:ln>
        </p:spPr>
      </p:pic>
      <p:pic>
        <p:nvPicPr>
          <p:cNvPr id="715780" name="Picture 4"/>
          <p:cNvPicPr>
            <a:picLocks noChangeAspect="1" noChangeArrowheads="1"/>
          </p:cNvPicPr>
          <p:nvPr/>
        </p:nvPicPr>
        <p:blipFill>
          <a:blip r:embed="rId4" cstate="print"/>
          <a:srcRect/>
          <a:stretch>
            <a:fillRect/>
          </a:stretch>
        </p:blipFill>
        <p:spPr bwMode="auto">
          <a:xfrm>
            <a:off x="5486400" y="1143000"/>
            <a:ext cx="3895725" cy="2524125"/>
          </a:xfrm>
          <a:prstGeom prst="rect">
            <a:avLst/>
          </a:prstGeom>
          <a:noFill/>
          <a:ln w="9525">
            <a:noFill/>
            <a:miter lim="800000"/>
            <a:headEnd/>
            <a:tailEnd/>
          </a:ln>
        </p:spPr>
      </p:pic>
      <p:pic>
        <p:nvPicPr>
          <p:cNvPr id="715781" name="Picture 5"/>
          <p:cNvPicPr>
            <a:picLocks noChangeAspect="1" noChangeArrowheads="1"/>
          </p:cNvPicPr>
          <p:nvPr/>
        </p:nvPicPr>
        <p:blipFill>
          <a:blip r:embed="rId5" cstate="print"/>
          <a:srcRect/>
          <a:stretch>
            <a:fillRect/>
          </a:stretch>
        </p:blipFill>
        <p:spPr bwMode="auto">
          <a:xfrm>
            <a:off x="1447800" y="4038600"/>
            <a:ext cx="1001700" cy="2113391"/>
          </a:xfrm>
          <a:prstGeom prst="rect">
            <a:avLst/>
          </a:prstGeom>
          <a:noFill/>
          <a:ln w="9525">
            <a:noFill/>
            <a:miter lim="800000"/>
            <a:headEnd/>
            <a:tailEnd/>
          </a:ln>
        </p:spPr>
      </p:pic>
      <p:pic>
        <p:nvPicPr>
          <p:cNvPr id="715782" name="Picture 6"/>
          <p:cNvPicPr>
            <a:picLocks noChangeAspect="1" noChangeArrowheads="1"/>
          </p:cNvPicPr>
          <p:nvPr/>
        </p:nvPicPr>
        <p:blipFill>
          <a:blip r:embed="rId6" cstate="print"/>
          <a:srcRect/>
          <a:stretch>
            <a:fillRect/>
          </a:stretch>
        </p:blipFill>
        <p:spPr bwMode="auto">
          <a:xfrm>
            <a:off x="2743200" y="3886200"/>
            <a:ext cx="3714750" cy="2219325"/>
          </a:xfrm>
          <a:prstGeom prst="rect">
            <a:avLst/>
          </a:prstGeom>
          <a:noFill/>
          <a:ln w="9525">
            <a:noFill/>
            <a:miter lim="800000"/>
            <a:headEnd/>
            <a:tailEnd/>
          </a:ln>
        </p:spPr>
      </p:pic>
      <p:pic>
        <p:nvPicPr>
          <p:cNvPr id="715783" name="Picture 7"/>
          <p:cNvPicPr>
            <a:picLocks noChangeAspect="1" noChangeArrowheads="1"/>
          </p:cNvPicPr>
          <p:nvPr/>
        </p:nvPicPr>
        <p:blipFill>
          <a:blip r:embed="rId7" cstate="print"/>
          <a:srcRect/>
          <a:stretch>
            <a:fillRect/>
          </a:stretch>
        </p:blipFill>
        <p:spPr bwMode="auto">
          <a:xfrm>
            <a:off x="7239000" y="3657600"/>
            <a:ext cx="1895475" cy="2424113"/>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Piping System Oscillation Frequencies</a:t>
            </a:r>
            <a:endParaRPr lang="en-US" dirty="0"/>
          </a:p>
        </p:txBody>
      </p:sp>
      <p:sp>
        <p:nvSpPr>
          <p:cNvPr id="3" name="Date Placeholder 2"/>
          <p:cNvSpPr>
            <a:spLocks noGrp="1"/>
          </p:cNvSpPr>
          <p:nvPr>
            <p:ph type="dt" sz="half" idx="10"/>
          </p:nvPr>
        </p:nvSpPr>
        <p:spPr/>
        <p:txBody>
          <a:bodyPr/>
          <a:lstStyle/>
          <a:p>
            <a:r>
              <a:rPr lang="en-US" smtClean="0"/>
              <a:t>7 Sept 2009</a:t>
            </a:r>
            <a:endParaRPr lang="en-US"/>
          </a:p>
        </p:txBody>
      </p:sp>
      <p:sp>
        <p:nvSpPr>
          <p:cNvPr id="4" name="Footer Placeholder 3"/>
          <p:cNvSpPr>
            <a:spLocks noGrp="1"/>
          </p:cNvSpPr>
          <p:nvPr>
            <p:ph type="ftr" sz="quarter" idx="11"/>
          </p:nvPr>
        </p:nvSpPr>
        <p:spPr/>
        <p:txBody>
          <a:bodyPr/>
          <a:lstStyle/>
          <a:p>
            <a:r>
              <a:rPr lang="en-US" smtClean="0"/>
              <a:t>Shepherd - Explosion Effects </a:t>
            </a:r>
            <a:endParaRPr lang="en-US"/>
          </a:p>
        </p:txBody>
      </p:sp>
      <p:sp>
        <p:nvSpPr>
          <p:cNvPr id="5" name="Slide Number Placeholder 4"/>
          <p:cNvSpPr>
            <a:spLocks noGrp="1"/>
          </p:cNvSpPr>
          <p:nvPr>
            <p:ph type="sldNum" sz="quarter" idx="12"/>
          </p:nvPr>
        </p:nvSpPr>
        <p:spPr/>
        <p:txBody>
          <a:bodyPr/>
          <a:lstStyle/>
          <a:p>
            <a:fld id="{D1FF3D64-8169-4B80-9DF5-09913DEA97BB}" type="slidenum">
              <a:rPr lang="en-US" smtClean="0"/>
              <a:pPr/>
              <a:t>67</a:t>
            </a:fld>
            <a:endParaRPr lang="en-US"/>
          </a:p>
        </p:txBody>
      </p:sp>
      <p:pic>
        <p:nvPicPr>
          <p:cNvPr id="714754" name="Picture 2"/>
          <p:cNvPicPr>
            <a:picLocks noChangeAspect="1" noChangeArrowheads="1"/>
          </p:cNvPicPr>
          <p:nvPr/>
        </p:nvPicPr>
        <p:blipFill>
          <a:blip r:embed="rId2" cstate="print"/>
          <a:srcRect/>
          <a:stretch>
            <a:fillRect/>
          </a:stretch>
        </p:blipFill>
        <p:spPr bwMode="auto">
          <a:xfrm>
            <a:off x="914400" y="990600"/>
            <a:ext cx="790575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95AB75AB-3715-4B50-81BD-AA9BB41ADB56}" type="slidenum">
              <a:rPr lang="en-US"/>
              <a:pPr/>
              <a:t>68</a:t>
            </a:fld>
            <a:endParaRPr lang="en-US"/>
          </a:p>
        </p:txBody>
      </p:sp>
      <p:sp>
        <p:nvSpPr>
          <p:cNvPr id="226306" name="Rectangle 2"/>
          <p:cNvSpPr>
            <a:spLocks noGrp="1" noChangeArrowheads="1"/>
          </p:cNvSpPr>
          <p:nvPr>
            <p:ph type="title"/>
          </p:nvPr>
        </p:nvSpPr>
        <p:spPr/>
        <p:txBody>
          <a:bodyPr/>
          <a:lstStyle/>
          <a:p>
            <a:r>
              <a:rPr lang="en-US"/>
              <a:t>Two Special Situations</a:t>
            </a:r>
          </a:p>
        </p:txBody>
      </p:sp>
      <p:sp>
        <p:nvSpPr>
          <p:cNvPr id="226307" name="Rectangle 3"/>
          <p:cNvSpPr>
            <a:spLocks noGrp="1" noChangeArrowheads="1"/>
          </p:cNvSpPr>
          <p:nvPr>
            <p:ph type="body" idx="1"/>
          </p:nvPr>
        </p:nvSpPr>
        <p:spPr/>
        <p:txBody>
          <a:bodyPr/>
          <a:lstStyle/>
          <a:p>
            <a:r>
              <a:rPr lang="en-US" sz="2400"/>
              <a:t>Loading on small objects</a:t>
            </a:r>
          </a:p>
          <a:p>
            <a:pPr lvl="1"/>
            <a:r>
              <a:rPr lang="en-US" sz="2000"/>
              <a:t>Represent forces as drag coefficients dependent on shape and orientation and function of flow speed.</a:t>
            </a:r>
          </a:p>
          <a:p>
            <a:pPr lvl="1" algn="ctr">
              <a:buFontTx/>
              <a:buNone/>
            </a:pPr>
            <a:r>
              <a:rPr lang="en-US" sz="2000"/>
              <a:t>F = ½ </a:t>
            </a:r>
            <a:r>
              <a:rPr lang="en-US" sz="2000">
                <a:latin typeface="Symbol" pitchFamily="18" charset="2"/>
                <a:sym typeface="Symbol" pitchFamily="18" charset="2"/>
              </a:rPr>
              <a:t></a:t>
            </a:r>
            <a:r>
              <a:rPr lang="en-US" sz="2000"/>
              <a:t> V</a:t>
            </a:r>
            <a:r>
              <a:rPr lang="en-US" sz="2000" baseline="30000"/>
              <a:t>2</a:t>
            </a:r>
            <a:r>
              <a:rPr lang="en-US" sz="2000"/>
              <a:t> C</a:t>
            </a:r>
            <a:r>
              <a:rPr lang="en-US" sz="2000" baseline="-25000"/>
              <a:t>D</a:t>
            </a:r>
            <a:r>
              <a:rPr lang="en-US" sz="2000"/>
              <a:t>(Mach No, Reynolds No) x Frontal Area</a:t>
            </a:r>
          </a:p>
          <a:p>
            <a:r>
              <a:rPr lang="en-US" sz="2400"/>
              <a:t>Thermal stresses.  </a:t>
            </a:r>
          </a:p>
          <a:p>
            <a:pPr lvl="1"/>
            <a:r>
              <a:rPr lang="en-US" sz="2000"/>
              <a:t>Thermal stresses are stresses that are created by differential thermal expansion caused by time-dependent heat transfer from hot explosion gases.   This is distinct from the loss of strength of materials due to bulk heating, which is a very important factor in fires which occur over very much longer durations than explosions.</a:t>
            </a:r>
          </a:p>
          <a:p>
            <a:pPr lvl="1" algn="ctr">
              <a:buFontTx/>
              <a:buNone/>
            </a:pPr>
            <a:r>
              <a:rPr lang="en-US" sz="2000"/>
              <a:t> </a:t>
            </a:r>
            <a:r>
              <a:rPr lang="en-US" sz="2000">
                <a:latin typeface="Symbol" pitchFamily="18" charset="2"/>
                <a:sym typeface="Symbol" pitchFamily="18" charset="2"/>
              </a:rPr>
              <a:t></a:t>
            </a:r>
            <a:r>
              <a:rPr lang="en-US" sz="2000"/>
              <a:t> = </a:t>
            </a:r>
            <a:r>
              <a:rPr lang="en-US" sz="2000">
                <a:latin typeface="Symbol" pitchFamily="18" charset="2"/>
                <a:sym typeface="Symbol" pitchFamily="18" charset="2"/>
              </a:rPr>
              <a:t></a:t>
            </a:r>
            <a:r>
              <a:rPr lang="en-US" sz="2000"/>
              <a:t>/E  + </a:t>
            </a:r>
            <a:r>
              <a:rPr lang="en-US" sz="2000">
                <a:latin typeface="Symbol" pitchFamily="18" charset="2"/>
                <a:sym typeface="Symbol" pitchFamily="18" charset="2"/>
              </a:rPr>
              <a:t></a:t>
            </a:r>
            <a:r>
              <a:rPr lang="en-US" sz="2000"/>
              <a:t> </a:t>
            </a:r>
            <a:r>
              <a:rPr lang="en-US" sz="2000">
                <a:latin typeface="Symbol" pitchFamily="18" charset="2"/>
                <a:sym typeface="Symbol" pitchFamily="18" charset="2"/>
              </a:rPr>
              <a:t></a:t>
            </a:r>
            <a:r>
              <a:rPr lang="en-US" sz="2000"/>
              <a:t> T</a:t>
            </a:r>
          </a:p>
          <a:p>
            <a:pPr>
              <a:buFontTx/>
              <a:buNone/>
            </a:pPr>
            <a:endParaRPr lang="en-US" sz="2400"/>
          </a:p>
          <a:p>
            <a:pPr lvl="1"/>
            <a:endParaRPr lang="en-US" sz="2000"/>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r>
              <a:rPr lang="en-US" smtClean="0"/>
              <a:t>7 Sept 2009</a:t>
            </a:r>
            <a:endParaRPr lang="en-US"/>
          </a:p>
        </p:txBody>
      </p:sp>
      <p:sp>
        <p:nvSpPr>
          <p:cNvPr id="4" name="Footer Placeholder 4"/>
          <p:cNvSpPr>
            <a:spLocks noGrp="1"/>
          </p:cNvSpPr>
          <p:nvPr>
            <p:ph type="ftr" sz="quarter" idx="11"/>
          </p:nvPr>
        </p:nvSpPr>
        <p:spPr/>
        <p:txBody>
          <a:bodyPr/>
          <a:lstStyle/>
          <a:p>
            <a:r>
              <a:rPr lang="en-US"/>
              <a:t>Shepherd - Explosion Effects </a:t>
            </a:r>
          </a:p>
        </p:txBody>
      </p:sp>
      <p:sp>
        <p:nvSpPr>
          <p:cNvPr id="5" name="Slide Number Placeholder 5"/>
          <p:cNvSpPr>
            <a:spLocks noGrp="1"/>
          </p:cNvSpPr>
          <p:nvPr>
            <p:ph type="sldNum" sz="quarter" idx="12"/>
          </p:nvPr>
        </p:nvSpPr>
        <p:spPr/>
        <p:txBody>
          <a:bodyPr/>
          <a:lstStyle/>
          <a:p>
            <a:fld id="{72D6E566-AC0A-40BD-9580-5A257D2241AE}" type="slidenum">
              <a:rPr lang="en-US"/>
              <a:pPr/>
              <a:t>69</a:t>
            </a:fld>
            <a:endParaRPr lang="en-US"/>
          </a:p>
        </p:txBody>
      </p:sp>
      <p:sp>
        <p:nvSpPr>
          <p:cNvPr id="513028" name="Rectangle 4"/>
          <p:cNvSpPr>
            <a:spLocks noGrp="1" noChangeArrowheads="1"/>
          </p:cNvSpPr>
          <p:nvPr>
            <p:ph type="ctrTitle"/>
          </p:nvPr>
        </p:nvSpPr>
        <p:spPr/>
        <p:txBody>
          <a:bodyPr/>
          <a:lstStyle/>
          <a:p>
            <a:r>
              <a:rPr lang="en-US"/>
              <a:t>Modeling Structural Response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r>
              <a:rPr lang="en-US" smtClean="0"/>
              <a:t>7 Sept 2009</a:t>
            </a:r>
            <a:endParaRPr lang="en-US"/>
          </a:p>
        </p:txBody>
      </p:sp>
      <p:sp>
        <p:nvSpPr>
          <p:cNvPr id="11" name="Footer Placeholder 2"/>
          <p:cNvSpPr>
            <a:spLocks noGrp="1"/>
          </p:cNvSpPr>
          <p:nvPr>
            <p:ph type="ftr" sz="quarter" idx="11"/>
          </p:nvPr>
        </p:nvSpPr>
        <p:spPr/>
        <p:txBody>
          <a:bodyPr/>
          <a:lstStyle/>
          <a:p>
            <a:r>
              <a:rPr lang="en-US"/>
              <a:t>Shepherd - Explosion Effects </a:t>
            </a:r>
          </a:p>
        </p:txBody>
      </p:sp>
      <p:sp>
        <p:nvSpPr>
          <p:cNvPr id="12" name="Slide Number Placeholder 3"/>
          <p:cNvSpPr>
            <a:spLocks noGrp="1"/>
          </p:cNvSpPr>
          <p:nvPr>
            <p:ph type="sldNum" sz="quarter" idx="12"/>
          </p:nvPr>
        </p:nvSpPr>
        <p:spPr/>
        <p:txBody>
          <a:bodyPr/>
          <a:lstStyle/>
          <a:p>
            <a:fld id="{D07D0221-E536-4E51-8143-B145E3DBF459}" type="slidenum">
              <a:rPr lang="en-US"/>
              <a:pPr/>
              <a:t>7</a:t>
            </a:fld>
            <a:endParaRPr lang="en-US"/>
          </a:p>
        </p:txBody>
      </p:sp>
      <p:sp>
        <p:nvSpPr>
          <p:cNvPr id="51216" name="Text Box 16"/>
          <p:cNvSpPr txBox="1">
            <a:spLocks noChangeArrowheads="1"/>
          </p:cNvSpPr>
          <p:nvPr/>
        </p:nvSpPr>
        <p:spPr bwMode="auto">
          <a:xfrm>
            <a:off x="1073150" y="3048000"/>
            <a:ext cx="2978150" cy="366713"/>
          </a:xfrm>
          <a:prstGeom prst="rect">
            <a:avLst/>
          </a:prstGeom>
          <a:noFill/>
          <a:ln w="9525">
            <a:noFill/>
            <a:miter lim="800000"/>
            <a:headEnd/>
            <a:tailEnd/>
          </a:ln>
          <a:effectLst/>
        </p:spPr>
        <p:txBody>
          <a:bodyPr wrap="none">
            <a:spAutoFit/>
          </a:bodyPr>
          <a:lstStyle/>
          <a:p>
            <a:r>
              <a:rPr lang="en-US" b="0"/>
              <a:t>Pasadena TX 1989 – C2H4</a:t>
            </a:r>
          </a:p>
        </p:txBody>
      </p:sp>
      <p:sp>
        <p:nvSpPr>
          <p:cNvPr id="51217" name="Text Box 17"/>
          <p:cNvSpPr txBox="1">
            <a:spLocks noChangeArrowheads="1"/>
          </p:cNvSpPr>
          <p:nvPr/>
        </p:nvSpPr>
        <p:spPr bwMode="auto">
          <a:xfrm>
            <a:off x="5613400" y="2971800"/>
            <a:ext cx="3422650" cy="366713"/>
          </a:xfrm>
          <a:prstGeom prst="rect">
            <a:avLst/>
          </a:prstGeom>
          <a:noFill/>
          <a:ln w="9525">
            <a:noFill/>
            <a:miter lim="800000"/>
            <a:headEnd/>
            <a:tailEnd/>
          </a:ln>
          <a:effectLst/>
        </p:spPr>
        <p:txBody>
          <a:bodyPr wrap="none">
            <a:spAutoFit/>
          </a:bodyPr>
          <a:lstStyle/>
          <a:p>
            <a:r>
              <a:rPr lang="en-US" b="0"/>
              <a:t>Flixborough 1974 - cyclohexane</a:t>
            </a:r>
          </a:p>
        </p:txBody>
      </p:sp>
      <p:sp>
        <p:nvSpPr>
          <p:cNvPr id="51218" name="Text Box 18"/>
          <p:cNvSpPr txBox="1">
            <a:spLocks noChangeArrowheads="1"/>
          </p:cNvSpPr>
          <p:nvPr/>
        </p:nvSpPr>
        <p:spPr bwMode="auto">
          <a:xfrm>
            <a:off x="5943600" y="6019800"/>
            <a:ext cx="2863850" cy="366713"/>
          </a:xfrm>
          <a:prstGeom prst="rect">
            <a:avLst/>
          </a:prstGeom>
          <a:noFill/>
          <a:ln w="9525">
            <a:noFill/>
            <a:miter lim="800000"/>
            <a:headEnd/>
            <a:tailEnd/>
          </a:ln>
          <a:effectLst/>
        </p:spPr>
        <p:txBody>
          <a:bodyPr wrap="none">
            <a:spAutoFit/>
          </a:bodyPr>
          <a:lstStyle/>
          <a:p>
            <a:r>
              <a:rPr lang="en-US" b="0"/>
              <a:t>Port Hudson 1974 – C3H8</a:t>
            </a:r>
          </a:p>
        </p:txBody>
      </p:sp>
      <p:sp>
        <p:nvSpPr>
          <p:cNvPr id="51220" name="Text Box 20"/>
          <p:cNvSpPr txBox="1">
            <a:spLocks noChangeArrowheads="1"/>
          </p:cNvSpPr>
          <p:nvPr/>
        </p:nvSpPr>
        <p:spPr bwMode="auto">
          <a:xfrm>
            <a:off x="3136900" y="4724400"/>
            <a:ext cx="1352550" cy="366713"/>
          </a:xfrm>
          <a:prstGeom prst="rect">
            <a:avLst/>
          </a:prstGeom>
          <a:noFill/>
          <a:ln w="9525">
            <a:noFill/>
            <a:miter lim="800000"/>
            <a:headEnd/>
            <a:tailEnd/>
          </a:ln>
          <a:effectLst/>
        </p:spPr>
        <p:txBody>
          <a:bodyPr wrap="none">
            <a:spAutoFit/>
          </a:bodyPr>
          <a:lstStyle/>
          <a:p>
            <a:r>
              <a:rPr lang="en-US" b="0"/>
              <a:t>(20 Kg H2 )</a:t>
            </a:r>
          </a:p>
        </p:txBody>
      </p:sp>
      <p:pic>
        <p:nvPicPr>
          <p:cNvPr id="51221" name="Picture 21"/>
          <p:cNvPicPr>
            <a:picLocks noChangeAspect="1" noChangeArrowheads="1"/>
          </p:cNvPicPr>
          <p:nvPr/>
        </p:nvPicPr>
        <p:blipFill>
          <a:blip r:embed="rId3" cstate="print"/>
          <a:srcRect/>
          <a:stretch>
            <a:fillRect/>
          </a:stretch>
        </p:blipFill>
        <p:spPr bwMode="auto">
          <a:xfrm>
            <a:off x="1238250" y="3429000"/>
            <a:ext cx="1862138" cy="2590800"/>
          </a:xfrm>
          <a:prstGeom prst="rect">
            <a:avLst/>
          </a:prstGeom>
          <a:noFill/>
          <a:ln w="9525">
            <a:noFill/>
            <a:miter lim="800000"/>
            <a:headEnd/>
            <a:tailEnd/>
          </a:ln>
          <a:effectLst/>
        </p:spPr>
      </p:pic>
      <p:pic>
        <p:nvPicPr>
          <p:cNvPr id="51222" name="Picture 22" descr="phillips1989"/>
          <p:cNvPicPr>
            <a:picLocks noChangeAspect="1" noChangeArrowheads="1"/>
          </p:cNvPicPr>
          <p:nvPr/>
        </p:nvPicPr>
        <p:blipFill>
          <a:blip r:embed="rId4" cstate="print"/>
          <a:srcRect/>
          <a:stretch>
            <a:fillRect/>
          </a:stretch>
        </p:blipFill>
        <p:spPr bwMode="auto">
          <a:xfrm>
            <a:off x="412750" y="304800"/>
            <a:ext cx="4581525" cy="2720975"/>
          </a:xfrm>
          <a:prstGeom prst="rect">
            <a:avLst/>
          </a:prstGeom>
          <a:noFill/>
        </p:spPr>
      </p:pic>
      <p:pic>
        <p:nvPicPr>
          <p:cNvPr id="51223" name="Picture 23" descr="flixborough2 "/>
          <p:cNvPicPr>
            <a:picLocks noChangeAspect="1" noChangeArrowheads="1"/>
          </p:cNvPicPr>
          <p:nvPr/>
        </p:nvPicPr>
        <p:blipFill>
          <a:blip r:embed="rId5" cstate="print"/>
          <a:srcRect/>
          <a:stretch>
            <a:fillRect/>
          </a:stretch>
        </p:blipFill>
        <p:spPr bwMode="auto">
          <a:xfrm>
            <a:off x="5267325" y="282575"/>
            <a:ext cx="4148138" cy="2740025"/>
          </a:xfrm>
          <a:prstGeom prst="rect">
            <a:avLst/>
          </a:prstGeom>
          <a:noFill/>
        </p:spPr>
      </p:pic>
      <p:pic>
        <p:nvPicPr>
          <p:cNvPr id="51224" name="Picture 24" descr="porthudson1"/>
          <p:cNvPicPr>
            <a:picLocks noChangeAspect="1" noChangeArrowheads="1"/>
          </p:cNvPicPr>
          <p:nvPr/>
        </p:nvPicPr>
        <p:blipFill>
          <a:blip r:embed="rId6" cstate="print"/>
          <a:srcRect/>
          <a:stretch>
            <a:fillRect/>
          </a:stretch>
        </p:blipFill>
        <p:spPr bwMode="auto">
          <a:xfrm>
            <a:off x="5283200" y="3341688"/>
            <a:ext cx="4127500" cy="2701925"/>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A5745201-A819-4D35-A2C6-911A76C48975}" type="slidenum">
              <a:rPr lang="en-US"/>
              <a:pPr/>
              <a:t>70</a:t>
            </a:fld>
            <a:endParaRPr lang="en-US"/>
          </a:p>
        </p:txBody>
      </p:sp>
      <p:sp>
        <p:nvSpPr>
          <p:cNvPr id="40962" name="Rectangle 2"/>
          <p:cNvSpPr>
            <a:spLocks noGrp="1" noChangeArrowheads="1"/>
          </p:cNvSpPr>
          <p:nvPr>
            <p:ph type="title"/>
          </p:nvPr>
        </p:nvSpPr>
        <p:spPr/>
        <p:txBody>
          <a:bodyPr/>
          <a:lstStyle/>
          <a:p>
            <a:r>
              <a:rPr lang="en-US"/>
              <a:t>Determining structural response </a:t>
            </a:r>
          </a:p>
        </p:txBody>
      </p:sp>
      <p:sp>
        <p:nvSpPr>
          <p:cNvPr id="40963" name="Rectangle 3"/>
          <p:cNvSpPr>
            <a:spLocks noGrp="1" noChangeArrowheads="1"/>
          </p:cNvSpPr>
          <p:nvPr>
            <p:ph type="body" idx="1"/>
          </p:nvPr>
        </p:nvSpPr>
        <p:spPr/>
        <p:txBody>
          <a:bodyPr/>
          <a:lstStyle/>
          <a:p>
            <a:pPr marL="577850" indent="-577850"/>
            <a:r>
              <a:rPr lang="en-US"/>
              <a:t>Issues</a:t>
            </a:r>
          </a:p>
          <a:p>
            <a:pPr marL="952500" lvl="1" indent="-495300"/>
            <a:r>
              <a:rPr lang="en-US"/>
              <a:t>Static or dynamic</a:t>
            </a:r>
          </a:p>
          <a:p>
            <a:pPr marL="1327150" lvl="2" indent="-412750"/>
            <a:r>
              <a:rPr lang="en-US"/>
              <a:t>depends on time scale of response compared to that of load</a:t>
            </a:r>
          </a:p>
          <a:p>
            <a:pPr marL="1743075" lvl="3" indent="-371475"/>
            <a:r>
              <a:rPr lang="en-US"/>
              <a:t>impulsive (short loading duration)</a:t>
            </a:r>
          </a:p>
          <a:p>
            <a:pPr marL="1743075" lvl="3" indent="-371475"/>
            <a:r>
              <a:rPr lang="en-US"/>
              <a:t>sudden (short rise time)</a:t>
            </a:r>
          </a:p>
          <a:p>
            <a:pPr marL="1743075" lvl="3" indent="-371475"/>
            <a:r>
              <a:rPr lang="en-US"/>
              <a:t>quasi-static (long rise time)</a:t>
            </a:r>
          </a:p>
          <a:p>
            <a:pPr marL="952500" lvl="1" indent="-495300"/>
            <a:r>
              <a:rPr lang="en-US"/>
              <a:t>Elastic or elastic-plastic</a:t>
            </a:r>
          </a:p>
          <a:p>
            <a:pPr marL="1327150" lvl="2" indent="-412750"/>
            <a:r>
              <a:rPr lang="en-US"/>
              <a:t>depends on magnitude of stresses and deformation</a:t>
            </a:r>
          </a:p>
          <a:p>
            <a:pPr marL="1743075" lvl="3" indent="-371475"/>
            <a:r>
              <a:rPr lang="en-US"/>
              <a:t>yield stress limit appropriate for vessels designed to contain explosions</a:t>
            </a:r>
          </a:p>
          <a:p>
            <a:pPr marL="1743075" lvl="3" indent="-371475"/>
            <a:r>
              <a:rPr lang="en-US"/>
              <a:t>maximum displacement or deformation limit appropriate for determining or preventing leaks or rupture under accident conditions</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F98FC9F4-03DB-4299-8A9F-F79C6B7DC9DC}" type="slidenum">
              <a:rPr lang="en-US"/>
              <a:pPr/>
              <a:t>71</a:t>
            </a:fld>
            <a:endParaRPr lang="en-US"/>
          </a:p>
        </p:txBody>
      </p:sp>
      <p:sp>
        <p:nvSpPr>
          <p:cNvPr id="41986" name="Rectangle 2"/>
          <p:cNvSpPr>
            <a:spLocks noGrp="1" noChangeArrowheads="1"/>
          </p:cNvSpPr>
          <p:nvPr>
            <p:ph type="title"/>
          </p:nvPr>
        </p:nvSpPr>
        <p:spPr/>
        <p:txBody>
          <a:bodyPr/>
          <a:lstStyle/>
          <a:p>
            <a:r>
              <a:rPr lang="en-US"/>
              <a:t>Simple estimates</a:t>
            </a:r>
          </a:p>
        </p:txBody>
      </p:sp>
      <p:sp>
        <p:nvSpPr>
          <p:cNvPr id="41987" name="Rectangle 3"/>
          <p:cNvSpPr>
            <a:spLocks noGrp="1" noChangeArrowheads="1"/>
          </p:cNvSpPr>
          <p:nvPr>
            <p:ph type="body" idx="1"/>
          </p:nvPr>
        </p:nvSpPr>
        <p:spPr>
          <a:xfrm>
            <a:off x="577850" y="990600"/>
            <a:ext cx="8997950" cy="4906963"/>
          </a:xfrm>
        </p:spPr>
        <p:txBody>
          <a:bodyPr/>
          <a:lstStyle/>
          <a:p>
            <a:pPr marL="577850" indent="-577850">
              <a:lnSpc>
                <a:spcPct val="110000"/>
              </a:lnSpc>
            </a:pPr>
            <a:r>
              <a:rPr lang="en-US" sz="1400"/>
              <a:t>Strength of materials approach assuming equivalent static load</a:t>
            </a:r>
          </a:p>
          <a:p>
            <a:pPr marL="952500" lvl="1" indent="-495300">
              <a:lnSpc>
                <a:spcPct val="110000"/>
              </a:lnSpc>
            </a:pPr>
            <a:r>
              <a:rPr lang="en-US" sz="1200"/>
              <a:t>Useful only for very slow combustion (static loads) and negligible thermal load</a:t>
            </a:r>
          </a:p>
          <a:p>
            <a:pPr marL="577850" indent="-577850">
              <a:lnSpc>
                <a:spcPct val="110000"/>
              </a:lnSpc>
            </a:pPr>
            <a:r>
              <a:rPr lang="en-US" sz="1400"/>
              <a:t>Theory of elasticity and analytical solutions</a:t>
            </a:r>
          </a:p>
          <a:p>
            <a:pPr marL="952500" lvl="1" indent="-495300">
              <a:lnSpc>
                <a:spcPct val="110000"/>
              </a:lnSpc>
            </a:pPr>
            <a:r>
              <a:rPr lang="en-US" sz="1200"/>
              <a:t>static solutions  for many common vessels and components (Roarke’s Handbook)</a:t>
            </a:r>
          </a:p>
          <a:p>
            <a:pPr marL="952500" lvl="1" indent="-495300">
              <a:lnSpc>
                <a:spcPct val="110000"/>
              </a:lnSpc>
            </a:pPr>
            <a:r>
              <a:rPr lang="en-US" sz="1200"/>
              <a:t>dynamic solutions available for simple shapes – mode shapes and vibrational periods are tabulated.</a:t>
            </a:r>
          </a:p>
          <a:p>
            <a:pPr marL="952500" lvl="1" indent="-495300">
              <a:lnSpc>
                <a:spcPct val="110000"/>
              </a:lnSpc>
            </a:pPr>
            <a:r>
              <a:rPr lang="en-US" sz="1200"/>
              <a:t>Energy methods with assumed mode shapes (Baker et al method)</a:t>
            </a:r>
          </a:p>
          <a:p>
            <a:pPr marL="952500" lvl="1" indent="-495300">
              <a:lnSpc>
                <a:spcPct val="110000"/>
              </a:lnSpc>
            </a:pPr>
            <a:r>
              <a:rPr lang="en-US" sz="1200"/>
              <a:t>Analytical models for traveling loads available for shock and detonation waves</a:t>
            </a:r>
          </a:p>
          <a:p>
            <a:pPr marL="952500" lvl="1" indent="-495300">
              <a:lnSpc>
                <a:spcPct val="110000"/>
              </a:lnSpc>
            </a:pPr>
            <a:r>
              <a:rPr lang="en-US" sz="1200"/>
              <a:t>Transient thermo-elastic solutions available  for simple shapes </a:t>
            </a:r>
          </a:p>
          <a:p>
            <a:pPr marL="577850" indent="-577850">
              <a:lnSpc>
                <a:spcPct val="110000"/>
              </a:lnSpc>
            </a:pPr>
            <a:r>
              <a:rPr lang="en-US" sz="1400"/>
              <a:t>Theory of plasticity </a:t>
            </a:r>
          </a:p>
          <a:p>
            <a:pPr marL="952500" lvl="1" indent="-495300">
              <a:lnSpc>
                <a:spcPct val="110000"/>
              </a:lnSpc>
            </a:pPr>
            <a:r>
              <a:rPr lang="en-US" sz="1200"/>
              <a:t>rigid-plastic solutions available for simple shapes and impulsive loads.</a:t>
            </a:r>
          </a:p>
          <a:p>
            <a:pPr marL="952500" lvl="1" indent="-495300">
              <a:lnSpc>
                <a:spcPct val="110000"/>
              </a:lnSpc>
            </a:pPr>
            <a:r>
              <a:rPr lang="en-US" sz="1200"/>
              <a:t>Energy methods can provide quick bounds on deformation</a:t>
            </a:r>
          </a:p>
          <a:p>
            <a:pPr marL="577850" indent="-577850">
              <a:lnSpc>
                <a:spcPct val="110000"/>
              </a:lnSpc>
            </a:pPr>
            <a:r>
              <a:rPr lang="en-US" sz="1400"/>
              <a:t>Empirical correlations</a:t>
            </a:r>
          </a:p>
          <a:p>
            <a:pPr marL="952500" lvl="1" indent="-495300">
              <a:lnSpc>
                <a:spcPct val="110000"/>
              </a:lnSpc>
            </a:pPr>
            <a:r>
              <a:rPr lang="en-US" sz="1200"/>
              <a:t>Test data available for certain shapes (clamped plates) and impulsive loads</a:t>
            </a:r>
          </a:p>
          <a:p>
            <a:pPr marL="952500" lvl="1" indent="-495300">
              <a:lnSpc>
                <a:spcPct val="110000"/>
              </a:lnSpc>
            </a:pPr>
            <a:r>
              <a:rPr lang="en-US" sz="1200"/>
              <a:t>Pressure-impulse damage criteria have been measured for many items and people subjected to blast loading</a:t>
            </a:r>
          </a:p>
          <a:p>
            <a:pPr marL="577850" indent="-577850">
              <a:lnSpc>
                <a:spcPct val="110000"/>
              </a:lnSpc>
            </a:pPr>
            <a:r>
              <a:rPr lang="en-US" sz="1400"/>
              <a:t>Spring-mass system models</a:t>
            </a:r>
          </a:p>
          <a:p>
            <a:pPr marL="952500" lvl="1" indent="-495300">
              <a:lnSpc>
                <a:spcPct val="110000"/>
              </a:lnSpc>
            </a:pPr>
            <a:r>
              <a:rPr lang="en-US" sz="1200"/>
              <a:t>single degree of freedom </a:t>
            </a:r>
          </a:p>
          <a:p>
            <a:pPr marL="952500" lvl="1" indent="-495300">
              <a:lnSpc>
                <a:spcPct val="110000"/>
              </a:lnSpc>
            </a:pPr>
            <a:r>
              <a:rPr lang="en-US" sz="1200"/>
              <a:t>multi-degree of freedom</a:t>
            </a:r>
          </a:p>
          <a:p>
            <a:pPr marL="952500" lvl="1" indent="-495300">
              <a:lnSpc>
                <a:spcPct val="110000"/>
              </a:lnSpc>
            </a:pPr>
            <a:r>
              <a:rPr lang="en-US" sz="1200"/>
              <a:t>elastic vs plastic spring elements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13ED2092-89DB-4F16-9E32-4130B7E5C11F}" type="slidenum">
              <a:rPr lang="en-US"/>
              <a:pPr/>
              <a:t>72</a:t>
            </a:fld>
            <a:endParaRPr lang="en-US"/>
          </a:p>
        </p:txBody>
      </p:sp>
      <p:sp>
        <p:nvSpPr>
          <p:cNvPr id="303106" name="Rectangle 2"/>
          <p:cNvSpPr>
            <a:spLocks noGrp="1" noChangeArrowheads="1"/>
          </p:cNvSpPr>
          <p:nvPr>
            <p:ph type="title"/>
          </p:nvPr>
        </p:nvSpPr>
        <p:spPr/>
        <p:txBody>
          <a:bodyPr/>
          <a:lstStyle/>
          <a:p>
            <a:r>
              <a:rPr lang="en-US"/>
              <a:t>Simple Structural Models</a:t>
            </a:r>
          </a:p>
        </p:txBody>
      </p:sp>
      <p:sp>
        <p:nvSpPr>
          <p:cNvPr id="303107" name="Rectangle 3"/>
          <p:cNvSpPr>
            <a:spLocks noGrp="1" noChangeArrowheads="1"/>
          </p:cNvSpPr>
          <p:nvPr>
            <p:ph type="body" sz="half" idx="1"/>
          </p:nvPr>
        </p:nvSpPr>
        <p:spPr>
          <a:xfrm>
            <a:off x="495300" y="1219200"/>
            <a:ext cx="8420100" cy="4906963"/>
          </a:xfrm>
        </p:spPr>
        <p:txBody>
          <a:bodyPr/>
          <a:lstStyle/>
          <a:p>
            <a:pPr>
              <a:lnSpc>
                <a:spcPct val="90000"/>
              </a:lnSpc>
            </a:pPr>
            <a:r>
              <a:rPr lang="en-US" sz="2400"/>
              <a:t>Ignore elastic wave propagation within structure</a:t>
            </a:r>
          </a:p>
          <a:p>
            <a:pPr>
              <a:lnSpc>
                <a:spcPct val="90000"/>
              </a:lnSpc>
            </a:pPr>
            <a:r>
              <a:rPr lang="en-US" sz="2400"/>
              <a:t>Lump mass and stiffness into discrete elements</a:t>
            </a:r>
          </a:p>
          <a:p>
            <a:pPr lvl="1">
              <a:lnSpc>
                <a:spcPct val="90000"/>
              </a:lnSpc>
            </a:pPr>
            <a:r>
              <a:rPr lang="en-US" sz="2000"/>
              <a:t>Mass matrix M</a:t>
            </a:r>
          </a:p>
          <a:p>
            <a:pPr lvl="1">
              <a:lnSpc>
                <a:spcPct val="90000"/>
              </a:lnSpc>
            </a:pPr>
            <a:r>
              <a:rPr lang="en-US" sz="2000"/>
              <a:t>Stiffness matrix K</a:t>
            </a:r>
          </a:p>
          <a:p>
            <a:pPr lvl="1">
              <a:lnSpc>
                <a:spcPct val="90000"/>
              </a:lnSpc>
            </a:pPr>
            <a:r>
              <a:rPr lang="en-US" sz="2000"/>
              <a:t>Displacements X</a:t>
            </a:r>
            <a:r>
              <a:rPr lang="en-US" sz="2000" baseline="-25000"/>
              <a:t>i</a:t>
            </a:r>
          </a:p>
          <a:p>
            <a:pPr lvl="1">
              <a:lnSpc>
                <a:spcPct val="90000"/>
              </a:lnSpc>
            </a:pPr>
            <a:r>
              <a:rPr lang="en-US" sz="2000"/>
              <a:t>Applied forces F</a:t>
            </a:r>
            <a:r>
              <a:rPr lang="en-US" sz="2000" baseline="-25000"/>
              <a:t>i</a:t>
            </a:r>
          </a:p>
          <a:p>
            <a:pPr>
              <a:lnSpc>
                <a:spcPct val="90000"/>
              </a:lnSpc>
            </a:pPr>
            <a:r>
              <a:rPr lang="en-US" sz="2400"/>
              <a:t>Equivalent to modeling structure as coupled “spring-mass” system</a:t>
            </a:r>
          </a:p>
          <a:p>
            <a:pPr>
              <a:lnSpc>
                <a:spcPct val="90000"/>
              </a:lnSpc>
            </a:pPr>
            <a:endParaRPr lang="en-US" sz="2400"/>
          </a:p>
          <a:p>
            <a:pPr>
              <a:lnSpc>
                <a:spcPct val="90000"/>
              </a:lnSpc>
            </a:pPr>
            <a:endParaRPr lang="en-US" sz="2400"/>
          </a:p>
          <a:p>
            <a:pPr>
              <a:lnSpc>
                <a:spcPct val="90000"/>
              </a:lnSpc>
            </a:pPr>
            <a:r>
              <a:rPr lang="en-US" sz="2400"/>
              <a:t>Results in a spectrum of vibrational frequencies </a:t>
            </a:r>
            <a:r>
              <a:rPr lang="en-US" sz="2400">
                <a:latin typeface="Symbol" pitchFamily="18" charset="2"/>
                <a:sym typeface="Symbol" pitchFamily="18" charset="2"/>
              </a:rPr>
              <a:t></a:t>
            </a:r>
            <a:r>
              <a:rPr lang="en-US" sz="2400" baseline="-25000">
                <a:sym typeface="Symbol" pitchFamily="18" charset="2"/>
              </a:rPr>
              <a:t>I </a:t>
            </a:r>
            <a:r>
              <a:rPr lang="en-US" sz="2400">
                <a:sym typeface="Symbol" pitchFamily="18" charset="2"/>
              </a:rPr>
              <a:t>corresponding to different vibrational modes</a:t>
            </a:r>
            <a:endParaRPr lang="en-US" sz="2400" baseline="-25000">
              <a:sym typeface="Symbol" pitchFamily="18" charset="2"/>
            </a:endParaRPr>
          </a:p>
          <a:p>
            <a:pPr lvl="1">
              <a:lnSpc>
                <a:spcPct val="90000"/>
              </a:lnSpc>
            </a:pPr>
            <a:r>
              <a:rPr lang="en-US" sz="2000"/>
              <a:t>Fundamental (lowest) mode usually most relevant</a:t>
            </a:r>
          </a:p>
        </p:txBody>
      </p:sp>
      <p:pic>
        <p:nvPicPr>
          <p:cNvPr id="303111" name="Picture 7" descr="txp_fig"/>
          <p:cNvPicPr>
            <a:picLocks noChangeAspect="1" noChangeArrowheads="1"/>
          </p:cNvPicPr>
          <p:nvPr>
            <p:custDataLst>
              <p:tags r:id="rId1"/>
            </p:custDataLst>
          </p:nvPr>
        </p:nvPicPr>
        <p:blipFill>
          <a:blip r:embed="rId3" cstate="print"/>
          <a:srcRect/>
          <a:stretch>
            <a:fillRect/>
          </a:stretch>
        </p:blipFill>
        <p:spPr bwMode="auto">
          <a:xfrm>
            <a:off x="2559050" y="4076700"/>
            <a:ext cx="3906838" cy="711200"/>
          </a:xfrm>
          <a:prstGeom prst="rect">
            <a:avLst/>
          </a:prstGeom>
          <a:noFill/>
          <a:ln w="9525">
            <a:noFill/>
            <a:miter lim="800000"/>
            <a:headEnd/>
            <a:tailEnd/>
          </a:ln>
          <a:effec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4"/>
          <p:cNvSpPr>
            <a:spLocks noGrp="1"/>
          </p:cNvSpPr>
          <p:nvPr>
            <p:ph type="dt" sz="half" idx="10"/>
          </p:nvPr>
        </p:nvSpPr>
        <p:spPr/>
        <p:txBody>
          <a:bodyPr/>
          <a:lstStyle/>
          <a:p>
            <a:r>
              <a:rPr lang="en-US" smtClean="0"/>
              <a:t>7 Sept 2009</a:t>
            </a:r>
            <a:endParaRPr lang="en-US"/>
          </a:p>
        </p:txBody>
      </p:sp>
      <p:sp>
        <p:nvSpPr>
          <p:cNvPr id="11" name="Footer Placeholder 5"/>
          <p:cNvSpPr>
            <a:spLocks noGrp="1"/>
          </p:cNvSpPr>
          <p:nvPr>
            <p:ph type="ftr" sz="quarter" idx="11"/>
          </p:nvPr>
        </p:nvSpPr>
        <p:spPr/>
        <p:txBody>
          <a:bodyPr/>
          <a:lstStyle/>
          <a:p>
            <a:r>
              <a:rPr lang="en-US"/>
              <a:t>Shepherd - Explosion Effects </a:t>
            </a:r>
          </a:p>
        </p:txBody>
      </p:sp>
      <p:sp>
        <p:nvSpPr>
          <p:cNvPr id="12" name="Slide Number Placeholder 6"/>
          <p:cNvSpPr>
            <a:spLocks noGrp="1"/>
          </p:cNvSpPr>
          <p:nvPr>
            <p:ph type="sldNum" sz="quarter" idx="12"/>
          </p:nvPr>
        </p:nvSpPr>
        <p:spPr/>
        <p:txBody>
          <a:bodyPr/>
          <a:lstStyle/>
          <a:p>
            <a:fld id="{660EEAF4-11CA-4863-90BC-1226770D9D76}" type="slidenum">
              <a:rPr lang="en-US"/>
              <a:pPr/>
              <a:t>73</a:t>
            </a:fld>
            <a:endParaRPr lang="en-US"/>
          </a:p>
        </p:txBody>
      </p:sp>
      <p:sp>
        <p:nvSpPr>
          <p:cNvPr id="298013" name="Rectangle 29"/>
          <p:cNvSpPr>
            <a:spLocks noGrp="1" noChangeArrowheads="1"/>
          </p:cNvSpPr>
          <p:nvPr>
            <p:ph type="title"/>
          </p:nvPr>
        </p:nvSpPr>
        <p:spPr/>
        <p:txBody>
          <a:bodyPr/>
          <a:lstStyle/>
          <a:p>
            <a:r>
              <a:rPr lang="en-US"/>
              <a:t>Single Degree of Freedom Models (SDOF)</a:t>
            </a:r>
          </a:p>
        </p:txBody>
      </p:sp>
      <p:sp>
        <p:nvSpPr>
          <p:cNvPr id="297987" name="Rectangle 3"/>
          <p:cNvSpPr>
            <a:spLocks noGrp="1" noChangeArrowheads="1"/>
          </p:cNvSpPr>
          <p:nvPr>
            <p:ph type="body" sz="half" idx="1"/>
          </p:nvPr>
        </p:nvSpPr>
        <p:spPr>
          <a:xfrm>
            <a:off x="495300" y="1219200"/>
            <a:ext cx="4787900" cy="4800600"/>
          </a:xfrm>
        </p:spPr>
        <p:txBody>
          <a:bodyPr/>
          <a:lstStyle/>
          <a:p>
            <a:pPr>
              <a:lnSpc>
                <a:spcPct val="110000"/>
              </a:lnSpc>
            </a:pPr>
            <a:r>
              <a:rPr lang="en-US" sz="2400"/>
              <a:t>Effective mass M</a:t>
            </a:r>
          </a:p>
          <a:p>
            <a:pPr>
              <a:lnSpc>
                <a:spcPct val="110000"/>
              </a:lnSpc>
            </a:pPr>
            <a:r>
              <a:rPr lang="en-US" sz="2400"/>
              <a:t>Effective stiffness K</a:t>
            </a:r>
          </a:p>
          <a:p>
            <a:pPr>
              <a:lnSpc>
                <a:spcPct val="110000"/>
              </a:lnSpc>
            </a:pPr>
            <a:r>
              <a:rPr lang="en-US" sz="2400"/>
              <a:t>One displacement motion X</a:t>
            </a:r>
          </a:p>
          <a:p>
            <a:pPr>
              <a:lnSpc>
                <a:spcPct val="110000"/>
              </a:lnSpc>
            </a:pPr>
            <a:r>
              <a:rPr lang="en-US" sz="2400"/>
              <a:t>Force = mass x acceleration</a:t>
            </a:r>
          </a:p>
          <a:p>
            <a:pPr>
              <a:lnSpc>
                <a:spcPct val="110000"/>
              </a:lnSpc>
            </a:pPr>
            <a:r>
              <a:rPr lang="en-US" sz="2400"/>
              <a:t>Equivalent to spring-mass system</a:t>
            </a:r>
          </a:p>
          <a:p>
            <a:pPr>
              <a:lnSpc>
                <a:spcPct val="110000"/>
              </a:lnSpc>
            </a:pPr>
            <a:r>
              <a:rPr lang="en-US" sz="2400"/>
              <a:t>Elastic motion is oscillation of displacement x = X-X</a:t>
            </a:r>
            <a:r>
              <a:rPr lang="en-US" sz="2400" baseline="-25000"/>
              <a:t>o </a:t>
            </a:r>
            <a:r>
              <a:rPr lang="en-US" sz="2400"/>
              <a:t>with period T</a:t>
            </a:r>
          </a:p>
          <a:p>
            <a:pPr>
              <a:lnSpc>
                <a:spcPct val="110000"/>
              </a:lnSpc>
            </a:pPr>
            <a:endParaRPr lang="en-US" sz="2400" baseline="-25000"/>
          </a:p>
        </p:txBody>
      </p:sp>
      <p:pic>
        <p:nvPicPr>
          <p:cNvPr id="298048" name="Picture 64" descr="txp_fig"/>
          <p:cNvPicPr>
            <a:picLocks noChangeAspect="1" noChangeArrowheads="1"/>
          </p:cNvPicPr>
          <p:nvPr>
            <p:custDataLst>
              <p:tags r:id="rId1"/>
            </p:custDataLst>
          </p:nvPr>
        </p:nvPicPr>
        <p:blipFill>
          <a:blip r:embed="rId4" cstate="print"/>
          <a:srcRect/>
          <a:stretch>
            <a:fillRect/>
          </a:stretch>
        </p:blipFill>
        <p:spPr bwMode="auto">
          <a:xfrm>
            <a:off x="5861050" y="3352800"/>
            <a:ext cx="2420938" cy="1881188"/>
          </a:xfrm>
          <a:prstGeom prst="rect">
            <a:avLst/>
          </a:prstGeom>
          <a:noFill/>
          <a:ln w="9525" algn="ctr">
            <a:noFill/>
            <a:miter lim="800000"/>
            <a:headEnd/>
            <a:tailEnd/>
          </a:ln>
          <a:effectLst/>
        </p:spPr>
      </p:pic>
      <p:pic>
        <p:nvPicPr>
          <p:cNvPr id="298054" name="Picture 70" descr="TP_tmp"/>
          <p:cNvPicPr>
            <a:picLocks noChangeAspect="1" noChangeArrowheads="1"/>
          </p:cNvPicPr>
          <p:nvPr>
            <p:custDataLst>
              <p:tags r:id="rId2"/>
            </p:custDataLst>
          </p:nvPr>
        </p:nvPicPr>
        <p:blipFill>
          <a:blip r:embed="rId5" cstate="print"/>
          <a:srcRect/>
          <a:stretch>
            <a:fillRect/>
          </a:stretch>
        </p:blipFill>
        <p:spPr bwMode="auto">
          <a:xfrm>
            <a:off x="5613400" y="2667000"/>
            <a:ext cx="3522663" cy="584200"/>
          </a:xfrm>
          <a:prstGeom prst="rect">
            <a:avLst/>
          </a:prstGeom>
          <a:noFill/>
          <a:ln w="9525" algn="ctr">
            <a:noFill/>
            <a:miter lim="800000"/>
            <a:headEnd/>
            <a:tailEnd/>
          </a:ln>
          <a:effectLst/>
        </p:spPr>
      </p:pic>
      <p:pic>
        <p:nvPicPr>
          <p:cNvPr id="298055" name="Picture 71" descr="SpringMassFree"/>
          <p:cNvPicPr>
            <a:picLocks noChangeAspect="1" noChangeArrowheads="1"/>
          </p:cNvPicPr>
          <p:nvPr/>
        </p:nvPicPr>
        <p:blipFill>
          <a:blip r:embed="rId6" cstate="print"/>
          <a:srcRect/>
          <a:stretch>
            <a:fillRect/>
          </a:stretch>
        </p:blipFill>
        <p:spPr bwMode="auto">
          <a:xfrm>
            <a:off x="5778500" y="1066800"/>
            <a:ext cx="2765425" cy="1397000"/>
          </a:xfrm>
          <a:prstGeom prst="rect">
            <a:avLst/>
          </a:prstGeom>
          <a:noFill/>
        </p:spPr>
      </p:pic>
      <p:sp>
        <p:nvSpPr>
          <p:cNvPr id="298062" name="Freeform 78"/>
          <p:cNvSpPr>
            <a:spLocks/>
          </p:cNvSpPr>
          <p:nvPr/>
        </p:nvSpPr>
        <p:spPr bwMode="auto">
          <a:xfrm>
            <a:off x="5695950" y="5334000"/>
            <a:ext cx="2724150" cy="876300"/>
          </a:xfrm>
          <a:custGeom>
            <a:avLst/>
            <a:gdLst/>
            <a:ahLst/>
            <a:cxnLst>
              <a:cxn ang="0">
                <a:pos x="0" y="280"/>
              </a:cxn>
              <a:cxn ang="0">
                <a:pos x="144" y="40"/>
              </a:cxn>
              <a:cxn ang="0">
                <a:pos x="336" y="520"/>
              </a:cxn>
              <a:cxn ang="0">
                <a:pos x="528" y="40"/>
              </a:cxn>
              <a:cxn ang="0">
                <a:pos x="720" y="520"/>
              </a:cxn>
              <a:cxn ang="0">
                <a:pos x="912" y="40"/>
              </a:cxn>
              <a:cxn ang="0">
                <a:pos x="1056" y="520"/>
              </a:cxn>
              <a:cxn ang="0">
                <a:pos x="1248" y="40"/>
              </a:cxn>
              <a:cxn ang="0">
                <a:pos x="1440" y="520"/>
              </a:cxn>
              <a:cxn ang="0">
                <a:pos x="1584" y="232"/>
              </a:cxn>
            </a:cxnLst>
            <a:rect l="0" t="0" r="r" b="b"/>
            <a:pathLst>
              <a:path w="1584" h="552">
                <a:moveTo>
                  <a:pt x="0" y="280"/>
                </a:moveTo>
                <a:cubicBezTo>
                  <a:pt x="44" y="140"/>
                  <a:pt x="88" y="0"/>
                  <a:pt x="144" y="40"/>
                </a:cubicBezTo>
                <a:cubicBezTo>
                  <a:pt x="200" y="80"/>
                  <a:pt x="272" y="520"/>
                  <a:pt x="336" y="520"/>
                </a:cubicBezTo>
                <a:cubicBezTo>
                  <a:pt x="400" y="520"/>
                  <a:pt x="464" y="40"/>
                  <a:pt x="528" y="40"/>
                </a:cubicBezTo>
                <a:cubicBezTo>
                  <a:pt x="592" y="40"/>
                  <a:pt x="656" y="520"/>
                  <a:pt x="720" y="520"/>
                </a:cubicBezTo>
                <a:cubicBezTo>
                  <a:pt x="784" y="520"/>
                  <a:pt x="856" y="40"/>
                  <a:pt x="912" y="40"/>
                </a:cubicBezTo>
                <a:cubicBezTo>
                  <a:pt x="968" y="40"/>
                  <a:pt x="1000" y="520"/>
                  <a:pt x="1056" y="520"/>
                </a:cubicBezTo>
                <a:cubicBezTo>
                  <a:pt x="1112" y="520"/>
                  <a:pt x="1184" y="40"/>
                  <a:pt x="1248" y="40"/>
                </a:cubicBezTo>
                <a:cubicBezTo>
                  <a:pt x="1312" y="40"/>
                  <a:pt x="1384" y="488"/>
                  <a:pt x="1440" y="520"/>
                </a:cubicBezTo>
                <a:cubicBezTo>
                  <a:pt x="1496" y="552"/>
                  <a:pt x="1540" y="392"/>
                  <a:pt x="1584" y="232"/>
                </a:cubicBezTo>
              </a:path>
            </a:pathLst>
          </a:custGeom>
          <a:noFill/>
          <a:ln w="9525">
            <a:solidFill>
              <a:schemeClr val="tx1"/>
            </a:solidFill>
            <a:round/>
            <a:headEnd/>
            <a:tailEnd/>
          </a:ln>
          <a:effectLst/>
        </p:spPr>
        <p:txBody>
          <a:bodyPr/>
          <a:lstStyle/>
          <a:p>
            <a:endParaRPr lang="en-US"/>
          </a:p>
        </p:txBody>
      </p:sp>
      <p:sp>
        <p:nvSpPr>
          <p:cNvPr id="298063" name="Text Box 79"/>
          <p:cNvSpPr txBox="1">
            <a:spLocks noChangeArrowheads="1"/>
          </p:cNvSpPr>
          <p:nvPr/>
        </p:nvSpPr>
        <p:spPr bwMode="auto">
          <a:xfrm>
            <a:off x="6438900" y="6248400"/>
            <a:ext cx="350838" cy="366713"/>
          </a:xfrm>
          <a:prstGeom prst="rect">
            <a:avLst/>
          </a:prstGeom>
          <a:noFill/>
          <a:ln w="9525">
            <a:noFill/>
            <a:miter lim="800000"/>
            <a:headEnd/>
            <a:tailEnd/>
          </a:ln>
          <a:effectLst/>
        </p:spPr>
        <p:txBody>
          <a:bodyPr>
            <a:spAutoFit/>
          </a:bodyPr>
          <a:lstStyle/>
          <a:p>
            <a:r>
              <a:rPr lang="en-US" b="0"/>
              <a:t>T</a:t>
            </a:r>
          </a:p>
        </p:txBody>
      </p:sp>
      <p:sp>
        <p:nvSpPr>
          <p:cNvPr id="298065" name="Line 81"/>
          <p:cNvSpPr>
            <a:spLocks noChangeShapeType="1"/>
          </p:cNvSpPr>
          <p:nvPr/>
        </p:nvSpPr>
        <p:spPr bwMode="auto">
          <a:xfrm>
            <a:off x="6273800" y="6248400"/>
            <a:ext cx="660400" cy="0"/>
          </a:xfrm>
          <a:prstGeom prst="line">
            <a:avLst/>
          </a:prstGeom>
          <a:noFill/>
          <a:ln w="9525">
            <a:solidFill>
              <a:schemeClr val="tx1"/>
            </a:solidFill>
            <a:round/>
            <a:headEnd type="triangle" w="med" len="me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half" idx="10"/>
          </p:nvPr>
        </p:nvSpPr>
        <p:spPr/>
        <p:txBody>
          <a:bodyPr/>
          <a:lstStyle/>
          <a:p>
            <a:r>
              <a:rPr lang="en-US" smtClean="0"/>
              <a:t>7 Sept 2009</a:t>
            </a:r>
            <a:endParaRPr lang="en-US"/>
          </a:p>
        </p:txBody>
      </p:sp>
      <p:sp>
        <p:nvSpPr>
          <p:cNvPr id="18" name="Footer Placeholder 4"/>
          <p:cNvSpPr>
            <a:spLocks noGrp="1"/>
          </p:cNvSpPr>
          <p:nvPr>
            <p:ph type="ftr" sz="quarter" idx="11"/>
          </p:nvPr>
        </p:nvSpPr>
        <p:spPr/>
        <p:txBody>
          <a:bodyPr/>
          <a:lstStyle/>
          <a:p>
            <a:r>
              <a:rPr lang="en-US"/>
              <a:t>Shepherd - Explosion Effects </a:t>
            </a:r>
          </a:p>
        </p:txBody>
      </p:sp>
      <p:sp>
        <p:nvSpPr>
          <p:cNvPr id="19" name="Slide Number Placeholder 5"/>
          <p:cNvSpPr>
            <a:spLocks noGrp="1"/>
          </p:cNvSpPr>
          <p:nvPr>
            <p:ph type="sldNum" sz="quarter" idx="12"/>
          </p:nvPr>
        </p:nvSpPr>
        <p:spPr/>
        <p:txBody>
          <a:bodyPr/>
          <a:lstStyle/>
          <a:p>
            <a:fld id="{2F8A4DFD-656F-44E6-BC8C-B2BC2C3E7F2E}" type="slidenum">
              <a:rPr lang="en-US"/>
              <a:pPr/>
              <a:t>74</a:t>
            </a:fld>
            <a:endParaRPr lang="en-US"/>
          </a:p>
        </p:txBody>
      </p:sp>
      <p:sp>
        <p:nvSpPr>
          <p:cNvPr id="493570" name="Rectangle 2"/>
          <p:cNvSpPr>
            <a:spLocks noGrp="1" noChangeArrowheads="1"/>
          </p:cNvSpPr>
          <p:nvPr>
            <p:ph type="title"/>
          </p:nvPr>
        </p:nvSpPr>
        <p:spPr/>
        <p:txBody>
          <a:bodyPr/>
          <a:lstStyle/>
          <a:p>
            <a:r>
              <a:rPr lang="en-US"/>
              <a:t>Forced Oscillation of SDOF system</a:t>
            </a:r>
          </a:p>
        </p:txBody>
      </p:sp>
      <p:sp>
        <p:nvSpPr>
          <p:cNvPr id="493571" name="Rectangle 3"/>
          <p:cNvSpPr>
            <a:spLocks noGrp="1" noChangeArrowheads="1"/>
          </p:cNvSpPr>
          <p:nvPr>
            <p:ph type="body" idx="1"/>
          </p:nvPr>
        </p:nvSpPr>
        <p:spPr>
          <a:xfrm>
            <a:off x="247650" y="990600"/>
            <a:ext cx="5861050" cy="4906963"/>
          </a:xfrm>
        </p:spPr>
        <p:txBody>
          <a:bodyPr/>
          <a:lstStyle/>
          <a:p>
            <a:r>
              <a:rPr lang="en-US"/>
              <a:t>Blast wave characterized by</a:t>
            </a:r>
          </a:p>
          <a:p>
            <a:pPr lvl="1"/>
            <a:r>
              <a:rPr lang="en-US"/>
              <a:t>Peak pressure </a:t>
            </a:r>
            <a:r>
              <a:rPr lang="en-US">
                <a:latin typeface="Symbol" pitchFamily="18" charset="2"/>
              </a:rPr>
              <a:t>D</a:t>
            </a:r>
            <a:r>
              <a:rPr lang="en-US"/>
              <a:t>P</a:t>
            </a:r>
          </a:p>
          <a:p>
            <a:pPr lvl="1"/>
            <a:r>
              <a:rPr lang="en-US"/>
              <a:t>Decay time </a:t>
            </a:r>
            <a:r>
              <a:rPr lang="en-US">
                <a:latin typeface="Symbol" pitchFamily="18" charset="2"/>
              </a:rPr>
              <a:t>t</a:t>
            </a:r>
          </a:p>
          <a:p>
            <a:r>
              <a:rPr lang="en-US"/>
              <a:t> Forced harmonic oscillator,</a:t>
            </a:r>
          </a:p>
          <a:p>
            <a:pPr>
              <a:buFontTx/>
              <a:buNone/>
            </a:pPr>
            <a:r>
              <a:rPr lang="en-US"/>
              <a:t>     </a:t>
            </a:r>
            <a:r>
              <a:rPr lang="en-US" i="1"/>
              <a:t>F(t) = A</a:t>
            </a:r>
            <a:r>
              <a:rPr lang="en-US" i="1">
                <a:latin typeface="Symbol" pitchFamily="18" charset="2"/>
              </a:rPr>
              <a:t>D</a:t>
            </a:r>
            <a:r>
              <a:rPr lang="en-US" i="1"/>
              <a:t>P(t)</a:t>
            </a:r>
          </a:p>
          <a:p>
            <a:pPr lvl="1"/>
            <a:endParaRPr lang="en-US"/>
          </a:p>
          <a:p>
            <a:pPr lvl="1"/>
            <a:endParaRPr lang="en-US"/>
          </a:p>
          <a:p>
            <a:r>
              <a:rPr lang="en-US"/>
              <a:t>Response is forced oscillation</a:t>
            </a:r>
          </a:p>
        </p:txBody>
      </p:sp>
      <p:sp>
        <p:nvSpPr>
          <p:cNvPr id="493573" name="Line 5"/>
          <p:cNvSpPr>
            <a:spLocks noChangeShapeType="1"/>
          </p:cNvSpPr>
          <p:nvPr/>
        </p:nvSpPr>
        <p:spPr bwMode="auto">
          <a:xfrm>
            <a:off x="6875463" y="1201738"/>
            <a:ext cx="0" cy="1057275"/>
          </a:xfrm>
          <a:prstGeom prst="line">
            <a:avLst/>
          </a:prstGeom>
          <a:noFill/>
          <a:ln w="9525">
            <a:solidFill>
              <a:schemeClr val="tx1"/>
            </a:solidFill>
            <a:round/>
            <a:headEnd type="triangle" w="med" len="med"/>
            <a:tailEnd/>
          </a:ln>
          <a:effectLst/>
        </p:spPr>
        <p:txBody>
          <a:bodyPr/>
          <a:lstStyle/>
          <a:p>
            <a:endParaRPr lang="en-US"/>
          </a:p>
        </p:txBody>
      </p:sp>
      <p:sp>
        <p:nvSpPr>
          <p:cNvPr id="493574" name="Line 6"/>
          <p:cNvSpPr>
            <a:spLocks noChangeShapeType="1"/>
          </p:cNvSpPr>
          <p:nvPr/>
        </p:nvSpPr>
        <p:spPr bwMode="auto">
          <a:xfrm>
            <a:off x="6862763" y="2255838"/>
            <a:ext cx="1554162" cy="0"/>
          </a:xfrm>
          <a:prstGeom prst="line">
            <a:avLst/>
          </a:prstGeom>
          <a:noFill/>
          <a:ln w="9525">
            <a:solidFill>
              <a:schemeClr val="tx1"/>
            </a:solidFill>
            <a:round/>
            <a:headEnd/>
            <a:tailEnd type="triangle" w="med" len="med"/>
          </a:ln>
          <a:effectLst/>
        </p:spPr>
        <p:txBody>
          <a:bodyPr/>
          <a:lstStyle/>
          <a:p>
            <a:endParaRPr lang="en-US"/>
          </a:p>
        </p:txBody>
      </p:sp>
      <p:sp>
        <p:nvSpPr>
          <p:cNvPr id="493575" name="Line 7"/>
          <p:cNvSpPr>
            <a:spLocks noChangeShapeType="1"/>
          </p:cNvSpPr>
          <p:nvPr/>
        </p:nvSpPr>
        <p:spPr bwMode="auto">
          <a:xfrm>
            <a:off x="6937375" y="2163763"/>
            <a:ext cx="273050" cy="0"/>
          </a:xfrm>
          <a:prstGeom prst="line">
            <a:avLst/>
          </a:prstGeom>
          <a:noFill/>
          <a:ln w="9525">
            <a:solidFill>
              <a:schemeClr val="tx1"/>
            </a:solidFill>
            <a:round/>
            <a:headEnd/>
            <a:tailEnd/>
          </a:ln>
          <a:effectLst/>
        </p:spPr>
        <p:txBody>
          <a:bodyPr/>
          <a:lstStyle/>
          <a:p>
            <a:endParaRPr lang="en-US"/>
          </a:p>
        </p:txBody>
      </p:sp>
      <p:sp>
        <p:nvSpPr>
          <p:cNvPr id="493576" name="Line 8"/>
          <p:cNvSpPr>
            <a:spLocks noChangeShapeType="1"/>
          </p:cNvSpPr>
          <p:nvPr/>
        </p:nvSpPr>
        <p:spPr bwMode="auto">
          <a:xfrm flipV="1">
            <a:off x="7205663" y="1277938"/>
            <a:ext cx="0" cy="890587"/>
          </a:xfrm>
          <a:prstGeom prst="line">
            <a:avLst/>
          </a:prstGeom>
          <a:noFill/>
          <a:ln w="9525">
            <a:solidFill>
              <a:schemeClr val="tx1"/>
            </a:solidFill>
            <a:round/>
            <a:headEnd/>
            <a:tailEnd/>
          </a:ln>
          <a:effectLst/>
        </p:spPr>
        <p:txBody>
          <a:bodyPr/>
          <a:lstStyle/>
          <a:p>
            <a:endParaRPr lang="en-US"/>
          </a:p>
        </p:txBody>
      </p:sp>
      <p:sp>
        <p:nvSpPr>
          <p:cNvPr id="493577" name="Freeform 9"/>
          <p:cNvSpPr>
            <a:spLocks/>
          </p:cNvSpPr>
          <p:nvPr/>
        </p:nvSpPr>
        <p:spPr bwMode="auto">
          <a:xfrm>
            <a:off x="7205663" y="1292225"/>
            <a:ext cx="1068387" cy="847725"/>
          </a:xfrm>
          <a:custGeom>
            <a:avLst/>
            <a:gdLst/>
            <a:ahLst/>
            <a:cxnLst>
              <a:cxn ang="0">
                <a:pos x="0" y="0"/>
              </a:cxn>
              <a:cxn ang="0">
                <a:pos x="165" y="447"/>
              </a:cxn>
              <a:cxn ang="0">
                <a:pos x="357" y="525"/>
              </a:cxn>
              <a:cxn ang="0">
                <a:pos x="621" y="525"/>
              </a:cxn>
            </a:cxnLst>
            <a:rect l="0" t="0" r="r" b="b"/>
            <a:pathLst>
              <a:path w="621" h="534">
                <a:moveTo>
                  <a:pt x="0" y="0"/>
                </a:moveTo>
                <a:cubicBezTo>
                  <a:pt x="28" y="75"/>
                  <a:pt x="136" y="366"/>
                  <a:pt x="165" y="447"/>
                </a:cubicBezTo>
                <a:cubicBezTo>
                  <a:pt x="224" y="534"/>
                  <a:pt x="281" y="512"/>
                  <a:pt x="357" y="525"/>
                </a:cubicBezTo>
                <a:cubicBezTo>
                  <a:pt x="445" y="526"/>
                  <a:pt x="533" y="525"/>
                  <a:pt x="621" y="525"/>
                </a:cubicBezTo>
              </a:path>
            </a:pathLst>
          </a:custGeom>
          <a:noFill/>
          <a:ln w="9525" cap="flat" cmpd="sng">
            <a:solidFill>
              <a:schemeClr val="tx1"/>
            </a:solidFill>
            <a:prstDash val="solid"/>
            <a:round/>
            <a:headEnd type="none" w="med" len="med"/>
            <a:tailEnd type="none" w="med" len="med"/>
          </a:ln>
          <a:effectLst/>
        </p:spPr>
        <p:txBody>
          <a:bodyPr/>
          <a:lstStyle/>
          <a:p>
            <a:endParaRPr lang="en-US"/>
          </a:p>
        </p:txBody>
      </p:sp>
      <p:sp>
        <p:nvSpPr>
          <p:cNvPr id="493578" name="Line 10"/>
          <p:cNvSpPr>
            <a:spLocks noChangeShapeType="1"/>
          </p:cNvSpPr>
          <p:nvPr/>
        </p:nvSpPr>
        <p:spPr bwMode="auto">
          <a:xfrm>
            <a:off x="6945313" y="1874838"/>
            <a:ext cx="219075" cy="0"/>
          </a:xfrm>
          <a:prstGeom prst="line">
            <a:avLst/>
          </a:prstGeom>
          <a:noFill/>
          <a:ln w="9525">
            <a:solidFill>
              <a:schemeClr val="tx1"/>
            </a:solidFill>
            <a:round/>
            <a:headEnd/>
            <a:tailEnd type="triangle" w="med" len="med"/>
          </a:ln>
          <a:effectLst/>
        </p:spPr>
        <p:txBody>
          <a:bodyPr/>
          <a:lstStyle/>
          <a:p>
            <a:endParaRPr lang="en-US"/>
          </a:p>
        </p:txBody>
      </p:sp>
      <p:sp>
        <p:nvSpPr>
          <p:cNvPr id="493579" name="Line 11"/>
          <p:cNvSpPr>
            <a:spLocks noChangeShapeType="1"/>
          </p:cNvSpPr>
          <p:nvPr/>
        </p:nvSpPr>
        <p:spPr bwMode="auto">
          <a:xfrm flipH="1">
            <a:off x="7440613" y="1798638"/>
            <a:ext cx="330200" cy="0"/>
          </a:xfrm>
          <a:prstGeom prst="line">
            <a:avLst/>
          </a:prstGeom>
          <a:noFill/>
          <a:ln w="9525">
            <a:solidFill>
              <a:schemeClr val="tx1"/>
            </a:solidFill>
            <a:round/>
            <a:headEnd/>
            <a:tailEnd type="triangle" w="med" len="med"/>
          </a:ln>
          <a:effectLst/>
        </p:spPr>
        <p:txBody>
          <a:bodyPr/>
          <a:lstStyle/>
          <a:p>
            <a:endParaRPr lang="en-US"/>
          </a:p>
        </p:txBody>
      </p:sp>
      <p:sp>
        <p:nvSpPr>
          <p:cNvPr id="493580" name="Rectangle 12"/>
          <p:cNvSpPr>
            <a:spLocks noChangeArrowheads="1"/>
          </p:cNvSpPr>
          <p:nvPr/>
        </p:nvSpPr>
        <p:spPr bwMode="auto">
          <a:xfrm>
            <a:off x="7772400" y="1584325"/>
            <a:ext cx="295275" cy="396875"/>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sz="2000" b="0">
                <a:latin typeface="Symbol" pitchFamily="18" charset="2"/>
              </a:rPr>
              <a:t>t</a:t>
            </a:r>
          </a:p>
        </p:txBody>
      </p:sp>
      <p:sp>
        <p:nvSpPr>
          <p:cNvPr id="493581" name="Text Box 13"/>
          <p:cNvSpPr txBox="1">
            <a:spLocks noChangeArrowheads="1"/>
          </p:cNvSpPr>
          <p:nvPr/>
        </p:nvSpPr>
        <p:spPr bwMode="auto">
          <a:xfrm>
            <a:off x="6457950" y="1143000"/>
            <a:ext cx="450850" cy="366713"/>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b="0">
                <a:latin typeface="Symbol" pitchFamily="18" charset="2"/>
              </a:rPr>
              <a:t>D</a:t>
            </a:r>
            <a:r>
              <a:rPr lang="en-US" b="0"/>
              <a:t>p</a:t>
            </a:r>
          </a:p>
        </p:txBody>
      </p:sp>
      <p:sp>
        <p:nvSpPr>
          <p:cNvPr id="493582" name="Text Box 14"/>
          <p:cNvSpPr txBox="1">
            <a:spLocks noChangeArrowheads="1"/>
          </p:cNvSpPr>
          <p:nvPr/>
        </p:nvSpPr>
        <p:spPr bwMode="auto">
          <a:xfrm>
            <a:off x="8113713" y="2178050"/>
            <a:ext cx="247650" cy="366713"/>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pPr>
            <a:r>
              <a:rPr lang="en-US" b="0"/>
              <a:t>t</a:t>
            </a:r>
          </a:p>
        </p:txBody>
      </p:sp>
      <p:pic>
        <p:nvPicPr>
          <p:cNvPr id="493584" name="Picture 16" descr="SpringMass"/>
          <p:cNvPicPr>
            <a:picLocks noChangeAspect="1" noChangeArrowheads="1"/>
          </p:cNvPicPr>
          <p:nvPr/>
        </p:nvPicPr>
        <p:blipFill>
          <a:blip r:embed="rId4" cstate="print"/>
          <a:srcRect/>
          <a:stretch>
            <a:fillRect/>
          </a:stretch>
        </p:blipFill>
        <p:spPr bwMode="auto">
          <a:xfrm>
            <a:off x="5778500" y="2895600"/>
            <a:ext cx="3921125" cy="1397000"/>
          </a:xfrm>
          <a:prstGeom prst="rect">
            <a:avLst/>
          </a:prstGeom>
          <a:noFill/>
        </p:spPr>
      </p:pic>
      <p:pic>
        <p:nvPicPr>
          <p:cNvPr id="493588" name="Picture 20" descr="txp_fig"/>
          <p:cNvPicPr>
            <a:picLocks noChangeAspect="1" noChangeArrowheads="1"/>
          </p:cNvPicPr>
          <p:nvPr>
            <p:custDataLst>
              <p:tags r:id="rId1"/>
            </p:custDataLst>
          </p:nvPr>
        </p:nvPicPr>
        <p:blipFill>
          <a:blip r:embed="rId5" cstate="print"/>
          <a:srcRect/>
          <a:stretch>
            <a:fillRect/>
          </a:stretch>
        </p:blipFill>
        <p:spPr bwMode="auto">
          <a:xfrm>
            <a:off x="1568450" y="3429000"/>
            <a:ext cx="2938463" cy="739775"/>
          </a:xfrm>
          <a:prstGeom prst="rect">
            <a:avLst/>
          </a:prstGeom>
          <a:noFill/>
          <a:ln w="9525" algn="ctr">
            <a:noFill/>
            <a:miter lim="800000"/>
            <a:headEnd/>
            <a:tailEnd/>
          </a:ln>
          <a:effectLst/>
        </p:spPr>
      </p:pic>
      <p:pic>
        <p:nvPicPr>
          <p:cNvPr id="493591" name="Picture 23" descr="TP_tmp"/>
          <p:cNvPicPr>
            <a:picLocks noChangeAspect="1" noChangeArrowheads="1"/>
          </p:cNvPicPr>
          <p:nvPr>
            <p:custDataLst>
              <p:tags r:id="rId2"/>
            </p:custDataLst>
          </p:nvPr>
        </p:nvPicPr>
        <p:blipFill>
          <a:blip r:embed="rId6" cstate="print"/>
          <a:srcRect/>
          <a:stretch>
            <a:fillRect/>
          </a:stretch>
        </p:blipFill>
        <p:spPr bwMode="auto">
          <a:xfrm>
            <a:off x="825500" y="4876800"/>
            <a:ext cx="5362575" cy="960438"/>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smtClean="0"/>
              <a:t>7 Sept 2009</a:t>
            </a:r>
            <a:endParaRPr lang="en-US"/>
          </a:p>
        </p:txBody>
      </p:sp>
      <p:sp>
        <p:nvSpPr>
          <p:cNvPr id="8" name="Footer Placeholder 3"/>
          <p:cNvSpPr>
            <a:spLocks noGrp="1"/>
          </p:cNvSpPr>
          <p:nvPr>
            <p:ph type="ftr" sz="quarter" idx="11"/>
          </p:nvPr>
        </p:nvSpPr>
        <p:spPr/>
        <p:txBody>
          <a:bodyPr/>
          <a:lstStyle/>
          <a:p>
            <a:r>
              <a:rPr lang="en-US"/>
              <a:t>Shepherd - Explosion Effects </a:t>
            </a:r>
          </a:p>
        </p:txBody>
      </p:sp>
      <p:sp>
        <p:nvSpPr>
          <p:cNvPr id="9" name="Slide Number Placeholder 4"/>
          <p:cNvSpPr>
            <a:spLocks noGrp="1"/>
          </p:cNvSpPr>
          <p:nvPr>
            <p:ph type="sldNum" sz="quarter" idx="12"/>
          </p:nvPr>
        </p:nvSpPr>
        <p:spPr/>
        <p:txBody>
          <a:bodyPr/>
          <a:lstStyle/>
          <a:p>
            <a:fld id="{164E5A17-C3B8-4651-87ED-DFDAD6116992}" type="slidenum">
              <a:rPr lang="en-US"/>
              <a:pPr/>
              <a:t>75</a:t>
            </a:fld>
            <a:endParaRPr lang="en-US"/>
          </a:p>
        </p:txBody>
      </p:sp>
      <p:sp>
        <p:nvSpPr>
          <p:cNvPr id="300034" name="Rectangle 2"/>
          <p:cNvSpPr>
            <a:spLocks noGrp="1" noChangeArrowheads="1"/>
          </p:cNvSpPr>
          <p:nvPr>
            <p:ph type="title"/>
          </p:nvPr>
        </p:nvSpPr>
        <p:spPr>
          <a:xfrm>
            <a:off x="495300" y="274638"/>
            <a:ext cx="8832850" cy="487362"/>
          </a:xfrm>
        </p:spPr>
        <p:txBody>
          <a:bodyPr/>
          <a:lstStyle/>
          <a:p>
            <a:r>
              <a:rPr lang="en-US" sz="2800"/>
              <a:t>SODF - Square Pulse</a:t>
            </a:r>
          </a:p>
        </p:txBody>
      </p:sp>
      <p:pic>
        <p:nvPicPr>
          <p:cNvPr id="300042" name="Picture 10" descr="SDOF_pulse_inf copy"/>
          <p:cNvPicPr>
            <a:picLocks noChangeAspect="1" noChangeArrowheads="1"/>
          </p:cNvPicPr>
          <p:nvPr/>
        </p:nvPicPr>
        <p:blipFill>
          <a:blip r:embed="rId2" cstate="print"/>
          <a:srcRect/>
          <a:stretch>
            <a:fillRect/>
          </a:stretch>
        </p:blipFill>
        <p:spPr bwMode="auto">
          <a:xfrm>
            <a:off x="5283200" y="3581400"/>
            <a:ext cx="4127500" cy="2667000"/>
          </a:xfrm>
          <a:prstGeom prst="rect">
            <a:avLst/>
          </a:prstGeom>
          <a:noFill/>
        </p:spPr>
      </p:pic>
      <p:pic>
        <p:nvPicPr>
          <p:cNvPr id="300043" name="Picture 11" descr="SDOF_pulse_50 copy"/>
          <p:cNvPicPr>
            <a:picLocks noChangeAspect="1" noChangeArrowheads="1"/>
          </p:cNvPicPr>
          <p:nvPr/>
        </p:nvPicPr>
        <p:blipFill>
          <a:blip r:embed="rId3" cstate="print"/>
          <a:srcRect/>
          <a:stretch>
            <a:fillRect/>
          </a:stretch>
        </p:blipFill>
        <p:spPr bwMode="auto">
          <a:xfrm>
            <a:off x="908050" y="3611563"/>
            <a:ext cx="3962400" cy="2560637"/>
          </a:xfrm>
          <a:prstGeom prst="rect">
            <a:avLst/>
          </a:prstGeom>
          <a:noFill/>
        </p:spPr>
      </p:pic>
      <p:pic>
        <p:nvPicPr>
          <p:cNvPr id="300044" name="Picture 12" descr="SDOF_pulse_10 copy"/>
          <p:cNvPicPr>
            <a:picLocks noChangeAspect="1" noChangeArrowheads="1"/>
          </p:cNvPicPr>
          <p:nvPr/>
        </p:nvPicPr>
        <p:blipFill>
          <a:blip r:embed="rId4" cstate="print"/>
          <a:srcRect/>
          <a:stretch>
            <a:fillRect/>
          </a:stretch>
        </p:blipFill>
        <p:spPr bwMode="auto">
          <a:xfrm>
            <a:off x="5200650" y="762000"/>
            <a:ext cx="4292600" cy="2773363"/>
          </a:xfrm>
          <a:prstGeom prst="rect">
            <a:avLst/>
          </a:prstGeom>
          <a:noFill/>
        </p:spPr>
      </p:pic>
      <p:pic>
        <p:nvPicPr>
          <p:cNvPr id="300045" name="Picture 13" descr="SDOF_pulse_5 copy"/>
          <p:cNvPicPr>
            <a:picLocks noChangeAspect="1" noChangeArrowheads="1"/>
          </p:cNvPicPr>
          <p:nvPr/>
        </p:nvPicPr>
        <p:blipFill>
          <a:blip r:embed="rId5" cstate="print"/>
          <a:srcRect/>
          <a:stretch>
            <a:fillRect/>
          </a:stretch>
        </p:blipFill>
        <p:spPr bwMode="auto">
          <a:xfrm>
            <a:off x="825500" y="860425"/>
            <a:ext cx="4210050" cy="2720975"/>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smtClean="0"/>
              <a:t>7 Sept 2009</a:t>
            </a:r>
            <a:endParaRPr lang="en-US"/>
          </a:p>
        </p:txBody>
      </p:sp>
      <p:sp>
        <p:nvSpPr>
          <p:cNvPr id="8" name="Footer Placeholder 5"/>
          <p:cNvSpPr>
            <a:spLocks noGrp="1"/>
          </p:cNvSpPr>
          <p:nvPr>
            <p:ph type="ftr" sz="quarter" idx="11"/>
          </p:nvPr>
        </p:nvSpPr>
        <p:spPr/>
        <p:txBody>
          <a:bodyPr/>
          <a:lstStyle/>
          <a:p>
            <a:r>
              <a:rPr lang="en-US"/>
              <a:t>Shepherd - Explosion Effects </a:t>
            </a:r>
          </a:p>
        </p:txBody>
      </p:sp>
      <p:sp>
        <p:nvSpPr>
          <p:cNvPr id="9" name="Slide Number Placeholder 6"/>
          <p:cNvSpPr>
            <a:spLocks noGrp="1"/>
          </p:cNvSpPr>
          <p:nvPr>
            <p:ph type="sldNum" sz="quarter" idx="12"/>
          </p:nvPr>
        </p:nvSpPr>
        <p:spPr/>
        <p:txBody>
          <a:bodyPr/>
          <a:lstStyle/>
          <a:p>
            <a:fld id="{FC681711-57F9-49A3-8B32-DCB29D277818}" type="slidenum">
              <a:rPr lang="en-US"/>
              <a:pPr/>
              <a:t>76</a:t>
            </a:fld>
            <a:endParaRPr lang="en-US"/>
          </a:p>
        </p:txBody>
      </p:sp>
      <p:sp>
        <p:nvSpPr>
          <p:cNvPr id="301064" name="Rectangle 8"/>
          <p:cNvSpPr>
            <a:spLocks noGrp="1" noChangeArrowheads="1"/>
          </p:cNvSpPr>
          <p:nvPr>
            <p:ph type="title"/>
          </p:nvPr>
        </p:nvSpPr>
        <p:spPr/>
        <p:txBody>
          <a:bodyPr/>
          <a:lstStyle/>
          <a:p>
            <a:r>
              <a:rPr lang="en-US"/>
              <a:t>SDOF -Impulsive Regime</a:t>
            </a:r>
          </a:p>
        </p:txBody>
      </p:sp>
      <p:sp>
        <p:nvSpPr>
          <p:cNvPr id="301065" name="Rectangle 9"/>
          <p:cNvSpPr>
            <a:spLocks noGrp="1" noChangeArrowheads="1"/>
          </p:cNvSpPr>
          <p:nvPr>
            <p:ph type="body" sz="half" idx="1"/>
          </p:nvPr>
        </p:nvSpPr>
        <p:spPr>
          <a:xfrm>
            <a:off x="495300" y="914400"/>
            <a:ext cx="4416425" cy="4906963"/>
          </a:xfrm>
        </p:spPr>
        <p:txBody>
          <a:bodyPr/>
          <a:lstStyle/>
          <a:p>
            <a:r>
              <a:rPr lang="en-US" sz="2000"/>
              <a:t>Sudden load application, short duration of loading </a:t>
            </a:r>
            <a:r>
              <a:rPr lang="en-US" sz="2000">
                <a:sym typeface="Symbol" pitchFamily="18" charset="2"/>
              </a:rPr>
              <a:t></a:t>
            </a:r>
            <a:r>
              <a:rPr lang="en-US" sz="2000"/>
              <a:t> &lt;&lt; T</a:t>
            </a:r>
          </a:p>
          <a:p>
            <a:r>
              <a:rPr lang="en-US" sz="2000"/>
              <a:t>Linear scaling between maximum strain/ displacement and impulse in elastic regime:</a:t>
            </a:r>
          </a:p>
          <a:p>
            <a:r>
              <a:rPr lang="en-US" sz="2000"/>
              <a:t> Impulse generates initial velocity</a:t>
            </a:r>
          </a:p>
          <a:p>
            <a:endParaRPr lang="en-US" sz="2000"/>
          </a:p>
          <a:p>
            <a:endParaRPr lang="en-US" sz="2000"/>
          </a:p>
          <a:p>
            <a:r>
              <a:rPr lang="en-US" sz="2000"/>
              <a:t>Energy conservation determines maximum deflection</a:t>
            </a:r>
          </a:p>
          <a:p>
            <a:pPr>
              <a:buFontTx/>
              <a:buNone/>
            </a:pPr>
            <a:endParaRPr lang="en-US" sz="2000"/>
          </a:p>
          <a:p>
            <a:endParaRPr lang="en-US" sz="2000"/>
          </a:p>
          <a:p>
            <a:endParaRPr lang="en-US" sz="2000"/>
          </a:p>
          <a:p>
            <a:endParaRPr lang="en-US" sz="2000"/>
          </a:p>
        </p:txBody>
      </p:sp>
      <p:pic>
        <p:nvPicPr>
          <p:cNvPr id="301066" name="Picture 10"/>
          <p:cNvPicPr>
            <a:picLocks noGrp="1" noChangeAspect="1" noChangeArrowheads="1"/>
          </p:cNvPicPr>
          <p:nvPr>
            <p:ph sz="half" idx="2"/>
          </p:nvPr>
        </p:nvPicPr>
        <p:blipFill>
          <a:blip r:embed="rId4" cstate="print"/>
          <a:srcRect/>
          <a:stretch>
            <a:fillRect/>
          </a:stretch>
        </p:blipFill>
        <p:spPr>
          <a:xfrm>
            <a:off x="5076825" y="2070100"/>
            <a:ext cx="4416425" cy="3205163"/>
          </a:xfrm>
        </p:spPr>
      </p:pic>
      <p:pic>
        <p:nvPicPr>
          <p:cNvPr id="301068" name="Picture 12" descr="txp_fig"/>
          <p:cNvPicPr>
            <a:picLocks noChangeAspect="1" noChangeArrowheads="1"/>
          </p:cNvPicPr>
          <p:nvPr>
            <p:custDataLst>
              <p:tags r:id="rId1"/>
            </p:custDataLst>
          </p:nvPr>
        </p:nvPicPr>
        <p:blipFill>
          <a:blip r:embed="rId5" cstate="print"/>
          <a:srcRect/>
          <a:stretch>
            <a:fillRect/>
          </a:stretch>
        </p:blipFill>
        <p:spPr bwMode="auto">
          <a:xfrm>
            <a:off x="990600" y="4495800"/>
            <a:ext cx="3054350" cy="1173163"/>
          </a:xfrm>
          <a:prstGeom prst="rect">
            <a:avLst/>
          </a:prstGeom>
          <a:noFill/>
          <a:ln w="9525">
            <a:noFill/>
            <a:miter lim="800000"/>
            <a:headEnd/>
            <a:tailEnd/>
          </a:ln>
          <a:effectLst/>
        </p:spPr>
      </p:pic>
      <p:pic>
        <p:nvPicPr>
          <p:cNvPr id="301070" name="Picture 14" descr="txp_fig"/>
          <p:cNvPicPr>
            <a:picLocks noChangeAspect="1" noChangeArrowheads="1"/>
          </p:cNvPicPr>
          <p:nvPr>
            <p:custDataLst>
              <p:tags r:id="rId2"/>
            </p:custDataLst>
          </p:nvPr>
        </p:nvPicPr>
        <p:blipFill>
          <a:blip r:embed="rId6" cstate="print"/>
          <a:srcRect/>
          <a:stretch>
            <a:fillRect/>
          </a:stretch>
        </p:blipFill>
        <p:spPr bwMode="auto">
          <a:xfrm>
            <a:off x="609600" y="2971800"/>
            <a:ext cx="4206875" cy="614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4"/>
          <p:cNvSpPr>
            <a:spLocks noGrp="1"/>
          </p:cNvSpPr>
          <p:nvPr>
            <p:ph type="dt" sz="half" idx="10"/>
          </p:nvPr>
        </p:nvSpPr>
        <p:spPr/>
        <p:txBody>
          <a:bodyPr/>
          <a:lstStyle/>
          <a:p>
            <a:r>
              <a:rPr lang="en-US" smtClean="0"/>
              <a:t>7 Sept 2009</a:t>
            </a:r>
            <a:endParaRPr lang="en-US"/>
          </a:p>
        </p:txBody>
      </p:sp>
      <p:sp>
        <p:nvSpPr>
          <p:cNvPr id="20" name="Footer Placeholder 5"/>
          <p:cNvSpPr>
            <a:spLocks noGrp="1"/>
          </p:cNvSpPr>
          <p:nvPr>
            <p:ph type="ftr" sz="quarter" idx="11"/>
          </p:nvPr>
        </p:nvSpPr>
        <p:spPr/>
        <p:txBody>
          <a:bodyPr/>
          <a:lstStyle/>
          <a:p>
            <a:r>
              <a:rPr lang="en-US"/>
              <a:t>Shepherd - Explosion Effects </a:t>
            </a:r>
          </a:p>
        </p:txBody>
      </p:sp>
      <p:sp>
        <p:nvSpPr>
          <p:cNvPr id="21" name="Slide Number Placeholder 6"/>
          <p:cNvSpPr>
            <a:spLocks noGrp="1"/>
          </p:cNvSpPr>
          <p:nvPr>
            <p:ph type="sldNum" sz="quarter" idx="12"/>
          </p:nvPr>
        </p:nvSpPr>
        <p:spPr/>
        <p:txBody>
          <a:bodyPr/>
          <a:lstStyle/>
          <a:p>
            <a:fld id="{D0781CA5-C3F4-4411-A48B-9BC8D645C3E8}" type="slidenum">
              <a:rPr lang="en-US"/>
              <a:pPr/>
              <a:t>77</a:t>
            </a:fld>
            <a:endParaRPr lang="en-US"/>
          </a:p>
        </p:txBody>
      </p:sp>
      <p:sp>
        <p:nvSpPr>
          <p:cNvPr id="312322" name="Rectangle 2"/>
          <p:cNvSpPr>
            <a:spLocks noGrp="1" noChangeArrowheads="1"/>
          </p:cNvSpPr>
          <p:nvPr>
            <p:ph type="title"/>
          </p:nvPr>
        </p:nvSpPr>
        <p:spPr/>
        <p:txBody>
          <a:bodyPr/>
          <a:lstStyle/>
          <a:p>
            <a:r>
              <a:rPr lang="en-US"/>
              <a:t>SDOF – Sudden regime</a:t>
            </a:r>
          </a:p>
        </p:txBody>
      </p:sp>
      <p:sp>
        <p:nvSpPr>
          <p:cNvPr id="312323" name="Rectangle 3"/>
          <p:cNvSpPr>
            <a:spLocks noGrp="1" noChangeArrowheads="1"/>
          </p:cNvSpPr>
          <p:nvPr>
            <p:ph type="body" sz="half" idx="1"/>
          </p:nvPr>
        </p:nvSpPr>
        <p:spPr>
          <a:xfrm>
            <a:off x="495300" y="1219200"/>
            <a:ext cx="8089900" cy="1981200"/>
          </a:xfrm>
        </p:spPr>
        <p:txBody>
          <a:bodyPr/>
          <a:lstStyle/>
          <a:p>
            <a:r>
              <a:rPr lang="en-US" sz="2400"/>
              <a:t>Quick application of load and long duration </a:t>
            </a:r>
          </a:p>
          <a:p>
            <a:pPr algn="ctr">
              <a:buFontTx/>
              <a:buNone/>
            </a:pPr>
            <a:r>
              <a:rPr lang="en-US" sz="2400"/>
              <a:t> </a:t>
            </a:r>
            <a:r>
              <a:rPr lang="en-US" sz="2400">
                <a:latin typeface="Symbol" pitchFamily="18" charset="2"/>
                <a:sym typeface="Symbol" pitchFamily="18" charset="2"/>
              </a:rPr>
              <a:t></a:t>
            </a:r>
            <a:r>
              <a:rPr lang="en-US" sz="2400" baseline="-25000">
                <a:sym typeface="Symbol" pitchFamily="18" charset="2"/>
              </a:rPr>
              <a:t>u</a:t>
            </a:r>
            <a:r>
              <a:rPr lang="en-US" sz="2400"/>
              <a:t> &gt;&gt; T</a:t>
            </a:r>
          </a:p>
          <a:p>
            <a:r>
              <a:rPr lang="en-US" sz="2400"/>
              <a:t>Peak deflection is twice static value for same maximum load</a:t>
            </a:r>
          </a:p>
        </p:txBody>
      </p:sp>
      <p:sp>
        <p:nvSpPr>
          <p:cNvPr id="312324" name="Line 4"/>
          <p:cNvSpPr>
            <a:spLocks noChangeShapeType="1"/>
          </p:cNvSpPr>
          <p:nvPr/>
        </p:nvSpPr>
        <p:spPr bwMode="auto">
          <a:xfrm>
            <a:off x="908050" y="3810000"/>
            <a:ext cx="0" cy="0"/>
          </a:xfrm>
          <a:prstGeom prst="line">
            <a:avLst/>
          </a:prstGeom>
          <a:noFill/>
          <a:ln w="9525">
            <a:solidFill>
              <a:schemeClr val="tx1"/>
            </a:solidFill>
            <a:round/>
            <a:headEnd/>
            <a:tailEnd/>
          </a:ln>
          <a:effectLst/>
        </p:spPr>
        <p:txBody>
          <a:bodyPr/>
          <a:lstStyle/>
          <a:p>
            <a:endParaRPr lang="en-US"/>
          </a:p>
        </p:txBody>
      </p:sp>
      <p:sp>
        <p:nvSpPr>
          <p:cNvPr id="312325" name="Freeform 5"/>
          <p:cNvSpPr>
            <a:spLocks/>
          </p:cNvSpPr>
          <p:nvPr/>
        </p:nvSpPr>
        <p:spPr bwMode="auto">
          <a:xfrm>
            <a:off x="990600" y="3454400"/>
            <a:ext cx="1588" cy="2260600"/>
          </a:xfrm>
          <a:custGeom>
            <a:avLst/>
            <a:gdLst/>
            <a:ahLst/>
            <a:cxnLst>
              <a:cxn ang="0">
                <a:pos x="0" y="0"/>
              </a:cxn>
              <a:cxn ang="0">
                <a:pos x="1" y="1424"/>
              </a:cxn>
            </a:cxnLst>
            <a:rect l="0" t="0" r="r" b="b"/>
            <a:pathLst>
              <a:path w="1" h="1424">
                <a:moveTo>
                  <a:pt x="0" y="0"/>
                </a:moveTo>
                <a:lnTo>
                  <a:pt x="1" y="1424"/>
                </a:lnTo>
              </a:path>
            </a:pathLst>
          </a:custGeom>
          <a:noFill/>
          <a:ln w="9525">
            <a:solidFill>
              <a:schemeClr val="tx1"/>
            </a:solidFill>
            <a:round/>
            <a:headEnd type="none" w="med" len="med"/>
            <a:tailEnd type="none" w="med" len="med"/>
          </a:ln>
          <a:effectLst/>
        </p:spPr>
        <p:txBody>
          <a:bodyPr/>
          <a:lstStyle/>
          <a:p>
            <a:endParaRPr lang="en-US"/>
          </a:p>
        </p:txBody>
      </p:sp>
      <p:sp>
        <p:nvSpPr>
          <p:cNvPr id="312327" name="Line 7"/>
          <p:cNvSpPr>
            <a:spLocks noChangeShapeType="1"/>
          </p:cNvSpPr>
          <p:nvPr/>
        </p:nvSpPr>
        <p:spPr bwMode="auto">
          <a:xfrm>
            <a:off x="990600" y="5715000"/>
            <a:ext cx="3467100" cy="0"/>
          </a:xfrm>
          <a:prstGeom prst="line">
            <a:avLst/>
          </a:prstGeom>
          <a:noFill/>
          <a:ln w="9525">
            <a:solidFill>
              <a:schemeClr val="tx1"/>
            </a:solidFill>
            <a:round/>
            <a:headEnd/>
            <a:tailEnd/>
          </a:ln>
          <a:effectLst/>
        </p:spPr>
        <p:txBody>
          <a:bodyPr/>
          <a:lstStyle/>
          <a:p>
            <a:endParaRPr lang="en-US"/>
          </a:p>
        </p:txBody>
      </p:sp>
      <p:sp>
        <p:nvSpPr>
          <p:cNvPr id="312328" name="Freeform 8"/>
          <p:cNvSpPr>
            <a:spLocks/>
          </p:cNvSpPr>
          <p:nvPr/>
        </p:nvSpPr>
        <p:spPr bwMode="auto">
          <a:xfrm>
            <a:off x="1169988" y="3348038"/>
            <a:ext cx="3149600" cy="2341562"/>
          </a:xfrm>
          <a:custGeom>
            <a:avLst/>
            <a:gdLst/>
            <a:ahLst/>
            <a:cxnLst>
              <a:cxn ang="0">
                <a:pos x="0" y="1475"/>
              </a:cxn>
              <a:cxn ang="0">
                <a:pos x="128" y="203"/>
              </a:cxn>
              <a:cxn ang="0">
                <a:pos x="360" y="259"/>
              </a:cxn>
              <a:cxn ang="0">
                <a:pos x="1832" y="539"/>
              </a:cxn>
            </a:cxnLst>
            <a:rect l="0" t="0" r="r" b="b"/>
            <a:pathLst>
              <a:path w="1832" h="1475">
                <a:moveTo>
                  <a:pt x="0" y="1475"/>
                </a:moveTo>
                <a:cubicBezTo>
                  <a:pt x="23" y="1263"/>
                  <a:pt x="68" y="406"/>
                  <a:pt x="128" y="203"/>
                </a:cubicBezTo>
                <a:cubicBezTo>
                  <a:pt x="188" y="0"/>
                  <a:pt x="76" y="203"/>
                  <a:pt x="360" y="259"/>
                </a:cubicBezTo>
                <a:cubicBezTo>
                  <a:pt x="644" y="315"/>
                  <a:pt x="1525" y="481"/>
                  <a:pt x="1832" y="539"/>
                </a:cubicBezTo>
              </a:path>
            </a:pathLst>
          </a:custGeom>
          <a:noFill/>
          <a:ln w="9525">
            <a:solidFill>
              <a:schemeClr val="hlink"/>
            </a:solidFill>
            <a:round/>
            <a:headEnd/>
            <a:tailEnd/>
          </a:ln>
          <a:effectLst/>
        </p:spPr>
        <p:txBody>
          <a:bodyPr/>
          <a:lstStyle/>
          <a:p>
            <a:endParaRPr lang="en-US"/>
          </a:p>
        </p:txBody>
      </p:sp>
      <p:sp>
        <p:nvSpPr>
          <p:cNvPr id="312329" name="Text Box 9"/>
          <p:cNvSpPr txBox="1">
            <a:spLocks noChangeArrowheads="1"/>
          </p:cNvSpPr>
          <p:nvPr/>
        </p:nvSpPr>
        <p:spPr bwMode="auto">
          <a:xfrm>
            <a:off x="247650" y="3352800"/>
            <a:ext cx="674688" cy="366713"/>
          </a:xfrm>
          <a:prstGeom prst="rect">
            <a:avLst/>
          </a:prstGeom>
          <a:noFill/>
          <a:ln w="9525">
            <a:noFill/>
            <a:miter lim="800000"/>
            <a:headEnd/>
            <a:tailEnd/>
          </a:ln>
          <a:effectLst/>
        </p:spPr>
        <p:txBody>
          <a:bodyPr wrap="none">
            <a:spAutoFit/>
          </a:bodyPr>
          <a:lstStyle/>
          <a:p>
            <a:r>
              <a:rPr lang="en-US" b="0"/>
              <a:t>F</a:t>
            </a:r>
            <a:r>
              <a:rPr lang="en-US" b="0" baseline="-25000"/>
              <a:t>Max</a:t>
            </a:r>
            <a:r>
              <a:rPr lang="en-US" b="0"/>
              <a:t> </a:t>
            </a:r>
          </a:p>
        </p:txBody>
      </p:sp>
      <p:sp>
        <p:nvSpPr>
          <p:cNvPr id="312330" name="Text Box 10"/>
          <p:cNvSpPr txBox="1">
            <a:spLocks noChangeArrowheads="1"/>
          </p:cNvSpPr>
          <p:nvPr/>
        </p:nvSpPr>
        <p:spPr bwMode="auto">
          <a:xfrm>
            <a:off x="1238250" y="5791200"/>
            <a:ext cx="350838" cy="366713"/>
          </a:xfrm>
          <a:prstGeom prst="rect">
            <a:avLst/>
          </a:prstGeom>
          <a:noFill/>
          <a:ln w="9525">
            <a:noFill/>
            <a:miter lim="800000"/>
            <a:headEnd/>
            <a:tailEnd/>
          </a:ln>
          <a:effectLst/>
        </p:spPr>
        <p:txBody>
          <a:bodyPr>
            <a:spAutoFit/>
          </a:bodyPr>
          <a:lstStyle/>
          <a:p>
            <a:r>
              <a:rPr lang="en-US" b="0"/>
              <a:t>T</a:t>
            </a:r>
          </a:p>
        </p:txBody>
      </p:sp>
      <p:sp>
        <p:nvSpPr>
          <p:cNvPr id="312331" name="Line 11"/>
          <p:cNvSpPr>
            <a:spLocks noChangeShapeType="1"/>
          </p:cNvSpPr>
          <p:nvPr/>
        </p:nvSpPr>
        <p:spPr bwMode="auto">
          <a:xfrm>
            <a:off x="908050" y="3581400"/>
            <a:ext cx="412750" cy="0"/>
          </a:xfrm>
          <a:prstGeom prst="line">
            <a:avLst/>
          </a:prstGeom>
          <a:noFill/>
          <a:ln w="9525">
            <a:solidFill>
              <a:schemeClr val="tx1"/>
            </a:solidFill>
            <a:round/>
            <a:headEnd/>
            <a:tailEnd type="triangle" w="med" len="med"/>
          </a:ln>
          <a:effectLst/>
        </p:spPr>
        <p:txBody>
          <a:bodyPr/>
          <a:lstStyle/>
          <a:p>
            <a:endParaRPr lang="en-US"/>
          </a:p>
        </p:txBody>
      </p:sp>
      <p:sp>
        <p:nvSpPr>
          <p:cNvPr id="312332" name="Line 12"/>
          <p:cNvSpPr>
            <a:spLocks noChangeShapeType="1"/>
          </p:cNvSpPr>
          <p:nvPr/>
        </p:nvSpPr>
        <p:spPr bwMode="auto">
          <a:xfrm>
            <a:off x="1155700" y="5791200"/>
            <a:ext cx="4953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12333" name="Text Box 13"/>
          <p:cNvSpPr txBox="1">
            <a:spLocks noChangeArrowheads="1"/>
          </p:cNvSpPr>
          <p:nvPr/>
        </p:nvSpPr>
        <p:spPr bwMode="auto">
          <a:xfrm>
            <a:off x="3614738" y="5675313"/>
            <a:ext cx="615950" cy="366712"/>
          </a:xfrm>
          <a:prstGeom prst="rect">
            <a:avLst/>
          </a:prstGeom>
          <a:noFill/>
          <a:ln w="9525">
            <a:noFill/>
            <a:miter lim="800000"/>
            <a:headEnd/>
            <a:tailEnd/>
          </a:ln>
          <a:effectLst/>
        </p:spPr>
        <p:txBody>
          <a:bodyPr wrap="none">
            <a:spAutoFit/>
          </a:bodyPr>
          <a:lstStyle/>
          <a:p>
            <a:r>
              <a:rPr lang="en-US" b="0"/>
              <a:t>time</a:t>
            </a:r>
          </a:p>
        </p:txBody>
      </p:sp>
      <p:sp>
        <p:nvSpPr>
          <p:cNvPr id="312335" name="Text Box 15"/>
          <p:cNvSpPr txBox="1">
            <a:spLocks noChangeArrowheads="1"/>
          </p:cNvSpPr>
          <p:nvPr/>
        </p:nvSpPr>
        <p:spPr bwMode="auto">
          <a:xfrm>
            <a:off x="1733550" y="3505200"/>
            <a:ext cx="692150" cy="366713"/>
          </a:xfrm>
          <a:prstGeom prst="rect">
            <a:avLst/>
          </a:prstGeom>
          <a:noFill/>
          <a:ln w="9525">
            <a:noFill/>
            <a:miter lim="800000"/>
            <a:headEnd/>
            <a:tailEnd/>
          </a:ln>
          <a:effectLst/>
        </p:spPr>
        <p:txBody>
          <a:bodyPr wrap="none">
            <a:spAutoFit/>
          </a:bodyPr>
          <a:lstStyle/>
          <a:p>
            <a:r>
              <a:rPr lang="en-US" b="0"/>
              <a:t>force</a:t>
            </a:r>
          </a:p>
        </p:txBody>
      </p:sp>
      <p:sp>
        <p:nvSpPr>
          <p:cNvPr id="312340" name="Freeform 20"/>
          <p:cNvSpPr>
            <a:spLocks/>
          </p:cNvSpPr>
          <p:nvPr/>
        </p:nvSpPr>
        <p:spPr bwMode="auto">
          <a:xfrm>
            <a:off x="1155700" y="4038600"/>
            <a:ext cx="2889250" cy="1612900"/>
          </a:xfrm>
          <a:custGeom>
            <a:avLst/>
            <a:gdLst/>
            <a:ahLst/>
            <a:cxnLst>
              <a:cxn ang="0">
                <a:pos x="0" y="1008"/>
              </a:cxn>
              <a:cxn ang="0">
                <a:pos x="144" y="0"/>
              </a:cxn>
              <a:cxn ang="0">
                <a:pos x="288" y="1008"/>
              </a:cxn>
              <a:cxn ang="0">
                <a:pos x="480" y="0"/>
              </a:cxn>
              <a:cxn ang="0">
                <a:pos x="672" y="1008"/>
              </a:cxn>
              <a:cxn ang="0">
                <a:pos x="816" y="0"/>
              </a:cxn>
              <a:cxn ang="0">
                <a:pos x="1008" y="1008"/>
              </a:cxn>
              <a:cxn ang="0">
                <a:pos x="1200" y="48"/>
              </a:cxn>
              <a:cxn ang="0">
                <a:pos x="1392" y="1008"/>
              </a:cxn>
              <a:cxn ang="0">
                <a:pos x="1536" y="96"/>
              </a:cxn>
              <a:cxn ang="0">
                <a:pos x="1680" y="1008"/>
              </a:cxn>
            </a:cxnLst>
            <a:rect l="0" t="0" r="r" b="b"/>
            <a:pathLst>
              <a:path w="1680" h="1016">
                <a:moveTo>
                  <a:pt x="0" y="1008"/>
                </a:moveTo>
                <a:cubicBezTo>
                  <a:pt x="48" y="504"/>
                  <a:pt x="96" y="0"/>
                  <a:pt x="144" y="0"/>
                </a:cubicBezTo>
                <a:cubicBezTo>
                  <a:pt x="192" y="0"/>
                  <a:pt x="232" y="1008"/>
                  <a:pt x="288" y="1008"/>
                </a:cubicBezTo>
                <a:cubicBezTo>
                  <a:pt x="344" y="1008"/>
                  <a:pt x="416" y="0"/>
                  <a:pt x="480" y="0"/>
                </a:cubicBezTo>
                <a:cubicBezTo>
                  <a:pt x="544" y="0"/>
                  <a:pt x="616" y="1008"/>
                  <a:pt x="672" y="1008"/>
                </a:cubicBezTo>
                <a:cubicBezTo>
                  <a:pt x="728" y="1008"/>
                  <a:pt x="760" y="0"/>
                  <a:pt x="816" y="0"/>
                </a:cubicBezTo>
                <a:cubicBezTo>
                  <a:pt x="872" y="0"/>
                  <a:pt x="944" y="1000"/>
                  <a:pt x="1008" y="1008"/>
                </a:cubicBezTo>
                <a:cubicBezTo>
                  <a:pt x="1072" y="1016"/>
                  <a:pt x="1136" y="48"/>
                  <a:pt x="1200" y="48"/>
                </a:cubicBezTo>
                <a:cubicBezTo>
                  <a:pt x="1264" y="48"/>
                  <a:pt x="1336" y="1000"/>
                  <a:pt x="1392" y="1008"/>
                </a:cubicBezTo>
                <a:cubicBezTo>
                  <a:pt x="1448" y="1016"/>
                  <a:pt x="1488" y="96"/>
                  <a:pt x="1536" y="96"/>
                </a:cubicBezTo>
                <a:cubicBezTo>
                  <a:pt x="1584" y="96"/>
                  <a:pt x="1632" y="552"/>
                  <a:pt x="1680" y="1008"/>
                </a:cubicBezTo>
              </a:path>
            </a:pathLst>
          </a:custGeom>
          <a:noFill/>
          <a:ln w="9525">
            <a:solidFill>
              <a:srgbClr val="FF0000"/>
            </a:solidFill>
            <a:round/>
            <a:headEnd/>
            <a:tailEnd/>
          </a:ln>
          <a:effectLst/>
        </p:spPr>
        <p:txBody>
          <a:bodyPr/>
          <a:lstStyle/>
          <a:p>
            <a:endParaRPr lang="en-US"/>
          </a:p>
        </p:txBody>
      </p:sp>
      <p:sp>
        <p:nvSpPr>
          <p:cNvPr id="312341" name="Text Box 21"/>
          <p:cNvSpPr txBox="1">
            <a:spLocks noChangeArrowheads="1"/>
          </p:cNvSpPr>
          <p:nvPr/>
        </p:nvSpPr>
        <p:spPr bwMode="auto">
          <a:xfrm>
            <a:off x="3054350" y="4800600"/>
            <a:ext cx="1530350" cy="366713"/>
          </a:xfrm>
          <a:prstGeom prst="rect">
            <a:avLst/>
          </a:prstGeom>
          <a:noFill/>
          <a:ln w="9525">
            <a:noFill/>
            <a:miter lim="800000"/>
            <a:headEnd/>
            <a:tailEnd/>
          </a:ln>
          <a:effectLst/>
        </p:spPr>
        <p:txBody>
          <a:bodyPr wrap="none">
            <a:spAutoFit/>
          </a:bodyPr>
          <a:lstStyle/>
          <a:p>
            <a:r>
              <a:rPr lang="en-US" b="0"/>
              <a:t>displacement</a:t>
            </a:r>
          </a:p>
        </p:txBody>
      </p:sp>
      <p:sp>
        <p:nvSpPr>
          <p:cNvPr id="312342" name="Line 22"/>
          <p:cNvSpPr>
            <a:spLocks noChangeShapeType="1"/>
          </p:cNvSpPr>
          <p:nvPr/>
        </p:nvSpPr>
        <p:spPr bwMode="auto">
          <a:xfrm>
            <a:off x="1485900" y="3352800"/>
            <a:ext cx="2476500" cy="0"/>
          </a:xfrm>
          <a:prstGeom prst="line">
            <a:avLst/>
          </a:prstGeom>
          <a:noFill/>
          <a:ln w="9525">
            <a:solidFill>
              <a:schemeClr val="tx1"/>
            </a:solidFill>
            <a:round/>
            <a:headEnd type="triangle" w="med" len="med"/>
            <a:tailEnd type="triangle" w="med" len="med"/>
          </a:ln>
          <a:effectLst/>
        </p:spPr>
        <p:txBody>
          <a:bodyPr/>
          <a:lstStyle/>
          <a:p>
            <a:endParaRPr lang="en-US"/>
          </a:p>
        </p:txBody>
      </p:sp>
      <p:pic>
        <p:nvPicPr>
          <p:cNvPr id="312344" name="Picture 24" descr="txp_fig"/>
          <p:cNvPicPr>
            <a:picLocks noChangeAspect="1" noChangeArrowheads="1"/>
          </p:cNvPicPr>
          <p:nvPr>
            <p:custDataLst>
              <p:tags r:id="rId1"/>
            </p:custDataLst>
          </p:nvPr>
        </p:nvPicPr>
        <p:blipFill>
          <a:blip r:embed="rId4" cstate="print"/>
          <a:srcRect/>
          <a:stretch>
            <a:fillRect/>
          </a:stretch>
        </p:blipFill>
        <p:spPr bwMode="auto">
          <a:xfrm>
            <a:off x="4787900" y="3276600"/>
            <a:ext cx="4926013" cy="1498600"/>
          </a:xfrm>
          <a:prstGeom prst="rect">
            <a:avLst/>
          </a:prstGeom>
          <a:noFill/>
          <a:ln w="9525">
            <a:noFill/>
            <a:miter lim="800000"/>
            <a:headEnd/>
            <a:tailEnd/>
          </a:ln>
          <a:effectLst/>
        </p:spPr>
      </p:pic>
      <p:pic>
        <p:nvPicPr>
          <p:cNvPr id="312345" name="Picture 25" descr="TP_tmp"/>
          <p:cNvPicPr>
            <a:picLocks noChangeAspect="1" noChangeArrowheads="1"/>
          </p:cNvPicPr>
          <p:nvPr>
            <p:custDataLst>
              <p:tags r:id="rId2"/>
            </p:custDataLst>
          </p:nvPr>
        </p:nvPicPr>
        <p:blipFill>
          <a:blip r:embed="rId5" cstate="print"/>
          <a:srcRect/>
          <a:stretch>
            <a:fillRect/>
          </a:stretch>
        </p:blipFill>
        <p:spPr bwMode="auto">
          <a:xfrm>
            <a:off x="2641600" y="3124200"/>
            <a:ext cx="274638" cy="17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p:cNvSpPr>
            <a:spLocks noGrp="1"/>
          </p:cNvSpPr>
          <p:nvPr>
            <p:ph type="dt" sz="half" idx="10"/>
          </p:nvPr>
        </p:nvSpPr>
        <p:spPr/>
        <p:txBody>
          <a:bodyPr/>
          <a:lstStyle/>
          <a:p>
            <a:r>
              <a:rPr lang="en-US" smtClean="0"/>
              <a:t>7 Sept 2009</a:t>
            </a:r>
            <a:endParaRPr lang="en-US"/>
          </a:p>
        </p:txBody>
      </p:sp>
      <p:sp>
        <p:nvSpPr>
          <p:cNvPr id="19" name="Footer Placeholder 4"/>
          <p:cNvSpPr>
            <a:spLocks noGrp="1"/>
          </p:cNvSpPr>
          <p:nvPr>
            <p:ph type="ftr" sz="quarter" idx="11"/>
          </p:nvPr>
        </p:nvSpPr>
        <p:spPr/>
        <p:txBody>
          <a:bodyPr/>
          <a:lstStyle/>
          <a:p>
            <a:r>
              <a:rPr lang="en-US"/>
              <a:t>Shepherd - Explosion Effects </a:t>
            </a:r>
          </a:p>
        </p:txBody>
      </p:sp>
      <p:sp>
        <p:nvSpPr>
          <p:cNvPr id="20" name="Slide Number Placeholder 5"/>
          <p:cNvSpPr>
            <a:spLocks noGrp="1"/>
          </p:cNvSpPr>
          <p:nvPr>
            <p:ph type="sldNum" sz="quarter" idx="12"/>
          </p:nvPr>
        </p:nvSpPr>
        <p:spPr/>
        <p:txBody>
          <a:bodyPr/>
          <a:lstStyle/>
          <a:p>
            <a:fld id="{A731EC8F-2E9B-4BD6-8081-9CF243FB2560}" type="slidenum">
              <a:rPr lang="en-US"/>
              <a:pPr/>
              <a:t>78</a:t>
            </a:fld>
            <a:endParaRPr lang="en-US"/>
          </a:p>
        </p:txBody>
      </p:sp>
      <p:sp>
        <p:nvSpPr>
          <p:cNvPr id="314370" name="Rectangle 2"/>
          <p:cNvSpPr>
            <a:spLocks noGrp="1" noChangeArrowheads="1"/>
          </p:cNvSpPr>
          <p:nvPr>
            <p:ph type="title"/>
          </p:nvPr>
        </p:nvSpPr>
        <p:spPr/>
        <p:txBody>
          <a:bodyPr/>
          <a:lstStyle/>
          <a:p>
            <a:r>
              <a:rPr lang="en-US"/>
              <a:t>SDOF – Static Regime</a:t>
            </a:r>
          </a:p>
        </p:txBody>
      </p:sp>
      <p:sp>
        <p:nvSpPr>
          <p:cNvPr id="314371" name="Rectangle 3"/>
          <p:cNvSpPr>
            <a:spLocks noGrp="1" noChangeArrowheads="1"/>
          </p:cNvSpPr>
          <p:nvPr>
            <p:ph type="body" idx="1"/>
          </p:nvPr>
        </p:nvSpPr>
        <p:spPr>
          <a:xfrm>
            <a:off x="495300" y="1219200"/>
            <a:ext cx="8997950" cy="2286000"/>
          </a:xfrm>
        </p:spPr>
        <p:txBody>
          <a:bodyPr/>
          <a:lstStyle/>
          <a:p>
            <a:r>
              <a:rPr lang="en-US"/>
              <a:t>Very slow application of load – (quasi-static) no oscillations</a:t>
            </a:r>
          </a:p>
          <a:p>
            <a:pPr algn="ctr">
              <a:buFontTx/>
              <a:buNone/>
            </a:pPr>
            <a:r>
              <a:rPr lang="en-US"/>
              <a:t>T &lt;&lt; </a:t>
            </a:r>
            <a:r>
              <a:rPr lang="en-US">
                <a:latin typeface="Symbol" pitchFamily="18" charset="2"/>
                <a:sym typeface="Symbol" pitchFamily="18" charset="2"/>
              </a:rPr>
              <a:t></a:t>
            </a:r>
            <a:r>
              <a:rPr lang="en-US" baseline="-25000">
                <a:sym typeface="Symbol" pitchFamily="18" charset="2"/>
              </a:rPr>
              <a:t>u</a:t>
            </a:r>
            <a:r>
              <a:rPr lang="en-US"/>
              <a:t> or </a:t>
            </a:r>
            <a:r>
              <a:rPr lang="en-US">
                <a:latin typeface="Symbol" pitchFamily="18" charset="2"/>
                <a:sym typeface="Symbol" pitchFamily="18" charset="2"/>
              </a:rPr>
              <a:t></a:t>
            </a:r>
            <a:r>
              <a:rPr lang="en-US" baseline="-25000">
                <a:sym typeface="Symbol" pitchFamily="18" charset="2"/>
              </a:rPr>
              <a:t>L</a:t>
            </a:r>
          </a:p>
          <a:p>
            <a:r>
              <a:rPr lang="en-US"/>
              <a:t>Static deflection </a:t>
            </a:r>
          </a:p>
        </p:txBody>
      </p:sp>
      <p:sp>
        <p:nvSpPr>
          <p:cNvPr id="314372" name="Line 4"/>
          <p:cNvSpPr>
            <a:spLocks noChangeShapeType="1"/>
          </p:cNvSpPr>
          <p:nvPr/>
        </p:nvSpPr>
        <p:spPr bwMode="auto">
          <a:xfrm>
            <a:off x="908050" y="3810000"/>
            <a:ext cx="0" cy="0"/>
          </a:xfrm>
          <a:prstGeom prst="line">
            <a:avLst/>
          </a:prstGeom>
          <a:noFill/>
          <a:ln w="9525">
            <a:solidFill>
              <a:schemeClr val="tx1"/>
            </a:solidFill>
            <a:round/>
            <a:headEnd/>
            <a:tailEnd/>
          </a:ln>
          <a:effectLst/>
        </p:spPr>
        <p:txBody>
          <a:bodyPr/>
          <a:lstStyle/>
          <a:p>
            <a:endParaRPr lang="en-US"/>
          </a:p>
        </p:txBody>
      </p:sp>
      <p:sp>
        <p:nvSpPr>
          <p:cNvPr id="314373" name="Freeform 5"/>
          <p:cNvSpPr>
            <a:spLocks/>
          </p:cNvSpPr>
          <p:nvPr/>
        </p:nvSpPr>
        <p:spPr bwMode="auto">
          <a:xfrm>
            <a:off x="990600" y="3454400"/>
            <a:ext cx="1588" cy="2260600"/>
          </a:xfrm>
          <a:custGeom>
            <a:avLst/>
            <a:gdLst/>
            <a:ahLst/>
            <a:cxnLst>
              <a:cxn ang="0">
                <a:pos x="0" y="0"/>
              </a:cxn>
              <a:cxn ang="0">
                <a:pos x="1" y="1424"/>
              </a:cxn>
            </a:cxnLst>
            <a:rect l="0" t="0" r="r" b="b"/>
            <a:pathLst>
              <a:path w="1" h="1424">
                <a:moveTo>
                  <a:pt x="0" y="0"/>
                </a:moveTo>
                <a:lnTo>
                  <a:pt x="1" y="1424"/>
                </a:lnTo>
              </a:path>
            </a:pathLst>
          </a:custGeom>
          <a:noFill/>
          <a:ln w="9525">
            <a:solidFill>
              <a:schemeClr val="tx1"/>
            </a:solidFill>
            <a:round/>
            <a:headEnd type="none" w="med" len="med"/>
            <a:tailEnd type="none" w="med" len="med"/>
          </a:ln>
          <a:effectLst/>
        </p:spPr>
        <p:txBody>
          <a:bodyPr/>
          <a:lstStyle/>
          <a:p>
            <a:endParaRPr lang="en-US"/>
          </a:p>
        </p:txBody>
      </p:sp>
      <p:sp>
        <p:nvSpPr>
          <p:cNvPr id="314374" name="Line 6"/>
          <p:cNvSpPr>
            <a:spLocks noChangeShapeType="1"/>
          </p:cNvSpPr>
          <p:nvPr/>
        </p:nvSpPr>
        <p:spPr bwMode="auto">
          <a:xfrm>
            <a:off x="990600" y="5715000"/>
            <a:ext cx="3467100" cy="0"/>
          </a:xfrm>
          <a:prstGeom prst="line">
            <a:avLst/>
          </a:prstGeom>
          <a:noFill/>
          <a:ln w="9525">
            <a:solidFill>
              <a:schemeClr val="tx1"/>
            </a:solidFill>
            <a:round/>
            <a:headEnd/>
            <a:tailEnd/>
          </a:ln>
          <a:effectLst/>
        </p:spPr>
        <p:txBody>
          <a:bodyPr/>
          <a:lstStyle/>
          <a:p>
            <a:endParaRPr lang="en-US"/>
          </a:p>
        </p:txBody>
      </p:sp>
      <p:sp>
        <p:nvSpPr>
          <p:cNvPr id="314376" name="Text Box 8"/>
          <p:cNvSpPr txBox="1">
            <a:spLocks noChangeArrowheads="1"/>
          </p:cNvSpPr>
          <p:nvPr/>
        </p:nvSpPr>
        <p:spPr bwMode="auto">
          <a:xfrm>
            <a:off x="4292600" y="3886200"/>
            <a:ext cx="674688" cy="366713"/>
          </a:xfrm>
          <a:prstGeom prst="rect">
            <a:avLst/>
          </a:prstGeom>
          <a:noFill/>
          <a:ln w="9525">
            <a:noFill/>
            <a:miter lim="800000"/>
            <a:headEnd/>
            <a:tailEnd/>
          </a:ln>
          <a:effectLst/>
        </p:spPr>
        <p:txBody>
          <a:bodyPr wrap="none">
            <a:spAutoFit/>
          </a:bodyPr>
          <a:lstStyle/>
          <a:p>
            <a:r>
              <a:rPr lang="en-US" b="0"/>
              <a:t>F</a:t>
            </a:r>
            <a:r>
              <a:rPr lang="en-US" b="0" baseline="-25000"/>
              <a:t>Max</a:t>
            </a:r>
            <a:r>
              <a:rPr lang="en-US" b="0"/>
              <a:t> </a:t>
            </a:r>
          </a:p>
        </p:txBody>
      </p:sp>
      <p:sp>
        <p:nvSpPr>
          <p:cNvPr id="314377" name="Text Box 9"/>
          <p:cNvSpPr txBox="1">
            <a:spLocks noChangeArrowheads="1"/>
          </p:cNvSpPr>
          <p:nvPr/>
        </p:nvSpPr>
        <p:spPr bwMode="auto">
          <a:xfrm>
            <a:off x="1073150" y="5791200"/>
            <a:ext cx="350838" cy="366713"/>
          </a:xfrm>
          <a:prstGeom prst="rect">
            <a:avLst/>
          </a:prstGeom>
          <a:noFill/>
          <a:ln w="9525">
            <a:noFill/>
            <a:miter lim="800000"/>
            <a:headEnd/>
            <a:tailEnd/>
          </a:ln>
          <a:effectLst/>
        </p:spPr>
        <p:txBody>
          <a:bodyPr>
            <a:spAutoFit/>
          </a:bodyPr>
          <a:lstStyle/>
          <a:p>
            <a:r>
              <a:rPr lang="en-US" b="0"/>
              <a:t>T</a:t>
            </a:r>
          </a:p>
        </p:txBody>
      </p:sp>
      <p:sp>
        <p:nvSpPr>
          <p:cNvPr id="314379" name="Line 11"/>
          <p:cNvSpPr>
            <a:spLocks noChangeShapeType="1"/>
          </p:cNvSpPr>
          <p:nvPr/>
        </p:nvSpPr>
        <p:spPr bwMode="auto">
          <a:xfrm>
            <a:off x="1155700" y="5791200"/>
            <a:ext cx="24765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14380" name="Text Box 12"/>
          <p:cNvSpPr txBox="1">
            <a:spLocks noChangeArrowheads="1"/>
          </p:cNvSpPr>
          <p:nvPr/>
        </p:nvSpPr>
        <p:spPr bwMode="auto">
          <a:xfrm>
            <a:off x="3614738" y="5675313"/>
            <a:ext cx="615950" cy="366712"/>
          </a:xfrm>
          <a:prstGeom prst="rect">
            <a:avLst/>
          </a:prstGeom>
          <a:noFill/>
          <a:ln w="9525">
            <a:noFill/>
            <a:miter lim="800000"/>
            <a:headEnd/>
            <a:tailEnd/>
          </a:ln>
          <a:effectLst/>
        </p:spPr>
        <p:txBody>
          <a:bodyPr wrap="none">
            <a:spAutoFit/>
          </a:bodyPr>
          <a:lstStyle/>
          <a:p>
            <a:r>
              <a:rPr lang="en-US" b="0"/>
              <a:t>time</a:t>
            </a:r>
          </a:p>
        </p:txBody>
      </p:sp>
      <p:sp>
        <p:nvSpPr>
          <p:cNvPr id="314381" name="Text Box 13"/>
          <p:cNvSpPr txBox="1">
            <a:spLocks noChangeArrowheads="1"/>
          </p:cNvSpPr>
          <p:nvPr/>
        </p:nvSpPr>
        <p:spPr bwMode="auto">
          <a:xfrm>
            <a:off x="3467100" y="4038600"/>
            <a:ext cx="692150" cy="366713"/>
          </a:xfrm>
          <a:prstGeom prst="rect">
            <a:avLst/>
          </a:prstGeom>
          <a:noFill/>
          <a:ln w="9525">
            <a:noFill/>
            <a:miter lim="800000"/>
            <a:headEnd/>
            <a:tailEnd/>
          </a:ln>
          <a:effectLst/>
        </p:spPr>
        <p:txBody>
          <a:bodyPr wrap="none">
            <a:spAutoFit/>
          </a:bodyPr>
          <a:lstStyle/>
          <a:p>
            <a:r>
              <a:rPr lang="en-US" b="0"/>
              <a:t>force</a:t>
            </a:r>
          </a:p>
        </p:txBody>
      </p:sp>
      <p:sp>
        <p:nvSpPr>
          <p:cNvPr id="314383" name="Text Box 15"/>
          <p:cNvSpPr txBox="1">
            <a:spLocks noChangeArrowheads="1"/>
          </p:cNvSpPr>
          <p:nvPr/>
        </p:nvSpPr>
        <p:spPr bwMode="auto">
          <a:xfrm>
            <a:off x="3054350" y="4800600"/>
            <a:ext cx="1530350" cy="366713"/>
          </a:xfrm>
          <a:prstGeom prst="rect">
            <a:avLst/>
          </a:prstGeom>
          <a:noFill/>
          <a:ln w="9525">
            <a:noFill/>
            <a:miter lim="800000"/>
            <a:headEnd/>
            <a:tailEnd/>
          </a:ln>
          <a:effectLst/>
        </p:spPr>
        <p:txBody>
          <a:bodyPr wrap="none">
            <a:spAutoFit/>
          </a:bodyPr>
          <a:lstStyle/>
          <a:p>
            <a:r>
              <a:rPr lang="en-US" b="0"/>
              <a:t>displacement</a:t>
            </a:r>
          </a:p>
        </p:txBody>
      </p:sp>
      <p:sp>
        <p:nvSpPr>
          <p:cNvPr id="314384" name="Line 16"/>
          <p:cNvSpPr>
            <a:spLocks noChangeShapeType="1"/>
          </p:cNvSpPr>
          <p:nvPr/>
        </p:nvSpPr>
        <p:spPr bwMode="auto">
          <a:xfrm>
            <a:off x="1651000" y="3657600"/>
            <a:ext cx="24765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14385" name="Freeform 17"/>
          <p:cNvSpPr>
            <a:spLocks/>
          </p:cNvSpPr>
          <p:nvPr/>
        </p:nvSpPr>
        <p:spPr bwMode="auto">
          <a:xfrm>
            <a:off x="1238250" y="4800600"/>
            <a:ext cx="3054350" cy="914400"/>
          </a:xfrm>
          <a:custGeom>
            <a:avLst/>
            <a:gdLst/>
            <a:ahLst/>
            <a:cxnLst>
              <a:cxn ang="0">
                <a:pos x="0" y="576"/>
              </a:cxn>
              <a:cxn ang="0">
                <a:pos x="768" y="96"/>
              </a:cxn>
              <a:cxn ang="0">
                <a:pos x="1776" y="0"/>
              </a:cxn>
            </a:cxnLst>
            <a:rect l="0" t="0" r="r" b="b"/>
            <a:pathLst>
              <a:path w="1776" h="576">
                <a:moveTo>
                  <a:pt x="0" y="576"/>
                </a:moveTo>
                <a:cubicBezTo>
                  <a:pt x="236" y="384"/>
                  <a:pt x="472" y="192"/>
                  <a:pt x="768" y="96"/>
                </a:cubicBezTo>
                <a:cubicBezTo>
                  <a:pt x="1064" y="0"/>
                  <a:pt x="1616" y="16"/>
                  <a:pt x="1776" y="0"/>
                </a:cubicBezTo>
              </a:path>
            </a:pathLst>
          </a:custGeom>
          <a:noFill/>
          <a:ln w="9525">
            <a:solidFill>
              <a:srgbClr val="FF0000"/>
            </a:solidFill>
            <a:round/>
            <a:headEnd/>
            <a:tailEnd/>
          </a:ln>
          <a:effectLst/>
        </p:spPr>
        <p:txBody>
          <a:bodyPr/>
          <a:lstStyle/>
          <a:p>
            <a:endParaRPr lang="en-US"/>
          </a:p>
        </p:txBody>
      </p:sp>
      <p:sp>
        <p:nvSpPr>
          <p:cNvPr id="314386" name="Freeform 18"/>
          <p:cNvSpPr>
            <a:spLocks/>
          </p:cNvSpPr>
          <p:nvPr/>
        </p:nvSpPr>
        <p:spPr bwMode="auto">
          <a:xfrm>
            <a:off x="1058863" y="4038600"/>
            <a:ext cx="3233737" cy="1816100"/>
          </a:xfrm>
          <a:custGeom>
            <a:avLst/>
            <a:gdLst/>
            <a:ahLst/>
            <a:cxnLst>
              <a:cxn ang="0">
                <a:pos x="56" y="1008"/>
              </a:cxn>
              <a:cxn ang="0">
                <a:pos x="104" y="1008"/>
              </a:cxn>
              <a:cxn ang="0">
                <a:pos x="680" y="192"/>
              </a:cxn>
              <a:cxn ang="0">
                <a:pos x="1880" y="0"/>
              </a:cxn>
            </a:cxnLst>
            <a:rect l="0" t="0" r="r" b="b"/>
            <a:pathLst>
              <a:path w="1880" h="1144">
                <a:moveTo>
                  <a:pt x="56" y="1008"/>
                </a:moveTo>
                <a:cubicBezTo>
                  <a:pt x="28" y="1076"/>
                  <a:pt x="0" y="1144"/>
                  <a:pt x="104" y="1008"/>
                </a:cubicBezTo>
                <a:cubicBezTo>
                  <a:pt x="208" y="872"/>
                  <a:pt x="384" y="360"/>
                  <a:pt x="680" y="192"/>
                </a:cubicBezTo>
                <a:cubicBezTo>
                  <a:pt x="976" y="24"/>
                  <a:pt x="1428" y="12"/>
                  <a:pt x="1880" y="0"/>
                </a:cubicBezTo>
              </a:path>
            </a:pathLst>
          </a:custGeom>
          <a:noFill/>
          <a:ln w="9525">
            <a:solidFill>
              <a:schemeClr val="hlink"/>
            </a:solidFill>
            <a:round/>
            <a:headEnd/>
            <a:tailEnd/>
          </a:ln>
          <a:effectLst/>
        </p:spPr>
        <p:txBody>
          <a:bodyPr/>
          <a:lstStyle/>
          <a:p>
            <a:endParaRPr lang="en-US"/>
          </a:p>
        </p:txBody>
      </p:sp>
      <p:pic>
        <p:nvPicPr>
          <p:cNvPr id="314390" name="Picture 22" descr="txp_fig"/>
          <p:cNvPicPr>
            <a:picLocks noChangeAspect="1" noChangeArrowheads="1"/>
          </p:cNvPicPr>
          <p:nvPr>
            <p:custDataLst>
              <p:tags r:id="rId1"/>
            </p:custDataLst>
          </p:nvPr>
        </p:nvPicPr>
        <p:blipFill>
          <a:blip r:embed="rId4" cstate="print"/>
          <a:srcRect/>
          <a:stretch>
            <a:fillRect/>
          </a:stretch>
        </p:blipFill>
        <p:spPr bwMode="auto">
          <a:xfrm>
            <a:off x="5695950" y="3124200"/>
            <a:ext cx="3219450" cy="2644775"/>
          </a:xfrm>
          <a:prstGeom prst="rect">
            <a:avLst/>
          </a:prstGeom>
          <a:noFill/>
          <a:ln w="9525">
            <a:noFill/>
            <a:miter lim="800000"/>
            <a:headEnd/>
            <a:tailEnd/>
          </a:ln>
          <a:effectLst/>
        </p:spPr>
      </p:pic>
      <p:pic>
        <p:nvPicPr>
          <p:cNvPr id="314391" name="Picture 23" descr="TP_tmp"/>
          <p:cNvPicPr>
            <a:picLocks noChangeAspect="1" noChangeArrowheads="1"/>
          </p:cNvPicPr>
          <p:nvPr>
            <p:custDataLst>
              <p:tags r:id="rId2"/>
            </p:custDataLst>
          </p:nvPr>
        </p:nvPicPr>
        <p:blipFill>
          <a:blip r:embed="rId5" cstate="print"/>
          <a:srcRect/>
          <a:stretch>
            <a:fillRect/>
          </a:stretch>
        </p:blipFill>
        <p:spPr bwMode="auto">
          <a:xfrm>
            <a:off x="2724150" y="3352800"/>
            <a:ext cx="220663" cy="17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FB5572F6-C202-4491-B52F-9FA91083DC2B}" type="slidenum">
              <a:rPr lang="en-US"/>
              <a:pPr/>
              <a:t>79</a:t>
            </a:fld>
            <a:endParaRPr lang="en-US"/>
          </a:p>
        </p:txBody>
      </p:sp>
      <p:sp>
        <p:nvSpPr>
          <p:cNvPr id="302082" name="Rectangle 2"/>
          <p:cNvSpPr>
            <a:spLocks noGrp="1" noChangeArrowheads="1"/>
          </p:cNvSpPr>
          <p:nvPr>
            <p:ph type="title"/>
          </p:nvPr>
        </p:nvSpPr>
        <p:spPr>
          <a:xfrm>
            <a:off x="742950" y="254000"/>
            <a:ext cx="8420100" cy="1143000"/>
          </a:xfrm>
        </p:spPr>
        <p:txBody>
          <a:bodyPr/>
          <a:lstStyle/>
          <a:p>
            <a:r>
              <a:rPr lang="en-US"/>
              <a:t>SDOF - Dynamic load factor (DLF)</a:t>
            </a:r>
          </a:p>
        </p:txBody>
      </p:sp>
      <p:pic>
        <p:nvPicPr>
          <p:cNvPr id="302084" name="Picture 4" descr="uUmax_vs_tau_sqpulse_thick"/>
          <p:cNvPicPr>
            <a:picLocks noChangeAspect="1" noChangeArrowheads="1"/>
          </p:cNvPicPr>
          <p:nvPr/>
        </p:nvPicPr>
        <p:blipFill>
          <a:blip r:embed="rId3" cstate="print"/>
          <a:srcRect l="5557" t="10788" r="14146" b="7520"/>
          <a:stretch>
            <a:fillRect/>
          </a:stretch>
        </p:blipFill>
        <p:spPr bwMode="auto">
          <a:xfrm>
            <a:off x="1816100" y="2251075"/>
            <a:ext cx="5283200" cy="3833813"/>
          </a:xfrm>
          <a:prstGeom prst="rect">
            <a:avLst/>
          </a:prstGeom>
          <a:noFill/>
        </p:spPr>
      </p:pic>
      <p:pic>
        <p:nvPicPr>
          <p:cNvPr id="302088" name="Picture 8" descr="txp_fig"/>
          <p:cNvPicPr>
            <a:picLocks noChangeAspect="1" noChangeArrowheads="1"/>
          </p:cNvPicPr>
          <p:nvPr>
            <p:custDataLst>
              <p:tags r:id="rId1"/>
            </p:custDataLst>
          </p:nvPr>
        </p:nvPicPr>
        <p:blipFill>
          <a:blip r:embed="rId4" cstate="print"/>
          <a:srcRect/>
          <a:stretch>
            <a:fillRect/>
          </a:stretch>
        </p:blipFill>
        <p:spPr bwMode="auto">
          <a:xfrm>
            <a:off x="742950" y="1371600"/>
            <a:ext cx="8364538" cy="53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97BF0DC9-284A-47F2-A242-E03CCA24D738}" type="slidenum">
              <a:rPr lang="en-US"/>
              <a:pPr/>
              <a:t>8</a:t>
            </a:fld>
            <a:endParaRPr lang="en-US"/>
          </a:p>
        </p:txBody>
      </p:sp>
      <p:sp>
        <p:nvSpPr>
          <p:cNvPr id="55302" name="Rectangle 6"/>
          <p:cNvSpPr>
            <a:spLocks noGrp="1" noChangeArrowheads="1"/>
          </p:cNvSpPr>
          <p:nvPr>
            <p:ph type="title"/>
          </p:nvPr>
        </p:nvSpPr>
        <p:spPr/>
        <p:txBody>
          <a:bodyPr/>
          <a:lstStyle/>
          <a:p>
            <a:r>
              <a:rPr lang="en-US"/>
              <a:t>Pasadena TX 1989</a:t>
            </a:r>
          </a:p>
        </p:txBody>
      </p:sp>
      <p:pic>
        <p:nvPicPr>
          <p:cNvPr id="55301" name="Picture 5"/>
          <p:cNvPicPr>
            <a:picLocks noGrp="1" noChangeAspect="1" noChangeArrowheads="1"/>
          </p:cNvPicPr>
          <p:nvPr>
            <p:ph sz="half" idx="1"/>
          </p:nvPr>
        </p:nvPicPr>
        <p:blipFill>
          <a:blip r:embed="rId3" cstate="print"/>
          <a:srcRect/>
          <a:stretch>
            <a:fillRect/>
          </a:stretch>
        </p:blipFill>
        <p:spPr>
          <a:xfrm>
            <a:off x="1027113" y="1219200"/>
            <a:ext cx="3352800" cy="4906963"/>
          </a:xfrm>
          <a:noFill/>
          <a:ln/>
        </p:spPr>
      </p:pic>
      <p:pic>
        <p:nvPicPr>
          <p:cNvPr id="55304" name="Picture 8"/>
          <p:cNvPicPr>
            <a:picLocks noGrp="1" noChangeAspect="1" noChangeArrowheads="1"/>
          </p:cNvPicPr>
          <p:nvPr>
            <p:ph sz="half" idx="2"/>
          </p:nvPr>
        </p:nvPicPr>
        <p:blipFill>
          <a:blip r:embed="rId4" cstate="print"/>
          <a:srcRect/>
          <a:stretch>
            <a:fillRect/>
          </a:stretch>
        </p:blipFill>
        <p:spPr>
          <a:xfrm>
            <a:off x="4787900" y="1676400"/>
            <a:ext cx="4416425" cy="3984625"/>
          </a:xfrm>
          <a:noFill/>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7 Sept 2009</a:t>
            </a:r>
            <a:endParaRPr lang="en-US"/>
          </a:p>
        </p:txBody>
      </p:sp>
      <p:sp>
        <p:nvSpPr>
          <p:cNvPr id="7" name="Footer Placeholder 6"/>
          <p:cNvSpPr>
            <a:spLocks noGrp="1"/>
          </p:cNvSpPr>
          <p:nvPr>
            <p:ph type="ftr" sz="quarter" idx="11"/>
          </p:nvPr>
        </p:nvSpPr>
        <p:spPr/>
        <p:txBody>
          <a:bodyPr/>
          <a:lstStyle/>
          <a:p>
            <a:r>
              <a:rPr lang="en-US"/>
              <a:t>Shepherd - Explosion Effects </a:t>
            </a:r>
          </a:p>
        </p:txBody>
      </p:sp>
      <p:sp>
        <p:nvSpPr>
          <p:cNvPr id="8" name="Slide Number Placeholder 7"/>
          <p:cNvSpPr>
            <a:spLocks noGrp="1"/>
          </p:cNvSpPr>
          <p:nvPr>
            <p:ph type="sldNum" sz="quarter" idx="12"/>
          </p:nvPr>
        </p:nvSpPr>
        <p:spPr/>
        <p:txBody>
          <a:bodyPr/>
          <a:lstStyle/>
          <a:p>
            <a:fld id="{8445171D-3C06-4913-B144-3D910386AA69}" type="slidenum">
              <a:rPr lang="en-US"/>
              <a:pPr/>
              <a:t>80</a:t>
            </a:fld>
            <a:endParaRPr lang="en-US"/>
          </a:p>
        </p:txBody>
      </p:sp>
      <p:sp>
        <p:nvSpPr>
          <p:cNvPr id="317442" name="Rectangle 2"/>
          <p:cNvSpPr>
            <a:spLocks noGrp="1" noChangeArrowheads="1"/>
          </p:cNvSpPr>
          <p:nvPr>
            <p:ph type="title"/>
          </p:nvPr>
        </p:nvSpPr>
        <p:spPr/>
        <p:txBody>
          <a:bodyPr/>
          <a:lstStyle/>
          <a:p>
            <a:r>
              <a:rPr lang="en-US"/>
              <a:t>SDOF - Plasticity</a:t>
            </a:r>
          </a:p>
        </p:txBody>
      </p:sp>
      <p:sp>
        <p:nvSpPr>
          <p:cNvPr id="317443" name="Rectangle 3"/>
          <p:cNvSpPr>
            <a:spLocks noGrp="1" noChangeArrowheads="1"/>
          </p:cNvSpPr>
          <p:nvPr>
            <p:ph type="body" sz="half" idx="1"/>
          </p:nvPr>
        </p:nvSpPr>
        <p:spPr>
          <a:xfrm>
            <a:off x="495300" y="1219200"/>
            <a:ext cx="4416425" cy="4906963"/>
          </a:xfrm>
        </p:spPr>
        <p:txBody>
          <a:bodyPr/>
          <a:lstStyle/>
          <a:p>
            <a:r>
              <a:rPr lang="en-US" sz="2400"/>
              <a:t>Replace kX with nonlinear relationship based on flow stress curve </a:t>
            </a:r>
            <a:r>
              <a:rPr lang="en-US" sz="2400">
                <a:latin typeface="Symbol" pitchFamily="18" charset="2"/>
                <a:sym typeface="Symbol" pitchFamily="18" charset="2"/>
              </a:rPr>
              <a:t></a:t>
            </a:r>
            <a:r>
              <a:rPr lang="en-US" sz="2400"/>
              <a:t>(</a:t>
            </a:r>
            <a:r>
              <a:rPr lang="en-US" sz="2400">
                <a:latin typeface="Symbol" pitchFamily="18" charset="2"/>
                <a:sym typeface="Symbol" pitchFamily="18" charset="2"/>
              </a:rPr>
              <a:t></a:t>
            </a:r>
            <a:r>
              <a:rPr lang="en-US" sz="2400"/>
              <a:t>)</a:t>
            </a:r>
          </a:p>
          <a:p>
            <a:r>
              <a:rPr lang="en-US" sz="2400"/>
              <a:t>Energy absorbed by plastic work is much higher than elastic work</a:t>
            </a:r>
          </a:p>
          <a:p>
            <a:r>
              <a:rPr lang="en-US" sz="2400"/>
              <a:t>Peak deformation for impulsive load scales with impulse squared.</a:t>
            </a:r>
          </a:p>
        </p:txBody>
      </p:sp>
      <p:pic>
        <p:nvPicPr>
          <p:cNvPr id="317444" name="Picture 4"/>
          <p:cNvPicPr>
            <a:picLocks noGrp="1" noChangeAspect="1" noChangeArrowheads="1"/>
          </p:cNvPicPr>
          <p:nvPr>
            <p:ph sz="quarter" idx="2"/>
          </p:nvPr>
        </p:nvPicPr>
        <p:blipFill>
          <a:blip r:embed="rId2" cstate="print"/>
          <a:srcRect/>
          <a:stretch>
            <a:fillRect/>
          </a:stretch>
        </p:blipFill>
        <p:spPr>
          <a:xfrm>
            <a:off x="6026150" y="1524000"/>
            <a:ext cx="3136900" cy="1398588"/>
          </a:xfrm>
          <a:noFill/>
          <a:ln/>
        </p:spPr>
      </p:pic>
      <p:pic>
        <p:nvPicPr>
          <p:cNvPr id="317446" name="Picture 6"/>
          <p:cNvPicPr>
            <a:picLocks noGrp="1" noChangeAspect="1" noChangeArrowheads="1"/>
          </p:cNvPicPr>
          <p:nvPr>
            <p:ph sz="quarter" idx="3"/>
          </p:nvPr>
        </p:nvPicPr>
        <p:blipFill>
          <a:blip r:embed="rId3" cstate="print"/>
          <a:srcRect/>
          <a:stretch>
            <a:fillRect/>
          </a:stretch>
        </p:blipFill>
        <p:spPr>
          <a:xfrm>
            <a:off x="5365750" y="3200400"/>
            <a:ext cx="4038600" cy="2290763"/>
          </a:xfrm>
          <a:noFill/>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3"/>
          <p:cNvSpPr>
            <a:spLocks noGrp="1"/>
          </p:cNvSpPr>
          <p:nvPr>
            <p:ph type="dt" sz="half" idx="10"/>
          </p:nvPr>
        </p:nvSpPr>
        <p:spPr/>
        <p:txBody>
          <a:bodyPr/>
          <a:lstStyle/>
          <a:p>
            <a:r>
              <a:rPr lang="en-US" smtClean="0"/>
              <a:t>7 Sept 2009</a:t>
            </a:r>
            <a:endParaRPr lang="en-US"/>
          </a:p>
        </p:txBody>
      </p:sp>
      <p:sp>
        <p:nvSpPr>
          <p:cNvPr id="24" name="Footer Placeholder 4"/>
          <p:cNvSpPr>
            <a:spLocks noGrp="1"/>
          </p:cNvSpPr>
          <p:nvPr>
            <p:ph type="ftr" sz="quarter" idx="11"/>
          </p:nvPr>
        </p:nvSpPr>
        <p:spPr/>
        <p:txBody>
          <a:bodyPr/>
          <a:lstStyle/>
          <a:p>
            <a:r>
              <a:rPr lang="en-US"/>
              <a:t>Shepherd - Explosion Effects </a:t>
            </a:r>
          </a:p>
        </p:txBody>
      </p:sp>
      <p:sp>
        <p:nvSpPr>
          <p:cNvPr id="25" name="Slide Number Placeholder 5"/>
          <p:cNvSpPr>
            <a:spLocks noGrp="1"/>
          </p:cNvSpPr>
          <p:nvPr>
            <p:ph type="sldNum" sz="quarter" idx="12"/>
          </p:nvPr>
        </p:nvSpPr>
        <p:spPr/>
        <p:txBody>
          <a:bodyPr/>
          <a:lstStyle/>
          <a:p>
            <a:fld id="{B3F02FA1-D7F4-4CC8-9224-CC14019A6BB0}" type="slidenum">
              <a:rPr lang="en-US"/>
              <a:pPr/>
              <a:t>81</a:t>
            </a:fld>
            <a:endParaRPr lang="en-US"/>
          </a:p>
        </p:txBody>
      </p:sp>
      <p:sp>
        <p:nvSpPr>
          <p:cNvPr id="492546" name="Rectangle 2"/>
          <p:cNvSpPr>
            <a:spLocks noGrp="1" noChangeArrowheads="1"/>
          </p:cNvSpPr>
          <p:nvPr>
            <p:ph type="title"/>
          </p:nvPr>
        </p:nvSpPr>
        <p:spPr/>
        <p:txBody>
          <a:bodyPr/>
          <a:lstStyle/>
          <a:p>
            <a:r>
              <a:rPr lang="en-US"/>
              <a:t>Example of SDOF Modeling</a:t>
            </a:r>
          </a:p>
        </p:txBody>
      </p:sp>
      <p:sp>
        <p:nvSpPr>
          <p:cNvPr id="492547" name="Rectangle 3"/>
          <p:cNvSpPr>
            <a:spLocks noGrp="1" noChangeArrowheads="1"/>
          </p:cNvSpPr>
          <p:nvPr>
            <p:ph type="body" idx="1"/>
          </p:nvPr>
        </p:nvSpPr>
        <p:spPr/>
        <p:txBody>
          <a:bodyPr/>
          <a:lstStyle/>
          <a:p>
            <a:r>
              <a:rPr lang="en-US"/>
              <a:t>Radial oscillation of cylinders</a:t>
            </a:r>
          </a:p>
          <a:p>
            <a:endParaRPr lang="en-US"/>
          </a:p>
          <a:p>
            <a:pPr>
              <a:buFontTx/>
              <a:buNone/>
            </a:pPr>
            <a:endParaRPr lang="en-US"/>
          </a:p>
          <a:p>
            <a:pPr>
              <a:buFontTx/>
              <a:buNone/>
            </a:pPr>
            <a:endParaRPr lang="en-US"/>
          </a:p>
          <a:p>
            <a:r>
              <a:rPr lang="en-US"/>
              <a:t>Bending of beams or columns</a:t>
            </a:r>
          </a:p>
        </p:txBody>
      </p:sp>
      <p:sp>
        <p:nvSpPr>
          <p:cNvPr id="492549" name="Oval 5"/>
          <p:cNvSpPr>
            <a:spLocks noChangeArrowheads="1"/>
          </p:cNvSpPr>
          <p:nvPr/>
        </p:nvSpPr>
        <p:spPr bwMode="auto">
          <a:xfrm>
            <a:off x="7677150" y="1828800"/>
            <a:ext cx="1384300" cy="1277938"/>
          </a:xfrm>
          <a:prstGeom prst="ellipse">
            <a:avLst/>
          </a:prstGeom>
          <a:noFill/>
          <a:ln w="38100" algn="ctr">
            <a:solidFill>
              <a:schemeClr val="tx1"/>
            </a:solidFill>
            <a:round/>
            <a:headEnd/>
            <a:tailEnd/>
          </a:ln>
          <a:effectLst/>
        </p:spPr>
        <p:txBody>
          <a:bodyPr wrap="none" anchor="ctr"/>
          <a:lstStyle/>
          <a:p>
            <a:endParaRPr lang="en-US"/>
          </a:p>
        </p:txBody>
      </p:sp>
      <p:sp>
        <p:nvSpPr>
          <p:cNvPr id="492550" name="Line 6"/>
          <p:cNvSpPr>
            <a:spLocks noChangeShapeType="1"/>
          </p:cNvSpPr>
          <p:nvPr/>
        </p:nvSpPr>
        <p:spPr bwMode="auto">
          <a:xfrm flipV="1">
            <a:off x="8420100" y="1870075"/>
            <a:ext cx="58738" cy="363538"/>
          </a:xfrm>
          <a:prstGeom prst="line">
            <a:avLst/>
          </a:prstGeom>
          <a:noFill/>
          <a:ln w="9525">
            <a:solidFill>
              <a:srgbClr val="FF0000"/>
            </a:solidFill>
            <a:round/>
            <a:headEnd/>
            <a:tailEnd type="triangle" w="med" len="med"/>
          </a:ln>
          <a:effectLst/>
        </p:spPr>
        <p:txBody>
          <a:bodyPr/>
          <a:lstStyle/>
          <a:p>
            <a:endParaRPr lang="en-US"/>
          </a:p>
        </p:txBody>
      </p:sp>
      <p:sp>
        <p:nvSpPr>
          <p:cNvPr id="492551" name="Line 7"/>
          <p:cNvSpPr>
            <a:spLocks noChangeShapeType="1"/>
          </p:cNvSpPr>
          <p:nvPr/>
        </p:nvSpPr>
        <p:spPr bwMode="auto">
          <a:xfrm flipH="1" flipV="1">
            <a:off x="7924800" y="2098675"/>
            <a:ext cx="231775" cy="215900"/>
          </a:xfrm>
          <a:prstGeom prst="line">
            <a:avLst/>
          </a:prstGeom>
          <a:noFill/>
          <a:ln w="9525">
            <a:solidFill>
              <a:srgbClr val="FF0000"/>
            </a:solidFill>
            <a:round/>
            <a:headEnd/>
            <a:tailEnd type="triangle" w="med" len="med"/>
          </a:ln>
          <a:effectLst/>
        </p:spPr>
        <p:txBody>
          <a:bodyPr/>
          <a:lstStyle/>
          <a:p>
            <a:endParaRPr lang="en-US"/>
          </a:p>
        </p:txBody>
      </p:sp>
      <p:sp>
        <p:nvSpPr>
          <p:cNvPr id="492552" name="Line 8"/>
          <p:cNvSpPr>
            <a:spLocks noChangeShapeType="1"/>
          </p:cNvSpPr>
          <p:nvPr/>
        </p:nvSpPr>
        <p:spPr bwMode="auto">
          <a:xfrm flipH="1">
            <a:off x="7750175" y="2543175"/>
            <a:ext cx="436563" cy="80963"/>
          </a:xfrm>
          <a:prstGeom prst="line">
            <a:avLst/>
          </a:prstGeom>
          <a:noFill/>
          <a:ln w="9525">
            <a:solidFill>
              <a:srgbClr val="FF0000"/>
            </a:solidFill>
            <a:round/>
            <a:headEnd/>
            <a:tailEnd type="triangle" w="med" len="med"/>
          </a:ln>
          <a:effectLst/>
        </p:spPr>
        <p:txBody>
          <a:bodyPr/>
          <a:lstStyle/>
          <a:p>
            <a:endParaRPr lang="en-US"/>
          </a:p>
        </p:txBody>
      </p:sp>
      <p:sp>
        <p:nvSpPr>
          <p:cNvPr id="492553" name="Line 9"/>
          <p:cNvSpPr>
            <a:spLocks noChangeShapeType="1"/>
          </p:cNvSpPr>
          <p:nvPr/>
        </p:nvSpPr>
        <p:spPr bwMode="auto">
          <a:xfrm flipH="1">
            <a:off x="8172450" y="2597150"/>
            <a:ext cx="146050" cy="415925"/>
          </a:xfrm>
          <a:prstGeom prst="line">
            <a:avLst/>
          </a:prstGeom>
          <a:noFill/>
          <a:ln w="9525">
            <a:solidFill>
              <a:srgbClr val="FF0000"/>
            </a:solidFill>
            <a:round/>
            <a:headEnd/>
            <a:tailEnd type="triangle" w="med" len="med"/>
          </a:ln>
          <a:effectLst/>
        </p:spPr>
        <p:txBody>
          <a:bodyPr/>
          <a:lstStyle/>
          <a:p>
            <a:endParaRPr lang="en-US"/>
          </a:p>
        </p:txBody>
      </p:sp>
      <p:sp>
        <p:nvSpPr>
          <p:cNvPr id="492554" name="Line 10"/>
          <p:cNvSpPr>
            <a:spLocks noChangeShapeType="1"/>
          </p:cNvSpPr>
          <p:nvPr/>
        </p:nvSpPr>
        <p:spPr bwMode="auto">
          <a:xfrm>
            <a:off x="8448675" y="2555875"/>
            <a:ext cx="365125" cy="336550"/>
          </a:xfrm>
          <a:prstGeom prst="line">
            <a:avLst/>
          </a:prstGeom>
          <a:noFill/>
          <a:ln w="9525">
            <a:solidFill>
              <a:srgbClr val="FF0000"/>
            </a:solidFill>
            <a:round/>
            <a:headEnd/>
            <a:tailEnd type="triangle" w="med" len="med"/>
          </a:ln>
          <a:effectLst/>
        </p:spPr>
        <p:txBody>
          <a:bodyPr/>
          <a:lstStyle/>
          <a:p>
            <a:endParaRPr lang="en-US"/>
          </a:p>
        </p:txBody>
      </p:sp>
      <p:sp>
        <p:nvSpPr>
          <p:cNvPr id="492555" name="Line 11"/>
          <p:cNvSpPr>
            <a:spLocks noChangeShapeType="1"/>
          </p:cNvSpPr>
          <p:nvPr/>
        </p:nvSpPr>
        <p:spPr bwMode="auto">
          <a:xfrm flipV="1">
            <a:off x="8609013" y="2233613"/>
            <a:ext cx="320675" cy="161925"/>
          </a:xfrm>
          <a:prstGeom prst="line">
            <a:avLst/>
          </a:prstGeom>
          <a:noFill/>
          <a:ln w="9525">
            <a:solidFill>
              <a:srgbClr val="FF0000"/>
            </a:solidFill>
            <a:round/>
            <a:headEnd/>
            <a:tailEnd type="triangle" w="med" len="med"/>
          </a:ln>
          <a:effectLst/>
        </p:spPr>
        <p:txBody>
          <a:bodyPr/>
          <a:lstStyle/>
          <a:p>
            <a:endParaRPr lang="en-US"/>
          </a:p>
        </p:txBody>
      </p:sp>
      <p:sp>
        <p:nvSpPr>
          <p:cNvPr id="492556" name="Text Box 12"/>
          <p:cNvSpPr txBox="1">
            <a:spLocks noChangeArrowheads="1"/>
          </p:cNvSpPr>
          <p:nvPr/>
        </p:nvSpPr>
        <p:spPr bwMode="auto">
          <a:xfrm>
            <a:off x="7929563" y="2222500"/>
            <a:ext cx="917575" cy="366713"/>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b="0">
                <a:solidFill>
                  <a:srgbClr val="FF0000"/>
                </a:solidFill>
              </a:rPr>
              <a:t>P(t)</a:t>
            </a:r>
          </a:p>
        </p:txBody>
      </p:sp>
      <p:sp>
        <p:nvSpPr>
          <p:cNvPr id="492557" name="Line 13"/>
          <p:cNvSpPr>
            <a:spLocks noChangeShapeType="1"/>
          </p:cNvSpPr>
          <p:nvPr/>
        </p:nvSpPr>
        <p:spPr bwMode="auto">
          <a:xfrm flipH="1">
            <a:off x="8810625" y="1697038"/>
            <a:ext cx="261938" cy="282575"/>
          </a:xfrm>
          <a:prstGeom prst="line">
            <a:avLst/>
          </a:prstGeom>
          <a:noFill/>
          <a:ln w="9525">
            <a:solidFill>
              <a:schemeClr val="tx1"/>
            </a:solidFill>
            <a:round/>
            <a:headEnd/>
            <a:tailEnd type="triangle" w="med" len="med"/>
          </a:ln>
          <a:effectLst/>
        </p:spPr>
        <p:txBody>
          <a:bodyPr/>
          <a:lstStyle/>
          <a:p>
            <a:endParaRPr lang="en-US"/>
          </a:p>
        </p:txBody>
      </p:sp>
      <p:sp>
        <p:nvSpPr>
          <p:cNvPr id="492558" name="Line 14"/>
          <p:cNvSpPr>
            <a:spLocks noChangeShapeType="1"/>
          </p:cNvSpPr>
          <p:nvPr/>
        </p:nvSpPr>
        <p:spPr bwMode="auto">
          <a:xfrm flipV="1">
            <a:off x="8629650" y="1990725"/>
            <a:ext cx="169863" cy="161925"/>
          </a:xfrm>
          <a:prstGeom prst="line">
            <a:avLst/>
          </a:prstGeom>
          <a:noFill/>
          <a:ln w="9525">
            <a:solidFill>
              <a:schemeClr val="tx1"/>
            </a:solidFill>
            <a:round/>
            <a:headEnd/>
            <a:tailEnd type="triangle" w="med" len="med"/>
          </a:ln>
          <a:effectLst/>
        </p:spPr>
        <p:txBody>
          <a:bodyPr/>
          <a:lstStyle/>
          <a:p>
            <a:endParaRPr lang="en-US"/>
          </a:p>
        </p:txBody>
      </p:sp>
      <p:sp>
        <p:nvSpPr>
          <p:cNvPr id="492559" name="Line 15"/>
          <p:cNvSpPr>
            <a:spLocks noChangeShapeType="1"/>
          </p:cNvSpPr>
          <p:nvPr/>
        </p:nvSpPr>
        <p:spPr bwMode="auto">
          <a:xfrm flipH="1" flipV="1">
            <a:off x="7421563" y="2462213"/>
            <a:ext cx="377825" cy="3175"/>
          </a:xfrm>
          <a:prstGeom prst="line">
            <a:avLst/>
          </a:prstGeom>
          <a:noFill/>
          <a:ln w="9525">
            <a:solidFill>
              <a:schemeClr val="tx1"/>
            </a:solidFill>
            <a:round/>
            <a:headEnd/>
            <a:tailEnd type="triangle" w="med" len="med"/>
          </a:ln>
          <a:effectLst/>
        </p:spPr>
        <p:txBody>
          <a:bodyPr/>
          <a:lstStyle/>
          <a:p>
            <a:endParaRPr lang="en-US"/>
          </a:p>
        </p:txBody>
      </p:sp>
      <p:sp>
        <p:nvSpPr>
          <p:cNvPr id="492560" name="Line 16"/>
          <p:cNvSpPr>
            <a:spLocks noChangeShapeType="1"/>
          </p:cNvSpPr>
          <p:nvPr/>
        </p:nvSpPr>
        <p:spPr bwMode="auto">
          <a:xfrm>
            <a:off x="8005763" y="1878013"/>
            <a:ext cx="330200" cy="444500"/>
          </a:xfrm>
          <a:prstGeom prst="line">
            <a:avLst/>
          </a:prstGeom>
          <a:noFill/>
          <a:ln w="9525">
            <a:solidFill>
              <a:schemeClr val="tx1"/>
            </a:solidFill>
            <a:round/>
            <a:headEnd/>
            <a:tailEnd/>
          </a:ln>
          <a:effectLst/>
        </p:spPr>
        <p:txBody>
          <a:bodyPr/>
          <a:lstStyle/>
          <a:p>
            <a:endParaRPr lang="en-US"/>
          </a:p>
        </p:txBody>
      </p:sp>
      <p:sp>
        <p:nvSpPr>
          <p:cNvPr id="492561" name="Text Box 17"/>
          <p:cNvSpPr txBox="1">
            <a:spLocks noChangeArrowheads="1"/>
          </p:cNvSpPr>
          <p:nvPr/>
        </p:nvSpPr>
        <p:spPr bwMode="auto">
          <a:xfrm>
            <a:off x="7350125" y="1617663"/>
            <a:ext cx="917575" cy="366712"/>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b="0"/>
              <a:t>R</a:t>
            </a:r>
          </a:p>
        </p:txBody>
      </p:sp>
      <p:sp>
        <p:nvSpPr>
          <p:cNvPr id="492562" name="Text Box 18"/>
          <p:cNvSpPr txBox="1">
            <a:spLocks noChangeArrowheads="1"/>
          </p:cNvSpPr>
          <p:nvPr/>
        </p:nvSpPr>
        <p:spPr bwMode="auto">
          <a:xfrm>
            <a:off x="6796088" y="2262188"/>
            <a:ext cx="917575" cy="366712"/>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b="0"/>
              <a:t>x</a:t>
            </a:r>
          </a:p>
        </p:txBody>
      </p:sp>
      <p:pic>
        <p:nvPicPr>
          <p:cNvPr id="492564" name="Picture 20" descr="txp_fig"/>
          <p:cNvPicPr>
            <a:picLocks noChangeAspect="1" noChangeArrowheads="1"/>
          </p:cNvPicPr>
          <p:nvPr>
            <p:custDataLst>
              <p:tags r:id="rId1"/>
            </p:custDataLst>
          </p:nvPr>
        </p:nvPicPr>
        <p:blipFill>
          <a:blip r:embed="rId4" cstate="print"/>
          <a:srcRect/>
          <a:stretch>
            <a:fillRect/>
          </a:stretch>
        </p:blipFill>
        <p:spPr bwMode="auto">
          <a:xfrm>
            <a:off x="1320800" y="2133600"/>
            <a:ext cx="4994275" cy="673100"/>
          </a:xfrm>
          <a:prstGeom prst="rect">
            <a:avLst/>
          </a:prstGeom>
          <a:noFill/>
          <a:ln w="9525" algn="ctr">
            <a:noFill/>
            <a:miter lim="800000"/>
            <a:headEnd/>
            <a:tailEnd/>
          </a:ln>
          <a:effectLst/>
        </p:spPr>
      </p:pic>
      <p:sp>
        <p:nvSpPr>
          <p:cNvPr id="492563" name="Text Box 19"/>
          <p:cNvSpPr txBox="1">
            <a:spLocks noChangeArrowheads="1"/>
          </p:cNvSpPr>
          <p:nvPr/>
        </p:nvSpPr>
        <p:spPr bwMode="auto">
          <a:xfrm>
            <a:off x="8750300" y="1447800"/>
            <a:ext cx="915988" cy="366713"/>
          </a:xfrm>
          <a:prstGeom prst="rect">
            <a:avLst/>
          </a:prstGeom>
          <a:noFill/>
          <a:ln w="9525" algn="ctr">
            <a:noFill/>
            <a:miter lim="800000"/>
            <a:headEnd/>
            <a:tailEnd/>
          </a:ln>
          <a:effectLst/>
        </p:spPr>
        <p:txBody>
          <a:bodyPr>
            <a:spAutoFit/>
          </a:bodyPr>
          <a:lstStyle/>
          <a:p>
            <a:pPr marL="342900" indent="-342900" algn="ctr" eaLnBrk="0" hangingPunct="0">
              <a:spcBef>
                <a:spcPct val="20000"/>
              </a:spcBef>
            </a:pPr>
            <a:r>
              <a:rPr lang="en-US" b="0"/>
              <a:t>h</a:t>
            </a:r>
          </a:p>
        </p:txBody>
      </p:sp>
      <p:pic>
        <p:nvPicPr>
          <p:cNvPr id="492565" name="Picture 21" descr="beam"/>
          <p:cNvPicPr>
            <a:picLocks noChangeAspect="1" noChangeArrowheads="1"/>
          </p:cNvPicPr>
          <p:nvPr/>
        </p:nvPicPr>
        <p:blipFill>
          <a:blip r:embed="rId5" cstate="print"/>
          <a:srcRect/>
          <a:stretch>
            <a:fillRect/>
          </a:stretch>
        </p:blipFill>
        <p:spPr bwMode="auto">
          <a:xfrm>
            <a:off x="6521450" y="3352800"/>
            <a:ext cx="2709863" cy="2400300"/>
          </a:xfrm>
          <a:prstGeom prst="rect">
            <a:avLst/>
          </a:prstGeom>
          <a:noFill/>
        </p:spPr>
      </p:pic>
      <p:pic>
        <p:nvPicPr>
          <p:cNvPr id="492568" name="Picture 24" descr="TP_tmp"/>
          <p:cNvPicPr>
            <a:picLocks noChangeAspect="1" noChangeArrowheads="1"/>
          </p:cNvPicPr>
          <p:nvPr>
            <p:custDataLst>
              <p:tags r:id="rId2"/>
            </p:custDataLst>
          </p:nvPr>
        </p:nvPicPr>
        <p:blipFill>
          <a:blip r:embed="rId6" cstate="print"/>
          <a:srcRect/>
          <a:stretch>
            <a:fillRect/>
          </a:stretch>
        </p:blipFill>
        <p:spPr bwMode="auto">
          <a:xfrm>
            <a:off x="908050" y="4114800"/>
            <a:ext cx="5503863" cy="635000"/>
          </a:xfrm>
          <a:prstGeom prst="rect">
            <a:avLst/>
          </a:prstGeom>
          <a:noFill/>
          <a:ln w="9525" algn="ctr">
            <a:noFill/>
            <a:miter lim="800000"/>
            <a:headEnd/>
            <a:tailEnd/>
          </a:ln>
          <a:effectLst/>
        </p:spPr>
      </p:pic>
      <p:sp>
        <p:nvSpPr>
          <p:cNvPr id="492569" name="Text Box 25"/>
          <p:cNvSpPr txBox="1">
            <a:spLocks noChangeArrowheads="1"/>
          </p:cNvSpPr>
          <p:nvPr/>
        </p:nvSpPr>
        <p:spPr bwMode="auto">
          <a:xfrm>
            <a:off x="725488" y="5065713"/>
            <a:ext cx="5630862" cy="915987"/>
          </a:xfrm>
          <a:prstGeom prst="rect">
            <a:avLst/>
          </a:prstGeom>
          <a:noFill/>
          <a:ln w="9525">
            <a:noFill/>
            <a:miter lim="800000"/>
            <a:headEnd/>
            <a:tailEnd/>
          </a:ln>
          <a:effectLst/>
        </p:spPr>
        <p:txBody>
          <a:bodyPr>
            <a:spAutoFit/>
          </a:bodyPr>
          <a:lstStyle/>
          <a:p>
            <a:r>
              <a:rPr lang="en-US" b="0"/>
              <a:t>Frequencies are “lowest or fundamental mode” – these are  usually the most important modes for</a:t>
            </a:r>
          </a:p>
          <a:p>
            <a:r>
              <a:rPr lang="en-US" b="0"/>
              <a:t>structural response to explosions.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7 Sept 2009</a:t>
            </a:r>
            <a:endParaRPr lang="en-US"/>
          </a:p>
        </p:txBody>
      </p:sp>
      <p:sp>
        <p:nvSpPr>
          <p:cNvPr id="6" name="Footer Placeholder 3"/>
          <p:cNvSpPr>
            <a:spLocks noGrp="1"/>
          </p:cNvSpPr>
          <p:nvPr>
            <p:ph type="ftr" sz="quarter" idx="11"/>
          </p:nvPr>
        </p:nvSpPr>
        <p:spPr/>
        <p:txBody>
          <a:bodyPr/>
          <a:lstStyle/>
          <a:p>
            <a:r>
              <a:rPr lang="en-US"/>
              <a:t>Shepherd - Explosion Effects </a:t>
            </a:r>
          </a:p>
        </p:txBody>
      </p:sp>
      <p:sp>
        <p:nvSpPr>
          <p:cNvPr id="7" name="Slide Number Placeholder 4"/>
          <p:cNvSpPr>
            <a:spLocks noGrp="1"/>
          </p:cNvSpPr>
          <p:nvPr>
            <p:ph type="sldNum" sz="quarter" idx="12"/>
          </p:nvPr>
        </p:nvSpPr>
        <p:spPr/>
        <p:txBody>
          <a:bodyPr/>
          <a:lstStyle/>
          <a:p>
            <a:fld id="{7157A220-E0AF-4ADC-9296-67B6A0CA3DC3}" type="slidenum">
              <a:rPr lang="en-US"/>
              <a:pPr/>
              <a:t>82</a:t>
            </a:fld>
            <a:endParaRPr lang="en-US"/>
          </a:p>
        </p:txBody>
      </p:sp>
      <p:sp>
        <p:nvSpPr>
          <p:cNvPr id="498690" name="Rectangle 2"/>
          <p:cNvSpPr>
            <a:spLocks noGrp="1" noChangeArrowheads="1"/>
          </p:cNvSpPr>
          <p:nvPr>
            <p:ph type="title"/>
          </p:nvPr>
        </p:nvSpPr>
        <p:spPr/>
        <p:txBody>
          <a:bodyPr/>
          <a:lstStyle/>
          <a:p>
            <a:r>
              <a:rPr lang="en-US"/>
              <a:t>Modes of Beam Oscillation</a:t>
            </a:r>
          </a:p>
        </p:txBody>
      </p:sp>
      <p:pic>
        <p:nvPicPr>
          <p:cNvPr id="498692" name="Picture 4" descr="beam-modes"/>
          <p:cNvPicPr>
            <a:picLocks noChangeAspect="1" noChangeArrowheads="1"/>
          </p:cNvPicPr>
          <p:nvPr/>
        </p:nvPicPr>
        <p:blipFill>
          <a:blip r:embed="rId3" cstate="print"/>
          <a:srcRect/>
          <a:stretch>
            <a:fillRect/>
          </a:stretch>
        </p:blipFill>
        <p:spPr bwMode="auto">
          <a:xfrm>
            <a:off x="2889250" y="1066800"/>
            <a:ext cx="3729038" cy="4664075"/>
          </a:xfrm>
          <a:prstGeom prst="rect">
            <a:avLst/>
          </a:prstGeom>
          <a:noFill/>
        </p:spPr>
      </p:pic>
      <p:sp>
        <p:nvSpPr>
          <p:cNvPr id="498693" name="Text Box 5"/>
          <p:cNvSpPr txBox="1">
            <a:spLocks noChangeArrowheads="1"/>
          </p:cNvSpPr>
          <p:nvPr/>
        </p:nvSpPr>
        <p:spPr bwMode="auto">
          <a:xfrm>
            <a:off x="304800" y="5715000"/>
            <a:ext cx="3454400" cy="304800"/>
          </a:xfrm>
          <a:prstGeom prst="rect">
            <a:avLst/>
          </a:prstGeom>
          <a:noFill/>
          <a:ln w="9525">
            <a:noFill/>
            <a:miter lim="800000"/>
            <a:headEnd/>
            <a:tailEnd/>
          </a:ln>
          <a:effectLst/>
        </p:spPr>
        <p:txBody>
          <a:bodyPr wrap="none">
            <a:spAutoFit/>
          </a:bodyPr>
          <a:lstStyle/>
          <a:p>
            <a:r>
              <a:rPr lang="en-US" sz="1400" b="0"/>
              <a:t>Morse and Ingard – Theoretical Acoustics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p:txBody>
          <a:bodyPr/>
          <a:lstStyle/>
          <a:p>
            <a:r>
              <a:rPr lang="en-US" smtClean="0"/>
              <a:t>7 Sept 2009</a:t>
            </a:r>
            <a:endParaRPr lang="en-US"/>
          </a:p>
        </p:txBody>
      </p:sp>
      <p:sp>
        <p:nvSpPr>
          <p:cNvPr id="7" name="Footer Placeholder 5"/>
          <p:cNvSpPr>
            <a:spLocks noGrp="1"/>
          </p:cNvSpPr>
          <p:nvPr>
            <p:ph type="ftr" sz="quarter" idx="11"/>
          </p:nvPr>
        </p:nvSpPr>
        <p:spPr/>
        <p:txBody>
          <a:bodyPr/>
          <a:lstStyle/>
          <a:p>
            <a:r>
              <a:rPr lang="en-US"/>
              <a:t>Shepherd - Explosion Effects </a:t>
            </a:r>
          </a:p>
        </p:txBody>
      </p:sp>
      <p:sp>
        <p:nvSpPr>
          <p:cNvPr id="8" name="Slide Number Placeholder 6"/>
          <p:cNvSpPr>
            <a:spLocks noGrp="1"/>
          </p:cNvSpPr>
          <p:nvPr>
            <p:ph type="sldNum" sz="quarter" idx="12"/>
          </p:nvPr>
        </p:nvSpPr>
        <p:spPr/>
        <p:txBody>
          <a:bodyPr/>
          <a:lstStyle/>
          <a:p>
            <a:fld id="{B036D117-A4CE-41EE-9A53-B0C74DF8C583}" type="slidenum">
              <a:rPr lang="en-US"/>
              <a:pPr/>
              <a:t>83</a:t>
            </a:fld>
            <a:endParaRPr lang="en-US"/>
          </a:p>
        </p:txBody>
      </p:sp>
      <p:sp>
        <p:nvSpPr>
          <p:cNvPr id="315394" name="Rectangle 2"/>
          <p:cNvSpPr>
            <a:spLocks noGrp="1" noChangeArrowheads="1"/>
          </p:cNvSpPr>
          <p:nvPr>
            <p:ph type="title"/>
          </p:nvPr>
        </p:nvSpPr>
        <p:spPr/>
        <p:txBody>
          <a:bodyPr/>
          <a:lstStyle/>
          <a:p>
            <a:r>
              <a:rPr lang="en-US"/>
              <a:t>Pressure-Impulse (P-I) Structure Response</a:t>
            </a:r>
          </a:p>
        </p:txBody>
      </p:sp>
      <p:sp>
        <p:nvSpPr>
          <p:cNvPr id="315395" name="Rectangle 3"/>
          <p:cNvSpPr>
            <a:spLocks noGrp="1" noChangeArrowheads="1"/>
          </p:cNvSpPr>
          <p:nvPr>
            <p:ph type="body" sz="half" idx="1"/>
          </p:nvPr>
        </p:nvSpPr>
        <p:spPr>
          <a:xfrm>
            <a:off x="495300" y="1219200"/>
            <a:ext cx="8007350" cy="1828800"/>
          </a:xfrm>
        </p:spPr>
        <p:txBody>
          <a:bodyPr/>
          <a:lstStyle/>
          <a:p>
            <a:r>
              <a:rPr lang="en-US" sz="2400"/>
              <a:t>More realistic representation of response</a:t>
            </a:r>
          </a:p>
          <a:p>
            <a:r>
              <a:rPr lang="en-US" sz="2400"/>
              <a:t>For fixed X</a:t>
            </a:r>
            <a:r>
              <a:rPr lang="en-US" sz="2400" baseline="-25000"/>
              <a:t>max</a:t>
            </a:r>
            <a:r>
              <a:rPr lang="en-US" sz="2400"/>
              <a:t> and pulse shape, unique relation between peak pressure (P) and impulse (I)</a:t>
            </a:r>
          </a:p>
        </p:txBody>
      </p:sp>
      <p:pic>
        <p:nvPicPr>
          <p:cNvPr id="315396" name="Picture 4"/>
          <p:cNvPicPr>
            <a:picLocks noGrp="1" noChangeAspect="1" noChangeArrowheads="1"/>
          </p:cNvPicPr>
          <p:nvPr>
            <p:ph sz="half" idx="2"/>
          </p:nvPr>
        </p:nvPicPr>
        <p:blipFill>
          <a:blip r:embed="rId2" cstate="print"/>
          <a:srcRect/>
          <a:stretch>
            <a:fillRect/>
          </a:stretch>
        </p:blipFill>
        <p:spPr>
          <a:xfrm>
            <a:off x="742950" y="2438400"/>
            <a:ext cx="5778500" cy="3803650"/>
          </a:xfrm>
          <a:noFill/>
          <a:ln/>
        </p:spPr>
      </p:pic>
      <p:sp>
        <p:nvSpPr>
          <p:cNvPr id="315398" name="Text Box 6"/>
          <p:cNvSpPr txBox="1">
            <a:spLocks noChangeArrowheads="1"/>
          </p:cNvSpPr>
          <p:nvPr/>
        </p:nvSpPr>
        <p:spPr bwMode="auto">
          <a:xfrm>
            <a:off x="6438900" y="2590800"/>
            <a:ext cx="3136900" cy="2838450"/>
          </a:xfrm>
          <a:prstGeom prst="rect">
            <a:avLst/>
          </a:prstGeom>
          <a:noFill/>
          <a:ln w="9525">
            <a:noFill/>
            <a:miter lim="800000"/>
            <a:headEnd/>
            <a:tailEnd/>
          </a:ln>
          <a:effectLst/>
        </p:spPr>
        <p:txBody>
          <a:bodyPr>
            <a:spAutoFit/>
          </a:bodyPr>
          <a:lstStyle/>
          <a:p>
            <a:pPr marL="342900" indent="-342900"/>
            <a:r>
              <a:rPr lang="en-US" b="0"/>
              <a:t>Shock wave with </a:t>
            </a:r>
          </a:p>
          <a:p>
            <a:pPr marL="342900" indent="-342900"/>
            <a:r>
              <a:rPr lang="en-US" b="0"/>
              <a:t>exponential tail</a:t>
            </a:r>
          </a:p>
          <a:p>
            <a:pPr marL="342900" indent="-342900"/>
            <a:endParaRPr lang="en-US" b="0"/>
          </a:p>
          <a:p>
            <a:pPr marL="342900" indent="-342900"/>
            <a:r>
              <a:rPr lang="en-US" b="0"/>
              <a:t>Limiting cases:</a:t>
            </a:r>
          </a:p>
          <a:p>
            <a:pPr marL="342900" indent="-342900"/>
            <a:endParaRPr lang="en-US" b="0"/>
          </a:p>
          <a:p>
            <a:pPr marL="342900" indent="-342900">
              <a:buFontTx/>
              <a:buAutoNum type="arabicPeriod"/>
            </a:pPr>
            <a:r>
              <a:rPr lang="en-US" b="0"/>
              <a:t>Short pulse –  impulse determines damage</a:t>
            </a:r>
            <a:br>
              <a:rPr lang="en-US" b="0"/>
            </a:br>
            <a:endParaRPr lang="en-US" b="0"/>
          </a:p>
          <a:p>
            <a:pPr marL="342900" indent="-342900">
              <a:buFontTx/>
              <a:buAutoNum type="arabicPeriod"/>
            </a:pPr>
            <a:r>
              <a:rPr lang="en-US" b="0"/>
              <a:t>Long pulse – peak pressure determines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smtClean="0"/>
              <a:t>7 Sept 2009</a:t>
            </a:r>
            <a:endParaRPr lang="en-US"/>
          </a:p>
        </p:txBody>
      </p:sp>
      <p:sp>
        <p:nvSpPr>
          <p:cNvPr id="8" name="Footer Placeholder 3"/>
          <p:cNvSpPr>
            <a:spLocks noGrp="1"/>
          </p:cNvSpPr>
          <p:nvPr>
            <p:ph type="ftr" sz="quarter" idx="11"/>
          </p:nvPr>
        </p:nvSpPr>
        <p:spPr/>
        <p:txBody>
          <a:bodyPr/>
          <a:lstStyle/>
          <a:p>
            <a:r>
              <a:rPr lang="en-US"/>
              <a:t>Shepherd - Explosion Effects </a:t>
            </a:r>
          </a:p>
        </p:txBody>
      </p:sp>
      <p:sp>
        <p:nvSpPr>
          <p:cNvPr id="9" name="Slide Number Placeholder 4"/>
          <p:cNvSpPr>
            <a:spLocks noGrp="1"/>
          </p:cNvSpPr>
          <p:nvPr>
            <p:ph type="sldNum" sz="quarter" idx="12"/>
          </p:nvPr>
        </p:nvSpPr>
        <p:spPr/>
        <p:txBody>
          <a:bodyPr/>
          <a:lstStyle/>
          <a:p>
            <a:fld id="{7F2F9685-93CD-4741-AB58-D02DA042184F}" type="slidenum">
              <a:rPr lang="en-US"/>
              <a:pPr/>
              <a:t>84</a:t>
            </a:fld>
            <a:endParaRPr lang="en-US"/>
          </a:p>
        </p:txBody>
      </p:sp>
      <p:sp>
        <p:nvSpPr>
          <p:cNvPr id="380932" name="Rectangle 4"/>
          <p:cNvSpPr>
            <a:spLocks noGrp="1" noChangeArrowheads="1"/>
          </p:cNvSpPr>
          <p:nvPr>
            <p:ph type="title"/>
          </p:nvPr>
        </p:nvSpPr>
        <p:spPr>
          <a:xfrm>
            <a:off x="495300" y="0"/>
            <a:ext cx="8832850" cy="715963"/>
          </a:xfrm>
        </p:spPr>
        <p:txBody>
          <a:bodyPr/>
          <a:lstStyle/>
          <a:p>
            <a:r>
              <a:rPr lang="en-US"/>
              <a:t>P-I Damage thresholds II</a:t>
            </a:r>
          </a:p>
        </p:txBody>
      </p:sp>
      <p:sp>
        <p:nvSpPr>
          <p:cNvPr id="380934" name="Rectangle 6"/>
          <p:cNvSpPr>
            <a:spLocks noChangeArrowheads="1"/>
          </p:cNvSpPr>
          <p:nvPr/>
        </p:nvSpPr>
        <p:spPr bwMode="auto">
          <a:xfrm>
            <a:off x="0" y="1552575"/>
            <a:ext cx="9906000" cy="0"/>
          </a:xfrm>
          <a:prstGeom prst="rect">
            <a:avLst/>
          </a:prstGeom>
          <a:noFill/>
          <a:ln w="9525">
            <a:noFill/>
            <a:miter lim="800000"/>
            <a:headEnd/>
            <a:tailEnd/>
          </a:ln>
          <a:effectLst/>
        </p:spPr>
        <p:txBody>
          <a:bodyPr wrap="none" anchor="ctr">
            <a:spAutoFit/>
          </a:bodyPr>
          <a:lstStyle/>
          <a:p>
            <a:endParaRPr lang="en-US"/>
          </a:p>
        </p:txBody>
      </p:sp>
      <p:sp>
        <p:nvSpPr>
          <p:cNvPr id="380936" name="Text Box 8"/>
          <p:cNvSpPr txBox="1">
            <a:spLocks noChangeArrowheads="1"/>
          </p:cNvSpPr>
          <p:nvPr/>
        </p:nvSpPr>
        <p:spPr bwMode="auto">
          <a:xfrm>
            <a:off x="5843588" y="6132513"/>
            <a:ext cx="1936750" cy="366712"/>
          </a:xfrm>
          <a:prstGeom prst="rect">
            <a:avLst/>
          </a:prstGeom>
          <a:noFill/>
          <a:ln w="9525">
            <a:noFill/>
            <a:miter lim="800000"/>
            <a:headEnd/>
            <a:tailEnd/>
          </a:ln>
          <a:effectLst/>
        </p:spPr>
        <p:txBody>
          <a:bodyPr wrap="none">
            <a:spAutoFit/>
          </a:bodyPr>
          <a:lstStyle/>
          <a:p>
            <a:r>
              <a:rPr lang="en-US" b="0"/>
              <a:t>From Baker et al.</a:t>
            </a:r>
          </a:p>
        </p:txBody>
      </p:sp>
      <p:pic>
        <p:nvPicPr>
          <p:cNvPr id="380937" name="Picture 9"/>
          <p:cNvPicPr>
            <a:picLocks noChangeAspect="1" noChangeArrowheads="1"/>
          </p:cNvPicPr>
          <p:nvPr/>
        </p:nvPicPr>
        <p:blipFill>
          <a:blip r:embed="rId2" cstate="print"/>
          <a:srcRect/>
          <a:stretch>
            <a:fillRect/>
          </a:stretch>
        </p:blipFill>
        <p:spPr bwMode="auto">
          <a:xfrm>
            <a:off x="495300" y="914400"/>
            <a:ext cx="8331200" cy="5257800"/>
          </a:xfrm>
          <a:prstGeom prst="rect">
            <a:avLst/>
          </a:prstGeom>
          <a:noFill/>
          <a:ln w="9525">
            <a:noFill/>
            <a:miter lim="800000"/>
            <a:headEnd/>
            <a:tailEnd/>
          </a:ln>
          <a:effectLst/>
        </p:spPr>
      </p:pic>
      <p:sp>
        <p:nvSpPr>
          <p:cNvPr id="380938" name="Text Box 10"/>
          <p:cNvSpPr txBox="1">
            <a:spLocks noChangeArrowheads="1"/>
          </p:cNvSpPr>
          <p:nvPr/>
        </p:nvSpPr>
        <p:spPr bwMode="auto">
          <a:xfrm>
            <a:off x="3201988" y="798513"/>
            <a:ext cx="2533650" cy="366712"/>
          </a:xfrm>
          <a:prstGeom prst="rect">
            <a:avLst/>
          </a:prstGeom>
          <a:noFill/>
          <a:ln w="9525">
            <a:noFill/>
            <a:miter lim="800000"/>
            <a:headEnd/>
            <a:tailEnd/>
          </a:ln>
          <a:effectLst/>
        </p:spPr>
        <p:txBody>
          <a:bodyPr wrap="none">
            <a:spAutoFit/>
          </a:bodyPr>
          <a:lstStyle/>
          <a:p>
            <a:r>
              <a:rPr lang="en-US" b="0"/>
              <a:t>Brick structures (WWII)</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7 Sept 2009</a:t>
            </a:r>
            <a:endParaRPr lang="en-US"/>
          </a:p>
        </p:txBody>
      </p:sp>
      <p:sp>
        <p:nvSpPr>
          <p:cNvPr id="6" name="Footer Placeholder 3"/>
          <p:cNvSpPr>
            <a:spLocks noGrp="1"/>
          </p:cNvSpPr>
          <p:nvPr>
            <p:ph type="ftr" sz="quarter" idx="11"/>
          </p:nvPr>
        </p:nvSpPr>
        <p:spPr/>
        <p:txBody>
          <a:bodyPr/>
          <a:lstStyle/>
          <a:p>
            <a:r>
              <a:rPr lang="en-US"/>
              <a:t>Shepherd - Explosion Effects </a:t>
            </a:r>
          </a:p>
        </p:txBody>
      </p:sp>
      <p:sp>
        <p:nvSpPr>
          <p:cNvPr id="7" name="Slide Number Placeholder 4"/>
          <p:cNvSpPr>
            <a:spLocks noGrp="1"/>
          </p:cNvSpPr>
          <p:nvPr>
            <p:ph type="sldNum" sz="quarter" idx="12"/>
          </p:nvPr>
        </p:nvSpPr>
        <p:spPr/>
        <p:txBody>
          <a:bodyPr/>
          <a:lstStyle/>
          <a:p>
            <a:fld id="{4FB6897C-9786-4CBF-B9D9-BFE54B9C0595}" type="slidenum">
              <a:rPr lang="en-US"/>
              <a:pPr/>
              <a:t>85</a:t>
            </a:fld>
            <a:endParaRPr lang="en-US"/>
          </a:p>
        </p:txBody>
      </p:sp>
      <p:sp>
        <p:nvSpPr>
          <p:cNvPr id="527362" name="Rectangle 2"/>
          <p:cNvSpPr>
            <a:spLocks noGrp="1" noChangeArrowheads="1"/>
          </p:cNvSpPr>
          <p:nvPr>
            <p:ph type="title"/>
          </p:nvPr>
        </p:nvSpPr>
        <p:spPr/>
        <p:txBody>
          <a:bodyPr/>
          <a:lstStyle/>
          <a:p>
            <a:r>
              <a:rPr lang="en-US"/>
              <a:t>P-I Damage Thresholds II</a:t>
            </a:r>
          </a:p>
        </p:txBody>
      </p:sp>
      <p:pic>
        <p:nvPicPr>
          <p:cNvPr id="527366" name="Picture 6" descr="eardrumPI"/>
          <p:cNvPicPr>
            <a:picLocks noChangeAspect="1" noChangeArrowheads="1"/>
          </p:cNvPicPr>
          <p:nvPr/>
        </p:nvPicPr>
        <p:blipFill>
          <a:blip r:embed="rId2" cstate="print"/>
          <a:srcRect/>
          <a:stretch>
            <a:fillRect/>
          </a:stretch>
        </p:blipFill>
        <p:spPr bwMode="auto">
          <a:xfrm>
            <a:off x="1238250" y="1797050"/>
            <a:ext cx="7181850" cy="3898900"/>
          </a:xfrm>
          <a:prstGeom prst="rect">
            <a:avLst/>
          </a:prstGeom>
          <a:noFill/>
        </p:spPr>
      </p:pic>
      <p:sp>
        <p:nvSpPr>
          <p:cNvPr id="527367" name="Text Box 7"/>
          <p:cNvSpPr txBox="1">
            <a:spLocks noChangeArrowheads="1"/>
          </p:cNvSpPr>
          <p:nvPr/>
        </p:nvSpPr>
        <p:spPr bwMode="auto">
          <a:xfrm>
            <a:off x="4210050" y="1295400"/>
            <a:ext cx="1238250" cy="366713"/>
          </a:xfrm>
          <a:prstGeom prst="rect">
            <a:avLst/>
          </a:prstGeom>
          <a:noFill/>
          <a:ln w="9525">
            <a:noFill/>
            <a:miter lim="800000"/>
            <a:headEnd/>
            <a:tailEnd/>
          </a:ln>
          <a:effectLst/>
        </p:spPr>
        <p:txBody>
          <a:bodyPr wrap="none">
            <a:spAutoFit/>
          </a:bodyPr>
          <a:lstStyle/>
          <a:p>
            <a:r>
              <a:rPr lang="en-US" b="0"/>
              <a:t>Ear drums</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7 Sept 2009</a:t>
            </a:r>
            <a:endParaRPr lang="en-US"/>
          </a:p>
        </p:txBody>
      </p:sp>
      <p:sp>
        <p:nvSpPr>
          <p:cNvPr id="9" name="Footer Placeholder 4"/>
          <p:cNvSpPr>
            <a:spLocks noGrp="1"/>
          </p:cNvSpPr>
          <p:nvPr>
            <p:ph type="ftr" sz="quarter" idx="11"/>
          </p:nvPr>
        </p:nvSpPr>
        <p:spPr/>
        <p:txBody>
          <a:bodyPr/>
          <a:lstStyle/>
          <a:p>
            <a:r>
              <a:rPr lang="en-US"/>
              <a:t>Shepherd - Explosion Effects </a:t>
            </a:r>
          </a:p>
        </p:txBody>
      </p:sp>
      <p:sp>
        <p:nvSpPr>
          <p:cNvPr id="10" name="Slide Number Placeholder 5"/>
          <p:cNvSpPr>
            <a:spLocks noGrp="1"/>
          </p:cNvSpPr>
          <p:nvPr>
            <p:ph type="sldNum" sz="quarter" idx="12"/>
          </p:nvPr>
        </p:nvSpPr>
        <p:spPr/>
        <p:txBody>
          <a:bodyPr/>
          <a:lstStyle/>
          <a:p>
            <a:fld id="{19B99414-1FB7-4146-8C32-CA17A1B16C42}" type="slidenum">
              <a:rPr lang="en-US"/>
              <a:pPr/>
              <a:t>86</a:t>
            </a:fld>
            <a:endParaRPr lang="en-US"/>
          </a:p>
        </p:txBody>
      </p:sp>
      <p:sp>
        <p:nvSpPr>
          <p:cNvPr id="529410" name="Rectangle 2"/>
          <p:cNvSpPr>
            <a:spLocks noGrp="1" noChangeArrowheads="1"/>
          </p:cNvSpPr>
          <p:nvPr>
            <p:ph type="title"/>
          </p:nvPr>
        </p:nvSpPr>
        <p:spPr/>
        <p:txBody>
          <a:bodyPr/>
          <a:lstStyle/>
          <a:p>
            <a:r>
              <a:rPr lang="en-US"/>
              <a:t>Example</a:t>
            </a:r>
          </a:p>
        </p:txBody>
      </p:sp>
      <p:sp>
        <p:nvSpPr>
          <p:cNvPr id="529411" name="Rectangle 3"/>
          <p:cNvSpPr>
            <a:spLocks noGrp="1" noChangeArrowheads="1"/>
          </p:cNvSpPr>
          <p:nvPr>
            <p:ph type="body" idx="1"/>
          </p:nvPr>
        </p:nvSpPr>
        <p:spPr>
          <a:xfrm>
            <a:off x="495300" y="990600"/>
            <a:ext cx="8997950" cy="4906963"/>
          </a:xfrm>
        </p:spPr>
        <p:txBody>
          <a:bodyPr/>
          <a:lstStyle/>
          <a:p>
            <a:r>
              <a:rPr lang="en-US"/>
              <a:t>Blast wave from 50 lbs TNT  equivalent at 100 ft range</a:t>
            </a:r>
          </a:p>
          <a:p>
            <a:r>
              <a:rPr lang="en-US"/>
              <a:t>Use charts or correlations from Dorofeev</a:t>
            </a:r>
          </a:p>
          <a:p>
            <a:pPr lvl="1"/>
            <a:endParaRPr lang="en-US"/>
          </a:p>
        </p:txBody>
      </p:sp>
      <p:pic>
        <p:nvPicPr>
          <p:cNvPr id="529412" name="Picture 4"/>
          <p:cNvPicPr>
            <a:picLocks noChangeAspect="1" noChangeArrowheads="1"/>
          </p:cNvPicPr>
          <p:nvPr/>
        </p:nvPicPr>
        <p:blipFill>
          <a:blip r:embed="rId2" cstate="print"/>
          <a:srcRect/>
          <a:stretch>
            <a:fillRect/>
          </a:stretch>
        </p:blipFill>
        <p:spPr bwMode="auto">
          <a:xfrm>
            <a:off x="660400" y="2438400"/>
            <a:ext cx="8064500" cy="615950"/>
          </a:xfrm>
          <a:prstGeom prst="rect">
            <a:avLst/>
          </a:prstGeom>
          <a:noFill/>
          <a:ln w="9525">
            <a:noFill/>
            <a:miter lim="800000"/>
            <a:headEnd/>
            <a:tailEnd/>
          </a:ln>
          <a:effectLst/>
        </p:spPr>
      </p:pic>
      <p:pic>
        <p:nvPicPr>
          <p:cNvPr id="529413" name="Picture 5"/>
          <p:cNvPicPr>
            <a:picLocks noChangeAspect="1" noChangeArrowheads="1"/>
          </p:cNvPicPr>
          <p:nvPr/>
        </p:nvPicPr>
        <p:blipFill>
          <a:blip r:embed="rId3" cstate="print"/>
          <a:srcRect/>
          <a:stretch>
            <a:fillRect/>
          </a:stretch>
        </p:blipFill>
        <p:spPr bwMode="auto">
          <a:xfrm>
            <a:off x="577850" y="3124200"/>
            <a:ext cx="4127500" cy="704850"/>
          </a:xfrm>
          <a:prstGeom prst="rect">
            <a:avLst/>
          </a:prstGeom>
          <a:noFill/>
          <a:ln w="9525">
            <a:noFill/>
            <a:miter lim="800000"/>
            <a:headEnd/>
            <a:tailEnd/>
          </a:ln>
          <a:effectLst/>
        </p:spPr>
      </p:pic>
      <p:sp>
        <p:nvSpPr>
          <p:cNvPr id="529414" name="Text Box 6"/>
          <p:cNvSpPr txBox="1">
            <a:spLocks noChangeArrowheads="1"/>
          </p:cNvSpPr>
          <p:nvPr/>
        </p:nvSpPr>
        <p:spPr bwMode="auto">
          <a:xfrm>
            <a:off x="973138" y="3846513"/>
            <a:ext cx="6762750" cy="1465262"/>
          </a:xfrm>
          <a:prstGeom prst="rect">
            <a:avLst/>
          </a:prstGeom>
          <a:noFill/>
          <a:ln w="9525">
            <a:noFill/>
            <a:miter lim="800000"/>
            <a:headEnd/>
            <a:tailEnd/>
          </a:ln>
          <a:effectLst/>
        </p:spPr>
        <p:txBody>
          <a:bodyPr wrap="none">
            <a:spAutoFit/>
          </a:bodyPr>
          <a:lstStyle/>
          <a:p>
            <a:r>
              <a:rPr lang="en-US" b="0"/>
              <a:t>E = 4.52x50/2.2 = 103 MJ    R</a:t>
            </a:r>
            <a:r>
              <a:rPr lang="en-US" b="0" baseline="-25000"/>
              <a:t>s </a:t>
            </a:r>
            <a:r>
              <a:rPr lang="en-US" b="0"/>
              <a:t>=  (1 x 10</a:t>
            </a:r>
            <a:r>
              <a:rPr lang="en-US" b="0" baseline="30000"/>
              <a:t>8 </a:t>
            </a:r>
            <a:r>
              <a:rPr lang="en-US" b="0"/>
              <a:t>/ 10</a:t>
            </a:r>
            <a:r>
              <a:rPr lang="en-US" b="0" baseline="30000"/>
              <a:t>5</a:t>
            </a:r>
            <a:r>
              <a:rPr lang="en-US" b="0"/>
              <a:t> )</a:t>
            </a:r>
            <a:r>
              <a:rPr lang="en-US" b="0" baseline="30000"/>
              <a:t>1/3 </a:t>
            </a:r>
            <a:r>
              <a:rPr lang="en-US" b="0"/>
              <a:t>= 10 m or 33 ft</a:t>
            </a:r>
          </a:p>
          <a:p>
            <a:endParaRPr lang="en-US" b="0"/>
          </a:p>
          <a:p>
            <a:r>
              <a:rPr lang="en-US" b="0"/>
              <a:t>R* = 30.5/10 = 3   P* = 0.085   or   </a:t>
            </a:r>
            <a:r>
              <a:rPr lang="en-US" b="0">
                <a:latin typeface="Symbol" pitchFamily="18" charset="2"/>
              </a:rPr>
              <a:t>D</a:t>
            </a:r>
            <a:r>
              <a:rPr lang="en-US" b="0"/>
              <a:t>P = 1.25 psi (8.5 kPa)</a:t>
            </a:r>
          </a:p>
          <a:p>
            <a:endParaRPr lang="en-US" b="0"/>
          </a:p>
          <a:p>
            <a:r>
              <a:rPr lang="en-US" b="0"/>
              <a:t>I* = 0.012   T = 3/340 = 8.8 ms     I = 10 Pa s  </a:t>
            </a:r>
          </a:p>
        </p:txBody>
      </p:sp>
      <p:sp>
        <p:nvSpPr>
          <p:cNvPr id="529415" name="Text Box 7"/>
          <p:cNvSpPr txBox="1">
            <a:spLocks noChangeArrowheads="1"/>
          </p:cNvSpPr>
          <p:nvPr/>
        </p:nvSpPr>
        <p:spPr bwMode="auto">
          <a:xfrm>
            <a:off x="1055688" y="5446713"/>
            <a:ext cx="7829550" cy="641350"/>
          </a:xfrm>
          <a:prstGeom prst="rect">
            <a:avLst/>
          </a:prstGeom>
          <a:noFill/>
          <a:ln w="9525">
            <a:noFill/>
            <a:miter lim="800000"/>
            <a:headEnd/>
            <a:tailEnd/>
          </a:ln>
          <a:effectLst/>
        </p:spPr>
        <p:txBody>
          <a:bodyPr wrap="none">
            <a:spAutoFit/>
          </a:bodyPr>
          <a:lstStyle/>
          <a:p>
            <a:r>
              <a:rPr lang="en-US" b="0"/>
              <a:t>These are “side-on” parameters, normal reflection will approximately double</a:t>
            </a:r>
          </a:p>
          <a:p>
            <a:r>
              <a:rPr lang="en-US" b="0"/>
              <a:t>overpressure and impulse in this regime.</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2"/>
          <p:cNvSpPr>
            <a:spLocks noGrp="1"/>
          </p:cNvSpPr>
          <p:nvPr>
            <p:ph type="dt" sz="half" idx="10"/>
          </p:nvPr>
        </p:nvSpPr>
        <p:spPr/>
        <p:txBody>
          <a:bodyPr/>
          <a:lstStyle/>
          <a:p>
            <a:r>
              <a:rPr lang="en-US" smtClean="0"/>
              <a:t>7 Sept 2009</a:t>
            </a:r>
            <a:endParaRPr lang="en-US"/>
          </a:p>
        </p:txBody>
      </p:sp>
      <p:sp>
        <p:nvSpPr>
          <p:cNvPr id="11" name="Footer Placeholder 3"/>
          <p:cNvSpPr>
            <a:spLocks noGrp="1"/>
          </p:cNvSpPr>
          <p:nvPr>
            <p:ph type="ftr" sz="quarter" idx="11"/>
          </p:nvPr>
        </p:nvSpPr>
        <p:spPr/>
        <p:txBody>
          <a:bodyPr/>
          <a:lstStyle/>
          <a:p>
            <a:r>
              <a:rPr lang="en-US"/>
              <a:t>Shepherd - Explosion Effects </a:t>
            </a:r>
          </a:p>
        </p:txBody>
      </p:sp>
      <p:sp>
        <p:nvSpPr>
          <p:cNvPr id="12" name="Slide Number Placeholder 4"/>
          <p:cNvSpPr>
            <a:spLocks noGrp="1"/>
          </p:cNvSpPr>
          <p:nvPr>
            <p:ph type="sldNum" sz="quarter" idx="12"/>
          </p:nvPr>
        </p:nvSpPr>
        <p:spPr/>
        <p:txBody>
          <a:bodyPr/>
          <a:lstStyle/>
          <a:p>
            <a:fld id="{238C7BFE-24DD-4E0C-8D97-4CEBEC10CC70}" type="slidenum">
              <a:rPr lang="en-US"/>
              <a:pPr/>
              <a:t>87</a:t>
            </a:fld>
            <a:endParaRPr lang="en-US"/>
          </a:p>
        </p:txBody>
      </p:sp>
      <p:sp>
        <p:nvSpPr>
          <p:cNvPr id="528386" name="Rectangle 2"/>
          <p:cNvSpPr>
            <a:spLocks noGrp="1" noChangeArrowheads="1"/>
          </p:cNvSpPr>
          <p:nvPr>
            <p:ph type="title"/>
          </p:nvPr>
        </p:nvSpPr>
        <p:spPr/>
        <p:txBody>
          <a:bodyPr/>
          <a:lstStyle/>
          <a:p>
            <a:r>
              <a:rPr lang="en-US"/>
              <a:t>P-I Results</a:t>
            </a:r>
          </a:p>
        </p:txBody>
      </p:sp>
      <p:pic>
        <p:nvPicPr>
          <p:cNvPr id="528387" name="Picture 3"/>
          <p:cNvPicPr>
            <a:picLocks noChangeAspect="1" noChangeArrowheads="1"/>
          </p:cNvPicPr>
          <p:nvPr/>
        </p:nvPicPr>
        <p:blipFill>
          <a:blip r:embed="rId2" cstate="print"/>
          <a:srcRect/>
          <a:stretch>
            <a:fillRect/>
          </a:stretch>
        </p:blipFill>
        <p:spPr bwMode="auto">
          <a:xfrm>
            <a:off x="247650" y="2057400"/>
            <a:ext cx="5200650" cy="3282950"/>
          </a:xfrm>
          <a:prstGeom prst="rect">
            <a:avLst/>
          </a:prstGeom>
          <a:noFill/>
          <a:ln w="9525">
            <a:noFill/>
            <a:miter lim="800000"/>
            <a:headEnd/>
            <a:tailEnd/>
          </a:ln>
          <a:effectLst/>
        </p:spPr>
      </p:pic>
      <p:sp>
        <p:nvSpPr>
          <p:cNvPr id="528388" name="Oval 4"/>
          <p:cNvSpPr>
            <a:spLocks noChangeArrowheads="1"/>
          </p:cNvSpPr>
          <p:nvPr/>
        </p:nvSpPr>
        <p:spPr bwMode="auto">
          <a:xfrm>
            <a:off x="1155700" y="4724400"/>
            <a:ext cx="8255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528389" name="Text Box 5"/>
          <p:cNvSpPr txBox="1">
            <a:spLocks noChangeArrowheads="1"/>
          </p:cNvSpPr>
          <p:nvPr/>
        </p:nvSpPr>
        <p:spPr bwMode="auto">
          <a:xfrm>
            <a:off x="2063750" y="1524000"/>
            <a:ext cx="1758950" cy="366713"/>
          </a:xfrm>
          <a:prstGeom prst="rect">
            <a:avLst/>
          </a:prstGeom>
          <a:noFill/>
          <a:ln w="9525">
            <a:noFill/>
            <a:miter lim="800000"/>
            <a:headEnd/>
            <a:tailEnd/>
          </a:ln>
          <a:effectLst/>
        </p:spPr>
        <p:txBody>
          <a:bodyPr wrap="none">
            <a:spAutoFit/>
          </a:bodyPr>
          <a:lstStyle/>
          <a:p>
            <a:r>
              <a:rPr lang="en-US" b="0"/>
              <a:t>Brick structures</a:t>
            </a:r>
          </a:p>
        </p:txBody>
      </p:sp>
      <p:pic>
        <p:nvPicPr>
          <p:cNvPr id="528390" name="Picture 6" descr="eardrumPI"/>
          <p:cNvPicPr>
            <a:picLocks noChangeAspect="1" noChangeArrowheads="1"/>
          </p:cNvPicPr>
          <p:nvPr/>
        </p:nvPicPr>
        <p:blipFill>
          <a:blip r:embed="rId3" cstate="print"/>
          <a:srcRect/>
          <a:stretch>
            <a:fillRect/>
          </a:stretch>
        </p:blipFill>
        <p:spPr bwMode="auto">
          <a:xfrm>
            <a:off x="5200650" y="2438400"/>
            <a:ext cx="4705350" cy="2554288"/>
          </a:xfrm>
          <a:prstGeom prst="rect">
            <a:avLst/>
          </a:prstGeom>
          <a:noFill/>
        </p:spPr>
      </p:pic>
      <p:sp>
        <p:nvSpPr>
          <p:cNvPr id="528391" name="Text Box 7"/>
          <p:cNvSpPr txBox="1">
            <a:spLocks noChangeArrowheads="1"/>
          </p:cNvSpPr>
          <p:nvPr/>
        </p:nvSpPr>
        <p:spPr bwMode="auto">
          <a:xfrm>
            <a:off x="6934200" y="1524000"/>
            <a:ext cx="1238250" cy="366713"/>
          </a:xfrm>
          <a:prstGeom prst="rect">
            <a:avLst/>
          </a:prstGeom>
          <a:noFill/>
          <a:ln w="9525">
            <a:noFill/>
            <a:miter lim="800000"/>
            <a:headEnd/>
            <a:tailEnd/>
          </a:ln>
          <a:effectLst/>
        </p:spPr>
        <p:txBody>
          <a:bodyPr wrap="none">
            <a:spAutoFit/>
          </a:bodyPr>
          <a:lstStyle/>
          <a:p>
            <a:r>
              <a:rPr lang="en-US" b="0"/>
              <a:t>Ear drums</a:t>
            </a:r>
          </a:p>
        </p:txBody>
      </p:sp>
      <p:sp>
        <p:nvSpPr>
          <p:cNvPr id="528392" name="Oval 8"/>
          <p:cNvSpPr>
            <a:spLocks noChangeArrowheads="1"/>
          </p:cNvSpPr>
          <p:nvPr/>
        </p:nvSpPr>
        <p:spPr bwMode="auto">
          <a:xfrm>
            <a:off x="7016750" y="3962400"/>
            <a:ext cx="8255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528393" name="Text Box 9"/>
          <p:cNvSpPr txBox="1">
            <a:spLocks noChangeArrowheads="1"/>
          </p:cNvSpPr>
          <p:nvPr/>
        </p:nvSpPr>
        <p:spPr bwMode="auto">
          <a:xfrm>
            <a:off x="1816100" y="5486400"/>
            <a:ext cx="6292850" cy="366713"/>
          </a:xfrm>
          <a:prstGeom prst="rect">
            <a:avLst/>
          </a:prstGeom>
          <a:noFill/>
          <a:ln w="9525">
            <a:noFill/>
            <a:miter lim="800000"/>
            <a:headEnd/>
            <a:tailEnd/>
          </a:ln>
          <a:effectLst/>
        </p:spPr>
        <p:txBody>
          <a:bodyPr wrap="none">
            <a:spAutoFit/>
          </a:bodyPr>
          <a:lstStyle/>
          <a:p>
            <a:r>
              <a:rPr lang="en-US"/>
              <a:t>Your ears will be ringing but the building is undamaged!</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202C3D9F-62CF-4072-8D42-5B1DB740F153}" type="slidenum">
              <a:rPr lang="en-US"/>
              <a:pPr/>
              <a:t>88</a:t>
            </a:fld>
            <a:endParaRPr lang="en-US"/>
          </a:p>
        </p:txBody>
      </p:sp>
      <p:sp>
        <p:nvSpPr>
          <p:cNvPr id="43010" name="Rectangle 2"/>
          <p:cNvSpPr>
            <a:spLocks noGrp="1" noChangeArrowheads="1"/>
          </p:cNvSpPr>
          <p:nvPr>
            <p:ph type="title"/>
          </p:nvPr>
        </p:nvSpPr>
        <p:spPr/>
        <p:txBody>
          <a:bodyPr/>
          <a:lstStyle/>
          <a:p>
            <a:r>
              <a:rPr lang="en-US"/>
              <a:t>Numerical simulation</a:t>
            </a:r>
          </a:p>
        </p:txBody>
      </p:sp>
      <p:sp>
        <p:nvSpPr>
          <p:cNvPr id="43011" name="Rectangle 3"/>
          <p:cNvSpPr>
            <a:spLocks noGrp="1" noChangeArrowheads="1"/>
          </p:cNvSpPr>
          <p:nvPr>
            <p:ph type="body" idx="1"/>
          </p:nvPr>
        </p:nvSpPr>
        <p:spPr/>
        <p:txBody>
          <a:bodyPr/>
          <a:lstStyle/>
          <a:p>
            <a:pPr marL="577850" indent="-577850">
              <a:lnSpc>
                <a:spcPct val="110000"/>
              </a:lnSpc>
            </a:pPr>
            <a:r>
              <a:rPr lang="en-US"/>
              <a:t>Finite element models</a:t>
            </a:r>
          </a:p>
          <a:p>
            <a:pPr marL="1327150" lvl="2" indent="-412750">
              <a:lnSpc>
                <a:spcPct val="110000"/>
              </a:lnSpc>
            </a:pPr>
            <a:r>
              <a:rPr lang="en-US"/>
              <a:t>static</a:t>
            </a:r>
          </a:p>
          <a:p>
            <a:pPr marL="1327150" lvl="2" indent="-412750">
              <a:lnSpc>
                <a:spcPct val="110000"/>
              </a:lnSpc>
            </a:pPr>
            <a:r>
              <a:rPr lang="en-US"/>
              <a:t>vibration: mode shape and frequencies</a:t>
            </a:r>
          </a:p>
          <a:p>
            <a:pPr marL="1327150" lvl="2" indent="-412750">
              <a:lnSpc>
                <a:spcPct val="110000"/>
              </a:lnSpc>
            </a:pPr>
            <a:r>
              <a:rPr lang="en-US"/>
              <a:t>dynamic</a:t>
            </a:r>
          </a:p>
          <a:p>
            <a:pPr marL="1743075" lvl="3" indent="-371475">
              <a:lnSpc>
                <a:spcPct val="110000"/>
              </a:lnSpc>
            </a:pPr>
            <a:r>
              <a:rPr lang="en-US"/>
              <a:t>transient response to specified loading</a:t>
            </a:r>
          </a:p>
          <a:p>
            <a:pPr marL="1743075" lvl="3" indent="-371475">
              <a:lnSpc>
                <a:spcPct val="110000"/>
              </a:lnSpc>
            </a:pPr>
            <a:r>
              <a:rPr lang="en-US"/>
              <a:t>elastic </a:t>
            </a:r>
          </a:p>
          <a:p>
            <a:pPr marL="1743075" lvl="3" indent="-371475">
              <a:lnSpc>
                <a:spcPct val="110000"/>
              </a:lnSpc>
            </a:pPr>
            <a:r>
              <a:rPr lang="en-US"/>
              <a:t>plastic/fracture</a:t>
            </a:r>
          </a:p>
          <a:p>
            <a:pPr marL="577850" indent="-577850">
              <a:lnSpc>
                <a:spcPct val="110000"/>
              </a:lnSpc>
            </a:pPr>
            <a:r>
              <a:rPr lang="en-US"/>
              <a:t>Numerical integration of simple models with complex loading histories</a:t>
            </a:r>
          </a:p>
          <a:p>
            <a:pPr marL="952500" lvl="1" indent="-495300">
              <a:lnSpc>
                <a:spcPct val="110000"/>
              </a:lnSpc>
            </a:pPr>
            <a:r>
              <a:rPr lang="en-US"/>
              <a:t>spring-mass systems</a:t>
            </a:r>
          </a:p>
          <a:p>
            <a:pPr marL="952500" lvl="1" indent="-495300">
              <a:lnSpc>
                <a:spcPct val="110000"/>
              </a:lnSpc>
            </a:pPr>
            <a:r>
              <a:rPr lang="en-US"/>
              <a:t>Elasticity with assumed mode shape</a:t>
            </a:r>
            <a:endParaRPr lang="en-US" sz="320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ECB9AD26-3D09-4AA7-BC4D-946416852F15}" type="slidenum">
              <a:rPr lang="en-US"/>
              <a:pPr/>
              <a:t>89</a:t>
            </a:fld>
            <a:endParaRPr lang="en-US"/>
          </a:p>
        </p:txBody>
      </p:sp>
      <p:sp>
        <p:nvSpPr>
          <p:cNvPr id="515077" name="Rectangle 5"/>
          <p:cNvSpPr>
            <a:spLocks noGrp="1" noChangeArrowheads="1"/>
          </p:cNvSpPr>
          <p:nvPr>
            <p:ph type="ctrTitle"/>
          </p:nvPr>
        </p:nvSpPr>
        <p:spPr/>
        <p:txBody>
          <a:bodyPr/>
          <a:lstStyle/>
          <a:p>
            <a:r>
              <a:rPr lang="en-US"/>
              <a:t>Blast Loading Dynamic Response</a:t>
            </a:r>
          </a:p>
        </p:txBody>
      </p:sp>
      <p:sp>
        <p:nvSpPr>
          <p:cNvPr id="515078" name="Rectangle 6"/>
          <p:cNvSpPr>
            <a:spLocks noGrp="1" noChangeArrowheads="1"/>
          </p:cNvSpPr>
          <p:nvPr>
            <p:ph type="subTitle" idx="1"/>
          </p:nvPr>
        </p:nvSpPr>
        <p:spPr/>
        <p:txBody>
          <a:bodyPr/>
          <a:lstStyle/>
          <a:p>
            <a:r>
              <a:rPr lang="en-US"/>
              <a:t>Example:  Cantilever Beam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580C1092-5C76-4558-9B75-44DD39129D83}" type="slidenum">
              <a:rPr lang="en-US"/>
              <a:pPr/>
              <a:t>9</a:t>
            </a:fld>
            <a:endParaRPr lang="en-US"/>
          </a:p>
        </p:txBody>
      </p:sp>
      <p:sp>
        <p:nvSpPr>
          <p:cNvPr id="117770" name="Rectangle 10"/>
          <p:cNvSpPr>
            <a:spLocks noGrp="1" noChangeArrowheads="1"/>
          </p:cNvSpPr>
          <p:nvPr>
            <p:ph type="title"/>
          </p:nvPr>
        </p:nvSpPr>
        <p:spPr/>
        <p:txBody>
          <a:bodyPr/>
          <a:lstStyle/>
          <a:p>
            <a:r>
              <a:rPr lang="en-US" sz="2800"/>
              <a:t>Nuclear Blast Wave Damage – 5 psi (34 kPa)</a:t>
            </a:r>
          </a:p>
        </p:txBody>
      </p:sp>
      <p:pic>
        <p:nvPicPr>
          <p:cNvPr id="117769" name="Picture 9" descr="glasstone-p205-5psi"/>
          <p:cNvPicPr>
            <a:picLocks noGrp="1" noChangeAspect="1" noChangeArrowheads="1"/>
          </p:cNvPicPr>
          <p:nvPr>
            <p:ph sz="half" idx="1"/>
          </p:nvPr>
        </p:nvPicPr>
        <p:blipFill>
          <a:blip r:embed="rId3" cstate="print"/>
          <a:srcRect/>
          <a:stretch>
            <a:fillRect/>
          </a:stretch>
        </p:blipFill>
        <p:spPr>
          <a:xfrm>
            <a:off x="495300" y="1447800"/>
            <a:ext cx="4870450" cy="4241800"/>
          </a:xfrm>
          <a:noFill/>
          <a:ln/>
        </p:spPr>
      </p:pic>
      <p:pic>
        <p:nvPicPr>
          <p:cNvPr id="117772" name="Picture 12" descr="glasstone-p179-5psi"/>
          <p:cNvPicPr>
            <a:picLocks noGrp="1" noChangeAspect="1" noChangeArrowheads="1"/>
          </p:cNvPicPr>
          <p:nvPr>
            <p:ph sz="half" idx="2"/>
          </p:nvPr>
        </p:nvPicPr>
        <p:blipFill>
          <a:blip r:embed="rId4" cstate="print"/>
          <a:srcRect/>
          <a:stretch>
            <a:fillRect/>
          </a:stretch>
        </p:blipFill>
        <p:spPr>
          <a:xfrm>
            <a:off x="5861050" y="1447800"/>
            <a:ext cx="3048000" cy="4343400"/>
          </a:xfrm>
          <a:noFill/>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7 Sept 2009</a:t>
            </a:r>
            <a:endParaRPr lang="en-US"/>
          </a:p>
        </p:txBody>
      </p:sp>
      <p:sp>
        <p:nvSpPr>
          <p:cNvPr id="6" name="Footer Placeholder 5"/>
          <p:cNvSpPr>
            <a:spLocks noGrp="1"/>
          </p:cNvSpPr>
          <p:nvPr>
            <p:ph type="ftr" sz="quarter" idx="11"/>
          </p:nvPr>
        </p:nvSpPr>
        <p:spPr/>
        <p:txBody>
          <a:bodyPr/>
          <a:lstStyle/>
          <a:p>
            <a:r>
              <a:rPr lang="en-US"/>
              <a:t>Shepherd - Explosion Effects </a:t>
            </a:r>
          </a:p>
        </p:txBody>
      </p:sp>
      <p:sp>
        <p:nvSpPr>
          <p:cNvPr id="7" name="Slide Number Placeholder 6"/>
          <p:cNvSpPr>
            <a:spLocks noGrp="1"/>
          </p:cNvSpPr>
          <p:nvPr>
            <p:ph type="sldNum" sz="quarter" idx="12"/>
          </p:nvPr>
        </p:nvSpPr>
        <p:spPr/>
        <p:txBody>
          <a:bodyPr/>
          <a:lstStyle/>
          <a:p>
            <a:fld id="{35776CA9-C704-42A9-9B6D-CDA89D960DDD}" type="slidenum">
              <a:rPr lang="en-US"/>
              <a:pPr/>
              <a:t>90</a:t>
            </a:fld>
            <a:endParaRPr lang="en-US"/>
          </a:p>
        </p:txBody>
      </p:sp>
      <p:sp>
        <p:nvSpPr>
          <p:cNvPr id="39938" name="Rectangle 2"/>
          <p:cNvSpPr>
            <a:spLocks noGrp="1" noChangeArrowheads="1"/>
          </p:cNvSpPr>
          <p:nvPr>
            <p:ph type="title"/>
          </p:nvPr>
        </p:nvSpPr>
        <p:spPr/>
        <p:txBody>
          <a:bodyPr/>
          <a:lstStyle/>
          <a:p>
            <a:r>
              <a:rPr lang="en-US"/>
              <a:t>Blast Incident on a Cantilever Beam </a:t>
            </a:r>
          </a:p>
        </p:txBody>
      </p:sp>
      <p:sp>
        <p:nvSpPr>
          <p:cNvPr id="39939" name="Rectangle 3"/>
          <p:cNvSpPr>
            <a:spLocks noGrp="1" noChangeArrowheads="1"/>
          </p:cNvSpPr>
          <p:nvPr>
            <p:ph type="body" sz="half" idx="1"/>
          </p:nvPr>
        </p:nvSpPr>
        <p:spPr>
          <a:xfrm>
            <a:off x="0" y="1447800"/>
            <a:ext cx="4416425" cy="3429000"/>
          </a:xfrm>
        </p:spPr>
        <p:txBody>
          <a:bodyPr/>
          <a:lstStyle/>
          <a:p>
            <a:pPr marL="577850" indent="-577850">
              <a:lnSpc>
                <a:spcPct val="90000"/>
              </a:lnSpc>
            </a:pPr>
            <a:r>
              <a:rPr lang="en-US" sz="2400"/>
              <a:t>Blast loading of a cantilever beam</a:t>
            </a:r>
          </a:p>
          <a:p>
            <a:pPr marL="577850" indent="-577850">
              <a:lnSpc>
                <a:spcPct val="90000"/>
              </a:lnSpc>
            </a:pPr>
            <a:r>
              <a:rPr lang="en-US" sz="2400"/>
              <a:t>Forces </a:t>
            </a:r>
          </a:p>
          <a:p>
            <a:pPr marL="952500" lvl="1" indent="-495300">
              <a:lnSpc>
                <a:spcPct val="90000"/>
              </a:lnSpc>
            </a:pPr>
            <a:r>
              <a:rPr lang="en-US" sz="2000"/>
              <a:t>Initial impulse of shock</a:t>
            </a:r>
          </a:p>
          <a:p>
            <a:pPr marL="952500" lvl="1" indent="-495300">
              <a:lnSpc>
                <a:spcPct val="90000"/>
              </a:lnSpc>
            </a:pPr>
            <a:r>
              <a:rPr lang="en-US" sz="2000"/>
              <a:t>Flow and drag</a:t>
            </a:r>
          </a:p>
          <a:p>
            <a:pPr marL="577850" indent="-577850">
              <a:lnSpc>
                <a:spcPct val="90000"/>
              </a:lnSpc>
            </a:pPr>
            <a:r>
              <a:rPr lang="en-US" sz="2400"/>
              <a:t>Elastic response</a:t>
            </a:r>
          </a:p>
          <a:p>
            <a:pPr marL="952500" lvl="1" indent="-495300">
              <a:lnSpc>
                <a:spcPct val="90000"/>
              </a:lnSpc>
            </a:pPr>
            <a:r>
              <a:rPr lang="en-US" sz="2000"/>
              <a:t>Giordona et al </a:t>
            </a:r>
          </a:p>
          <a:p>
            <a:pPr marL="577850" indent="-577850">
              <a:lnSpc>
                <a:spcPct val="90000"/>
              </a:lnSpc>
            </a:pPr>
            <a:r>
              <a:rPr lang="en-US" sz="2400"/>
              <a:t>plastic response</a:t>
            </a:r>
          </a:p>
          <a:p>
            <a:pPr marL="952500" lvl="1" indent="-495300">
              <a:lnSpc>
                <a:spcPct val="90000"/>
              </a:lnSpc>
            </a:pPr>
            <a:r>
              <a:rPr lang="en-US" sz="2000"/>
              <a:t>Van Netton and Dewey</a:t>
            </a:r>
          </a:p>
        </p:txBody>
      </p:sp>
      <p:pic>
        <p:nvPicPr>
          <p:cNvPr id="39943" name="Picture 7" descr="beam_blast"/>
          <p:cNvPicPr>
            <a:picLocks noGrp="1" noChangeAspect="1" noChangeArrowheads="1"/>
          </p:cNvPicPr>
          <p:nvPr>
            <p:ph sz="half" idx="2"/>
          </p:nvPr>
        </p:nvPicPr>
        <p:blipFill>
          <a:blip r:embed="rId2" cstate="print"/>
          <a:srcRect/>
          <a:stretch>
            <a:fillRect/>
          </a:stretch>
        </p:blipFill>
        <p:spPr>
          <a:xfrm>
            <a:off x="4375150" y="1676400"/>
            <a:ext cx="5283200" cy="3227388"/>
          </a:xfrm>
          <a:noFill/>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smtClean="0"/>
              <a:t>7 Sept 2009</a:t>
            </a:r>
            <a:endParaRPr lang="en-US"/>
          </a:p>
        </p:txBody>
      </p:sp>
      <p:sp>
        <p:nvSpPr>
          <p:cNvPr id="8" name="Footer Placeholder 5"/>
          <p:cNvSpPr>
            <a:spLocks noGrp="1"/>
          </p:cNvSpPr>
          <p:nvPr>
            <p:ph type="ftr" sz="quarter" idx="11"/>
          </p:nvPr>
        </p:nvSpPr>
        <p:spPr/>
        <p:txBody>
          <a:bodyPr/>
          <a:lstStyle/>
          <a:p>
            <a:r>
              <a:rPr lang="en-US"/>
              <a:t>Shepherd - Explosion Effects </a:t>
            </a:r>
          </a:p>
        </p:txBody>
      </p:sp>
      <p:sp>
        <p:nvSpPr>
          <p:cNvPr id="9" name="Slide Number Placeholder 6"/>
          <p:cNvSpPr>
            <a:spLocks noGrp="1"/>
          </p:cNvSpPr>
          <p:nvPr>
            <p:ph type="sldNum" sz="quarter" idx="12"/>
          </p:nvPr>
        </p:nvSpPr>
        <p:spPr/>
        <p:txBody>
          <a:bodyPr/>
          <a:lstStyle/>
          <a:p>
            <a:fld id="{AB824BA0-38FC-4758-AA5F-411774A78D7A}" type="slidenum">
              <a:rPr lang="en-US"/>
              <a:pPr/>
              <a:t>91</a:t>
            </a:fld>
            <a:endParaRPr lang="en-US"/>
          </a:p>
        </p:txBody>
      </p:sp>
      <p:sp>
        <p:nvSpPr>
          <p:cNvPr id="520194" name="Rectangle 2"/>
          <p:cNvSpPr>
            <a:spLocks noGrp="1" noChangeArrowheads="1"/>
          </p:cNvSpPr>
          <p:nvPr>
            <p:ph type="title"/>
          </p:nvPr>
        </p:nvSpPr>
        <p:spPr/>
        <p:txBody>
          <a:bodyPr/>
          <a:lstStyle/>
          <a:p>
            <a:r>
              <a:rPr lang="en-US"/>
              <a:t>Forces on  Blast-loaded Cantilever</a:t>
            </a:r>
          </a:p>
        </p:txBody>
      </p:sp>
      <p:sp>
        <p:nvSpPr>
          <p:cNvPr id="520195" name="Text Box 3"/>
          <p:cNvSpPr txBox="1">
            <a:spLocks noChangeArrowheads="1"/>
          </p:cNvSpPr>
          <p:nvPr/>
        </p:nvSpPr>
        <p:spPr bwMode="auto">
          <a:xfrm>
            <a:off x="3284538" y="6208713"/>
            <a:ext cx="184150" cy="366712"/>
          </a:xfrm>
          <a:prstGeom prst="rect">
            <a:avLst/>
          </a:prstGeom>
          <a:noFill/>
          <a:ln w="9525">
            <a:noFill/>
            <a:miter lim="800000"/>
            <a:headEnd/>
            <a:tailEnd/>
          </a:ln>
          <a:effectLst/>
        </p:spPr>
        <p:txBody>
          <a:bodyPr wrap="none">
            <a:spAutoFit/>
          </a:bodyPr>
          <a:lstStyle/>
          <a:p>
            <a:endParaRPr lang="en-US" b="0"/>
          </a:p>
        </p:txBody>
      </p:sp>
      <p:sp>
        <p:nvSpPr>
          <p:cNvPr id="520196" name="Text Box 4"/>
          <p:cNvSpPr txBox="1">
            <a:spLocks noChangeArrowheads="1"/>
          </p:cNvSpPr>
          <p:nvPr/>
        </p:nvSpPr>
        <p:spPr bwMode="auto">
          <a:xfrm>
            <a:off x="4210050" y="5715000"/>
            <a:ext cx="5448300" cy="517525"/>
          </a:xfrm>
          <a:prstGeom prst="rect">
            <a:avLst/>
          </a:prstGeom>
          <a:noFill/>
          <a:ln w="9525">
            <a:noFill/>
            <a:miter lim="800000"/>
            <a:headEnd/>
            <a:tailEnd/>
          </a:ln>
          <a:effectLst/>
        </p:spPr>
        <p:txBody>
          <a:bodyPr>
            <a:spAutoFit/>
          </a:bodyPr>
          <a:lstStyle/>
          <a:p>
            <a:r>
              <a:rPr lang="en-US" sz="1400" b="0"/>
              <a:t>Van Netten and Dewey, Shock Waves (1997) 7: 175–190</a:t>
            </a:r>
          </a:p>
          <a:p>
            <a:endParaRPr lang="en-US" sz="1400" b="0"/>
          </a:p>
        </p:txBody>
      </p:sp>
      <p:pic>
        <p:nvPicPr>
          <p:cNvPr id="520197" name="Picture 5"/>
          <p:cNvPicPr>
            <a:picLocks noGrp="1" noChangeAspect="1" noChangeArrowheads="1"/>
          </p:cNvPicPr>
          <p:nvPr>
            <p:ph sz="quarter" idx="4294967295"/>
          </p:nvPr>
        </p:nvPicPr>
        <p:blipFill>
          <a:blip r:embed="rId2" cstate="print"/>
          <a:srcRect/>
          <a:stretch>
            <a:fillRect/>
          </a:stretch>
        </p:blipFill>
        <p:spPr>
          <a:xfrm>
            <a:off x="4622800" y="1295400"/>
            <a:ext cx="4598988" cy="4267200"/>
          </a:xfrm>
          <a:noFill/>
          <a:ln/>
        </p:spPr>
      </p:pic>
      <p:sp>
        <p:nvSpPr>
          <p:cNvPr id="520198" name="Rectangle 6"/>
          <p:cNvSpPr>
            <a:spLocks noGrp="1" noChangeArrowheads="1"/>
          </p:cNvSpPr>
          <p:nvPr>
            <p:ph type="body" sz="half" idx="1"/>
          </p:nvPr>
        </p:nvSpPr>
        <p:spPr>
          <a:xfrm>
            <a:off x="495300" y="1219200"/>
            <a:ext cx="4044950" cy="4267200"/>
          </a:xfrm>
        </p:spPr>
        <p:txBody>
          <a:bodyPr/>
          <a:lstStyle/>
          <a:p>
            <a:r>
              <a:rPr lang="en-US" sz="2400"/>
              <a:t>Shock wave interaction</a:t>
            </a:r>
          </a:p>
          <a:p>
            <a:pPr lvl="1"/>
            <a:r>
              <a:rPr lang="en-US" sz="2000"/>
              <a:t>Sudden load to arrival of shock and propagation around cylinder</a:t>
            </a:r>
          </a:p>
          <a:p>
            <a:pPr lvl="1"/>
            <a:r>
              <a:rPr lang="en-US" sz="2000"/>
              <a:t>Usually impulsive</a:t>
            </a:r>
          </a:p>
          <a:p>
            <a:r>
              <a:rPr lang="en-US" sz="2400"/>
              <a:t>Following flow</a:t>
            </a:r>
          </a:p>
          <a:p>
            <a:pPr lvl="1"/>
            <a:r>
              <a:rPr lang="en-US" sz="2000"/>
              <a:t>Continuous load due to separated flow around cylinder.</a:t>
            </a:r>
          </a:p>
          <a:p>
            <a:pPr lvl="1"/>
            <a:r>
              <a:rPr lang="en-US" sz="2000"/>
              <a:t>Transient drag loading  </a:t>
            </a:r>
          </a:p>
          <a:p>
            <a:pPr lvl="1"/>
            <a:endParaRPr lang="en-US" sz="200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4"/>
          <p:cNvSpPr>
            <a:spLocks noGrp="1"/>
          </p:cNvSpPr>
          <p:nvPr>
            <p:ph type="dt" sz="half" idx="10"/>
          </p:nvPr>
        </p:nvSpPr>
        <p:spPr/>
        <p:txBody>
          <a:bodyPr/>
          <a:lstStyle/>
          <a:p>
            <a:r>
              <a:rPr lang="en-US" smtClean="0"/>
              <a:t>7 Sept 2009</a:t>
            </a:r>
            <a:endParaRPr lang="en-US"/>
          </a:p>
        </p:txBody>
      </p:sp>
      <p:sp>
        <p:nvSpPr>
          <p:cNvPr id="10" name="Footer Placeholder 5"/>
          <p:cNvSpPr>
            <a:spLocks noGrp="1"/>
          </p:cNvSpPr>
          <p:nvPr>
            <p:ph type="ftr" sz="quarter" idx="11"/>
          </p:nvPr>
        </p:nvSpPr>
        <p:spPr/>
        <p:txBody>
          <a:bodyPr/>
          <a:lstStyle/>
          <a:p>
            <a:r>
              <a:rPr lang="en-US"/>
              <a:t>Shepherd - Explosion Effects </a:t>
            </a:r>
          </a:p>
        </p:txBody>
      </p:sp>
      <p:sp>
        <p:nvSpPr>
          <p:cNvPr id="11" name="Slide Number Placeholder 6"/>
          <p:cNvSpPr>
            <a:spLocks noGrp="1"/>
          </p:cNvSpPr>
          <p:nvPr>
            <p:ph type="sldNum" sz="quarter" idx="12"/>
          </p:nvPr>
        </p:nvSpPr>
        <p:spPr/>
        <p:txBody>
          <a:bodyPr/>
          <a:lstStyle/>
          <a:p>
            <a:fld id="{740F74EF-1F02-4314-9AE0-3D4E2FC520B6}" type="slidenum">
              <a:rPr lang="en-US"/>
              <a:pPr/>
              <a:t>92</a:t>
            </a:fld>
            <a:endParaRPr lang="en-US"/>
          </a:p>
        </p:txBody>
      </p:sp>
      <p:sp>
        <p:nvSpPr>
          <p:cNvPr id="521218" name="Rectangle 2"/>
          <p:cNvSpPr>
            <a:spLocks noGrp="1" noChangeArrowheads="1"/>
          </p:cNvSpPr>
          <p:nvPr>
            <p:ph type="title"/>
          </p:nvPr>
        </p:nvSpPr>
        <p:spPr/>
        <p:txBody>
          <a:bodyPr/>
          <a:lstStyle/>
          <a:p>
            <a:r>
              <a:rPr lang="en-US"/>
              <a:t>Force due to flow induced by blast wave</a:t>
            </a:r>
          </a:p>
        </p:txBody>
      </p:sp>
      <p:pic>
        <p:nvPicPr>
          <p:cNvPr id="521219" name="Picture 3"/>
          <p:cNvPicPr>
            <a:picLocks noGrp="1" noChangeAspect="1" noChangeArrowheads="1"/>
          </p:cNvPicPr>
          <p:nvPr>
            <p:ph sz="half" idx="1"/>
          </p:nvPr>
        </p:nvPicPr>
        <p:blipFill>
          <a:blip r:embed="rId4" cstate="print"/>
          <a:srcRect/>
          <a:stretch>
            <a:fillRect/>
          </a:stretch>
        </p:blipFill>
        <p:spPr>
          <a:xfrm>
            <a:off x="660400" y="1524000"/>
            <a:ext cx="4149725" cy="2686050"/>
          </a:xfrm>
          <a:noFill/>
          <a:ln/>
        </p:spPr>
      </p:pic>
      <p:sp>
        <p:nvSpPr>
          <p:cNvPr id="521220" name="Text Box 4"/>
          <p:cNvSpPr txBox="1">
            <a:spLocks noChangeArrowheads="1"/>
          </p:cNvSpPr>
          <p:nvPr/>
        </p:nvSpPr>
        <p:spPr bwMode="auto">
          <a:xfrm>
            <a:off x="808038" y="5599113"/>
            <a:ext cx="184150" cy="366712"/>
          </a:xfrm>
          <a:prstGeom prst="rect">
            <a:avLst/>
          </a:prstGeom>
          <a:noFill/>
          <a:ln w="9525">
            <a:noFill/>
            <a:miter lim="800000"/>
            <a:headEnd/>
            <a:tailEnd/>
          </a:ln>
          <a:effectLst/>
        </p:spPr>
        <p:txBody>
          <a:bodyPr wrap="none">
            <a:spAutoFit/>
          </a:bodyPr>
          <a:lstStyle/>
          <a:p>
            <a:endParaRPr lang="en-US" b="0"/>
          </a:p>
        </p:txBody>
      </p:sp>
      <p:sp>
        <p:nvSpPr>
          <p:cNvPr id="521221" name="Text Box 5"/>
          <p:cNvSpPr txBox="1">
            <a:spLocks noChangeArrowheads="1"/>
          </p:cNvSpPr>
          <p:nvPr/>
        </p:nvSpPr>
        <p:spPr bwMode="auto">
          <a:xfrm>
            <a:off x="4210050" y="5638800"/>
            <a:ext cx="5448300" cy="517525"/>
          </a:xfrm>
          <a:prstGeom prst="rect">
            <a:avLst/>
          </a:prstGeom>
          <a:noFill/>
          <a:ln w="9525">
            <a:noFill/>
            <a:miter lim="800000"/>
            <a:headEnd/>
            <a:tailEnd/>
          </a:ln>
          <a:effectLst/>
        </p:spPr>
        <p:txBody>
          <a:bodyPr>
            <a:spAutoFit/>
          </a:bodyPr>
          <a:lstStyle/>
          <a:p>
            <a:r>
              <a:rPr lang="en-US" sz="1400" b="0"/>
              <a:t>Van Netten and Dewey, Shock Waves (1997) 7: 175–190</a:t>
            </a:r>
          </a:p>
          <a:p>
            <a:endParaRPr lang="en-US" sz="1400" b="0"/>
          </a:p>
        </p:txBody>
      </p:sp>
      <p:pic>
        <p:nvPicPr>
          <p:cNvPr id="521222" name="Picture 6"/>
          <p:cNvPicPr>
            <a:picLocks noGrp="1" noChangeAspect="1" noChangeArrowheads="1"/>
          </p:cNvPicPr>
          <p:nvPr>
            <p:ph sz="half" idx="2"/>
          </p:nvPr>
        </p:nvPicPr>
        <p:blipFill>
          <a:blip r:embed="rId5" cstate="print"/>
          <a:srcRect/>
          <a:stretch>
            <a:fillRect/>
          </a:stretch>
        </p:blipFill>
        <p:spPr>
          <a:xfrm>
            <a:off x="5200650" y="1447800"/>
            <a:ext cx="4540250" cy="2835275"/>
          </a:xfrm>
          <a:ln/>
        </p:spPr>
      </p:pic>
      <p:pic>
        <p:nvPicPr>
          <p:cNvPr id="521223" name="Picture 7" descr="TP_tmp"/>
          <p:cNvPicPr>
            <a:picLocks noChangeAspect="1" noChangeArrowheads="1"/>
          </p:cNvPicPr>
          <p:nvPr>
            <p:custDataLst>
              <p:tags r:id="rId1"/>
            </p:custDataLst>
          </p:nvPr>
        </p:nvPicPr>
        <p:blipFill>
          <a:blip r:embed="rId6" cstate="print"/>
          <a:srcRect/>
          <a:stretch>
            <a:fillRect/>
          </a:stretch>
        </p:blipFill>
        <p:spPr bwMode="auto">
          <a:xfrm>
            <a:off x="1238250" y="4546600"/>
            <a:ext cx="2862263" cy="330200"/>
          </a:xfrm>
          <a:prstGeom prst="rect">
            <a:avLst/>
          </a:prstGeom>
          <a:noFill/>
          <a:ln w="9525" algn="ctr">
            <a:noFill/>
            <a:miter lim="800000"/>
            <a:headEnd/>
            <a:tailEnd/>
          </a:ln>
          <a:effectLst/>
        </p:spPr>
      </p:pic>
      <p:pic>
        <p:nvPicPr>
          <p:cNvPr id="521224" name="Picture 8" descr="TP_tmp"/>
          <p:cNvPicPr>
            <a:picLocks noChangeAspect="1" noChangeArrowheads="1"/>
          </p:cNvPicPr>
          <p:nvPr>
            <p:custDataLst>
              <p:tags r:id="rId2"/>
            </p:custDataLst>
          </p:nvPr>
        </p:nvPicPr>
        <p:blipFill>
          <a:blip r:embed="rId7" cstate="print"/>
          <a:srcRect/>
          <a:stretch>
            <a:fillRect/>
          </a:stretch>
        </p:blipFill>
        <p:spPr bwMode="auto">
          <a:xfrm>
            <a:off x="4870450" y="4445000"/>
            <a:ext cx="4705350" cy="660400"/>
          </a:xfrm>
          <a:prstGeom prst="rect">
            <a:avLst/>
          </a:prstGeom>
          <a:noFill/>
          <a:ln w="9525" algn="ctr">
            <a:noFill/>
            <a:miter lim="800000"/>
            <a:headEnd/>
            <a:tailEnd/>
          </a:ln>
          <a:effec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smtClean="0"/>
              <a:t>7 Sept 2009</a:t>
            </a:r>
            <a:endParaRPr lang="en-US"/>
          </a:p>
        </p:txBody>
      </p:sp>
      <p:sp>
        <p:nvSpPr>
          <p:cNvPr id="7" name="Footer Placeholder 3"/>
          <p:cNvSpPr>
            <a:spLocks noGrp="1"/>
          </p:cNvSpPr>
          <p:nvPr>
            <p:ph type="ftr" sz="quarter" idx="11"/>
          </p:nvPr>
        </p:nvSpPr>
        <p:spPr/>
        <p:txBody>
          <a:bodyPr/>
          <a:lstStyle/>
          <a:p>
            <a:r>
              <a:rPr lang="en-US"/>
              <a:t>Shepherd - Explosion Effects </a:t>
            </a:r>
          </a:p>
        </p:txBody>
      </p:sp>
      <p:sp>
        <p:nvSpPr>
          <p:cNvPr id="8" name="Slide Number Placeholder 4"/>
          <p:cNvSpPr>
            <a:spLocks noGrp="1"/>
          </p:cNvSpPr>
          <p:nvPr>
            <p:ph type="sldNum" sz="quarter" idx="12"/>
          </p:nvPr>
        </p:nvSpPr>
        <p:spPr/>
        <p:txBody>
          <a:bodyPr/>
          <a:lstStyle/>
          <a:p>
            <a:fld id="{C72C92DB-6FC3-4919-8CE3-3A77EED7FE51}" type="slidenum">
              <a:rPr lang="en-US"/>
              <a:pPr/>
              <a:t>93</a:t>
            </a:fld>
            <a:endParaRPr lang="en-US"/>
          </a:p>
        </p:txBody>
      </p:sp>
      <p:pic>
        <p:nvPicPr>
          <p:cNvPr id="2052" name="Picture 4"/>
          <p:cNvPicPr>
            <a:picLocks noChangeAspect="1" noChangeArrowheads="1"/>
          </p:cNvPicPr>
          <p:nvPr/>
        </p:nvPicPr>
        <p:blipFill>
          <a:blip r:embed="rId2" cstate="print"/>
          <a:srcRect/>
          <a:stretch>
            <a:fillRect/>
          </a:stretch>
        </p:blipFill>
        <p:spPr bwMode="auto">
          <a:xfrm>
            <a:off x="1320800" y="685800"/>
            <a:ext cx="5346700" cy="5316538"/>
          </a:xfrm>
          <a:prstGeom prst="rect">
            <a:avLst/>
          </a:prstGeom>
          <a:noFill/>
          <a:ln w="9525">
            <a:noFill/>
            <a:miter lim="800000"/>
            <a:headEnd/>
            <a:tailEnd/>
          </a:ln>
          <a:effectLst/>
        </p:spPr>
      </p:pic>
      <p:sp>
        <p:nvSpPr>
          <p:cNvPr id="2053" name="Rectangle 5"/>
          <p:cNvSpPr>
            <a:spLocks noGrp="1" noChangeArrowheads="1"/>
          </p:cNvSpPr>
          <p:nvPr>
            <p:ph type="title"/>
          </p:nvPr>
        </p:nvSpPr>
        <p:spPr>
          <a:xfrm>
            <a:off x="495300" y="274638"/>
            <a:ext cx="8832850" cy="411162"/>
          </a:xfrm>
        </p:spPr>
        <p:txBody>
          <a:bodyPr/>
          <a:lstStyle/>
          <a:p>
            <a:r>
              <a:rPr lang="en-US" sz="2000"/>
              <a:t>Initial stages of shock diffraction over a cantilever beam</a:t>
            </a:r>
          </a:p>
        </p:txBody>
      </p:sp>
      <p:sp>
        <p:nvSpPr>
          <p:cNvPr id="2054" name="Text Box 6"/>
          <p:cNvSpPr txBox="1">
            <a:spLocks noChangeArrowheads="1"/>
          </p:cNvSpPr>
          <p:nvPr/>
        </p:nvSpPr>
        <p:spPr bwMode="auto">
          <a:xfrm>
            <a:off x="1320800" y="5911850"/>
            <a:ext cx="5695950" cy="336550"/>
          </a:xfrm>
          <a:prstGeom prst="rect">
            <a:avLst/>
          </a:prstGeom>
          <a:noFill/>
          <a:ln w="9525">
            <a:noFill/>
            <a:miter lim="800000"/>
            <a:headEnd/>
            <a:tailEnd/>
          </a:ln>
          <a:effectLst/>
        </p:spPr>
        <p:txBody>
          <a:bodyPr>
            <a:spAutoFit/>
          </a:bodyPr>
          <a:lstStyle/>
          <a:p>
            <a:r>
              <a:rPr lang="en-US" sz="1600" b="0"/>
              <a:t>Giordano et al, Shock Waves 14 (1-2), 103-110, 2005.</a:t>
            </a:r>
          </a:p>
        </p:txBody>
      </p:sp>
      <p:sp>
        <p:nvSpPr>
          <p:cNvPr id="2056" name="Text Box 8"/>
          <p:cNvSpPr txBox="1">
            <a:spLocks noChangeArrowheads="1"/>
          </p:cNvSpPr>
          <p:nvPr/>
        </p:nvSpPr>
        <p:spPr bwMode="auto">
          <a:xfrm>
            <a:off x="6916738" y="1789113"/>
            <a:ext cx="2824162" cy="2563812"/>
          </a:xfrm>
          <a:prstGeom prst="rect">
            <a:avLst/>
          </a:prstGeom>
          <a:noFill/>
          <a:ln w="9525">
            <a:noFill/>
            <a:miter lim="800000"/>
            <a:headEnd/>
            <a:tailEnd/>
          </a:ln>
          <a:effectLst/>
        </p:spPr>
        <p:txBody>
          <a:bodyPr>
            <a:spAutoFit/>
          </a:bodyPr>
          <a:lstStyle/>
          <a:p>
            <a:r>
              <a:rPr lang="en-US" b="0"/>
              <a:t>Immediately after the shock wave passes over the beam  there is no deflection.</a:t>
            </a:r>
          </a:p>
          <a:p>
            <a:endParaRPr lang="en-US" b="0"/>
          </a:p>
          <a:p>
            <a:r>
              <a:rPr lang="en-US" b="0"/>
              <a:t>Purely elastic case.</a:t>
            </a:r>
          </a:p>
          <a:p>
            <a:endParaRPr lang="en-US" b="0"/>
          </a:p>
          <a:p>
            <a:r>
              <a:rPr lang="en-US" b="0"/>
              <a:t>Experiment (left)</a:t>
            </a:r>
          </a:p>
          <a:p>
            <a:r>
              <a:rPr lang="en-US" b="0"/>
              <a:t>Computation (right)</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7 Sept 2009</a:t>
            </a:r>
            <a:endParaRPr lang="en-US"/>
          </a:p>
        </p:txBody>
      </p:sp>
      <p:sp>
        <p:nvSpPr>
          <p:cNvPr id="7" name="Footer Placeholder 4"/>
          <p:cNvSpPr>
            <a:spLocks noGrp="1"/>
          </p:cNvSpPr>
          <p:nvPr>
            <p:ph type="ftr" sz="quarter" idx="11"/>
          </p:nvPr>
        </p:nvSpPr>
        <p:spPr/>
        <p:txBody>
          <a:bodyPr/>
          <a:lstStyle/>
          <a:p>
            <a:r>
              <a:rPr lang="en-US"/>
              <a:t>Shepherd - Explosion Effects </a:t>
            </a:r>
          </a:p>
        </p:txBody>
      </p:sp>
      <p:sp>
        <p:nvSpPr>
          <p:cNvPr id="8" name="Slide Number Placeholder 5"/>
          <p:cNvSpPr>
            <a:spLocks noGrp="1"/>
          </p:cNvSpPr>
          <p:nvPr>
            <p:ph type="sldNum" sz="quarter" idx="12"/>
          </p:nvPr>
        </p:nvSpPr>
        <p:spPr/>
        <p:txBody>
          <a:bodyPr/>
          <a:lstStyle/>
          <a:p>
            <a:fld id="{37829FB2-A3EA-4177-8A00-FB3597EA552F}" type="slidenum">
              <a:rPr lang="en-US"/>
              <a:pPr/>
              <a:t>94</a:t>
            </a:fld>
            <a:endParaRPr lang="en-US"/>
          </a:p>
        </p:txBody>
      </p:sp>
      <p:sp>
        <p:nvSpPr>
          <p:cNvPr id="4102" name="Rectangle 6"/>
          <p:cNvSpPr>
            <a:spLocks noGrp="1" noChangeArrowheads="1"/>
          </p:cNvSpPr>
          <p:nvPr>
            <p:ph type="title"/>
          </p:nvPr>
        </p:nvSpPr>
        <p:spPr/>
        <p:txBody>
          <a:bodyPr/>
          <a:lstStyle/>
          <a:p>
            <a:r>
              <a:rPr lang="en-US" sz="2800"/>
              <a:t>Later stages of diffraction over a cantilever beam</a:t>
            </a:r>
          </a:p>
        </p:txBody>
      </p:sp>
      <p:pic>
        <p:nvPicPr>
          <p:cNvPr id="4101" name="Picture 5"/>
          <p:cNvPicPr>
            <a:picLocks noGrp="1" noChangeAspect="1" noChangeArrowheads="1"/>
          </p:cNvPicPr>
          <p:nvPr>
            <p:ph idx="1"/>
          </p:nvPr>
        </p:nvPicPr>
        <p:blipFill>
          <a:blip r:embed="rId2" cstate="print"/>
          <a:srcRect/>
          <a:stretch>
            <a:fillRect/>
          </a:stretch>
        </p:blipFill>
        <p:spPr>
          <a:xfrm>
            <a:off x="1304925" y="990600"/>
            <a:ext cx="4225925" cy="4906963"/>
          </a:xfrm>
          <a:noFill/>
          <a:ln/>
        </p:spPr>
      </p:pic>
      <p:sp>
        <p:nvSpPr>
          <p:cNvPr id="4104" name="Text Box 8"/>
          <p:cNvSpPr txBox="1">
            <a:spLocks noChangeArrowheads="1"/>
          </p:cNvSpPr>
          <p:nvPr/>
        </p:nvSpPr>
        <p:spPr bwMode="auto">
          <a:xfrm>
            <a:off x="577850" y="5943600"/>
            <a:ext cx="5695950" cy="336550"/>
          </a:xfrm>
          <a:prstGeom prst="rect">
            <a:avLst/>
          </a:prstGeom>
          <a:noFill/>
          <a:ln w="9525">
            <a:noFill/>
            <a:miter lim="800000"/>
            <a:headEnd/>
            <a:tailEnd/>
          </a:ln>
          <a:effectLst/>
        </p:spPr>
        <p:txBody>
          <a:bodyPr>
            <a:spAutoFit/>
          </a:bodyPr>
          <a:lstStyle/>
          <a:p>
            <a:r>
              <a:rPr lang="en-US" sz="1600" b="0"/>
              <a:t>Giordano et al, Shock Waves 14 (1-2), 103-110, 2005.</a:t>
            </a:r>
          </a:p>
        </p:txBody>
      </p:sp>
      <p:sp>
        <p:nvSpPr>
          <p:cNvPr id="4105" name="Text Box 9"/>
          <p:cNvSpPr txBox="1">
            <a:spLocks noChangeArrowheads="1"/>
          </p:cNvSpPr>
          <p:nvPr/>
        </p:nvSpPr>
        <p:spPr bwMode="auto">
          <a:xfrm>
            <a:off x="6273800" y="1676400"/>
            <a:ext cx="2824163" cy="3113088"/>
          </a:xfrm>
          <a:prstGeom prst="rect">
            <a:avLst/>
          </a:prstGeom>
          <a:noFill/>
          <a:ln w="9525">
            <a:noFill/>
            <a:miter lim="800000"/>
            <a:headEnd/>
            <a:tailEnd/>
          </a:ln>
          <a:effectLst/>
        </p:spPr>
        <p:txBody>
          <a:bodyPr>
            <a:spAutoFit/>
          </a:bodyPr>
          <a:lstStyle/>
          <a:p>
            <a:r>
              <a:rPr lang="en-US" b="0"/>
              <a:t>After some time, the beam starts to deform.  Dynamic response of beam and inertia are important physical effects.</a:t>
            </a:r>
          </a:p>
          <a:p>
            <a:endParaRPr lang="en-US" b="0"/>
          </a:p>
          <a:p>
            <a:r>
              <a:rPr lang="en-US" b="0"/>
              <a:t>Purely elastic case.</a:t>
            </a:r>
          </a:p>
          <a:p>
            <a:endParaRPr lang="en-US" b="0"/>
          </a:p>
          <a:p>
            <a:r>
              <a:rPr lang="en-US" b="0"/>
              <a:t>Experiment (left)</a:t>
            </a:r>
          </a:p>
          <a:p>
            <a:r>
              <a:rPr lang="en-US" b="0"/>
              <a:t>Computation (right)</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5"/>
          <p:cNvSpPr>
            <a:spLocks noGrp="1"/>
          </p:cNvSpPr>
          <p:nvPr>
            <p:ph type="dt" sz="half" idx="10"/>
          </p:nvPr>
        </p:nvSpPr>
        <p:spPr/>
        <p:txBody>
          <a:bodyPr/>
          <a:lstStyle/>
          <a:p>
            <a:r>
              <a:rPr lang="en-US" smtClean="0"/>
              <a:t>7 Sept 2009</a:t>
            </a:r>
            <a:endParaRPr lang="en-US"/>
          </a:p>
        </p:txBody>
      </p:sp>
      <p:sp>
        <p:nvSpPr>
          <p:cNvPr id="9" name="Footer Placeholder 6"/>
          <p:cNvSpPr>
            <a:spLocks noGrp="1"/>
          </p:cNvSpPr>
          <p:nvPr>
            <p:ph type="ftr" sz="quarter" idx="11"/>
          </p:nvPr>
        </p:nvSpPr>
        <p:spPr/>
        <p:txBody>
          <a:bodyPr/>
          <a:lstStyle/>
          <a:p>
            <a:r>
              <a:rPr lang="en-US"/>
              <a:t>Shepherd - Explosion Effects </a:t>
            </a:r>
          </a:p>
        </p:txBody>
      </p:sp>
      <p:sp>
        <p:nvSpPr>
          <p:cNvPr id="10" name="Slide Number Placeholder 7"/>
          <p:cNvSpPr>
            <a:spLocks noGrp="1"/>
          </p:cNvSpPr>
          <p:nvPr>
            <p:ph type="sldNum" sz="quarter" idx="12"/>
          </p:nvPr>
        </p:nvSpPr>
        <p:spPr/>
        <p:txBody>
          <a:bodyPr/>
          <a:lstStyle/>
          <a:p>
            <a:fld id="{0529689F-D02E-4897-88C0-458E56B0E263}" type="slidenum">
              <a:rPr lang="en-US"/>
              <a:pPr/>
              <a:t>95</a:t>
            </a:fld>
            <a:endParaRPr lang="en-US"/>
          </a:p>
        </p:txBody>
      </p:sp>
      <p:sp>
        <p:nvSpPr>
          <p:cNvPr id="11266" name="Rectangle 2"/>
          <p:cNvSpPr>
            <a:spLocks noGrp="1" noChangeArrowheads="1"/>
          </p:cNvSpPr>
          <p:nvPr>
            <p:ph type="title"/>
          </p:nvPr>
        </p:nvSpPr>
        <p:spPr/>
        <p:txBody>
          <a:bodyPr/>
          <a:lstStyle/>
          <a:p>
            <a:r>
              <a:rPr lang="en-US"/>
              <a:t>Applied Load and Oscillations of Beam </a:t>
            </a:r>
          </a:p>
        </p:txBody>
      </p:sp>
      <p:pic>
        <p:nvPicPr>
          <p:cNvPr id="11268" name="Picture 4"/>
          <p:cNvPicPr>
            <a:picLocks noGrp="1" noChangeAspect="1" noChangeArrowheads="1"/>
          </p:cNvPicPr>
          <p:nvPr>
            <p:ph sz="half" idx="1"/>
          </p:nvPr>
        </p:nvPicPr>
        <p:blipFill>
          <a:blip r:embed="rId2" cstate="print"/>
          <a:srcRect/>
          <a:stretch>
            <a:fillRect/>
          </a:stretch>
        </p:blipFill>
        <p:spPr>
          <a:xfrm>
            <a:off x="5200650" y="1600200"/>
            <a:ext cx="4416425" cy="3446463"/>
          </a:xfrm>
          <a:noFill/>
          <a:ln/>
        </p:spPr>
      </p:pic>
      <p:pic>
        <p:nvPicPr>
          <p:cNvPr id="11270" name="Picture 6"/>
          <p:cNvPicPr>
            <a:picLocks noGrp="1" noChangeAspect="1" noChangeArrowheads="1"/>
          </p:cNvPicPr>
          <p:nvPr>
            <p:ph sz="quarter" idx="2"/>
          </p:nvPr>
        </p:nvPicPr>
        <p:blipFill>
          <a:blip r:embed="rId3" cstate="print"/>
          <a:srcRect/>
          <a:stretch>
            <a:fillRect/>
          </a:stretch>
        </p:blipFill>
        <p:spPr>
          <a:xfrm>
            <a:off x="908050" y="1295400"/>
            <a:ext cx="3816350" cy="2376488"/>
          </a:xfrm>
          <a:noFill/>
          <a:ln/>
        </p:spPr>
      </p:pic>
      <p:pic>
        <p:nvPicPr>
          <p:cNvPr id="11272" name="Picture 8"/>
          <p:cNvPicPr>
            <a:picLocks noGrp="1" noChangeAspect="1" noChangeArrowheads="1"/>
          </p:cNvPicPr>
          <p:nvPr>
            <p:ph sz="quarter" idx="3"/>
          </p:nvPr>
        </p:nvPicPr>
        <p:blipFill>
          <a:blip r:embed="rId4" cstate="print"/>
          <a:srcRect/>
          <a:stretch>
            <a:fillRect/>
          </a:stretch>
        </p:blipFill>
        <p:spPr>
          <a:xfrm>
            <a:off x="660400" y="4343400"/>
            <a:ext cx="4416425" cy="1377950"/>
          </a:xfrm>
          <a:noFill/>
          <a:ln/>
        </p:spPr>
      </p:pic>
      <p:sp>
        <p:nvSpPr>
          <p:cNvPr id="11274" name="Text Box 10"/>
          <p:cNvSpPr txBox="1">
            <a:spLocks noChangeArrowheads="1"/>
          </p:cNvSpPr>
          <p:nvPr/>
        </p:nvSpPr>
        <p:spPr bwMode="auto">
          <a:xfrm>
            <a:off x="3632200" y="5943600"/>
            <a:ext cx="5695950" cy="336550"/>
          </a:xfrm>
          <a:prstGeom prst="rect">
            <a:avLst/>
          </a:prstGeom>
          <a:noFill/>
          <a:ln w="9525">
            <a:noFill/>
            <a:miter lim="800000"/>
            <a:headEnd/>
            <a:tailEnd/>
          </a:ln>
          <a:effectLst/>
        </p:spPr>
        <p:txBody>
          <a:bodyPr>
            <a:spAutoFit/>
          </a:bodyPr>
          <a:lstStyle/>
          <a:p>
            <a:r>
              <a:rPr lang="en-US" sz="1600" b="0"/>
              <a:t>Giordano et al, Shock Waves 14 (1-2), 103-110, 2005.</a:t>
            </a:r>
          </a:p>
        </p:txBody>
      </p:sp>
      <p:sp>
        <p:nvSpPr>
          <p:cNvPr id="11275" name="Text Box 11"/>
          <p:cNvSpPr txBox="1">
            <a:spLocks noChangeArrowheads="1"/>
          </p:cNvSpPr>
          <p:nvPr/>
        </p:nvSpPr>
        <p:spPr bwMode="auto">
          <a:xfrm>
            <a:off x="5200650" y="5065713"/>
            <a:ext cx="4235450" cy="641350"/>
          </a:xfrm>
          <a:prstGeom prst="rect">
            <a:avLst/>
          </a:prstGeom>
          <a:noFill/>
          <a:ln w="9525">
            <a:noFill/>
            <a:miter lim="800000"/>
            <a:headEnd/>
            <a:tailEnd/>
          </a:ln>
          <a:effectLst/>
        </p:spPr>
        <p:txBody>
          <a:bodyPr wrap="none">
            <a:spAutoFit/>
          </a:bodyPr>
          <a:lstStyle/>
          <a:p>
            <a:r>
              <a:rPr lang="en-US" b="0"/>
              <a:t>Note the harmonic motion of the</a:t>
            </a:r>
          </a:p>
          <a:p>
            <a:r>
              <a:rPr lang="en-US" b="0"/>
              <a:t>beam after incident and reflected shock.</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5"/>
          <p:cNvSpPr>
            <a:spLocks noGrp="1"/>
          </p:cNvSpPr>
          <p:nvPr>
            <p:ph type="dt" sz="half" idx="10"/>
          </p:nvPr>
        </p:nvSpPr>
        <p:spPr/>
        <p:txBody>
          <a:bodyPr/>
          <a:lstStyle/>
          <a:p>
            <a:r>
              <a:rPr lang="en-US" smtClean="0"/>
              <a:t>7 Sept 2009</a:t>
            </a:r>
            <a:endParaRPr lang="en-US"/>
          </a:p>
        </p:txBody>
      </p:sp>
      <p:sp>
        <p:nvSpPr>
          <p:cNvPr id="8" name="Footer Placeholder 6"/>
          <p:cNvSpPr>
            <a:spLocks noGrp="1"/>
          </p:cNvSpPr>
          <p:nvPr>
            <p:ph type="ftr" sz="quarter" idx="11"/>
          </p:nvPr>
        </p:nvSpPr>
        <p:spPr/>
        <p:txBody>
          <a:bodyPr/>
          <a:lstStyle/>
          <a:p>
            <a:r>
              <a:rPr lang="en-US"/>
              <a:t>Shepherd - Explosion Effects </a:t>
            </a:r>
          </a:p>
        </p:txBody>
      </p:sp>
      <p:sp>
        <p:nvSpPr>
          <p:cNvPr id="9" name="Slide Number Placeholder 7"/>
          <p:cNvSpPr>
            <a:spLocks noGrp="1"/>
          </p:cNvSpPr>
          <p:nvPr>
            <p:ph type="sldNum" sz="quarter" idx="12"/>
          </p:nvPr>
        </p:nvSpPr>
        <p:spPr/>
        <p:txBody>
          <a:bodyPr/>
          <a:lstStyle/>
          <a:p>
            <a:fld id="{E65B2D36-A8BA-4B74-A7E6-3A6A5EC020AB}" type="slidenum">
              <a:rPr lang="en-US"/>
              <a:pPr/>
              <a:t>96</a:t>
            </a:fld>
            <a:endParaRPr lang="en-US"/>
          </a:p>
        </p:txBody>
      </p:sp>
      <p:sp>
        <p:nvSpPr>
          <p:cNvPr id="518146" name="Rectangle 2"/>
          <p:cNvSpPr>
            <a:spLocks noGrp="1" noChangeArrowheads="1"/>
          </p:cNvSpPr>
          <p:nvPr>
            <p:ph type="title"/>
          </p:nvPr>
        </p:nvSpPr>
        <p:spPr/>
        <p:txBody>
          <a:bodyPr/>
          <a:lstStyle/>
          <a:p>
            <a:r>
              <a:rPr lang="en-US" sz="2800"/>
              <a:t>Plastic Deformation of Blast loaded Cantilever</a:t>
            </a:r>
          </a:p>
        </p:txBody>
      </p:sp>
      <p:pic>
        <p:nvPicPr>
          <p:cNvPr id="518147" name="Picture 3"/>
          <p:cNvPicPr>
            <a:picLocks noGrp="1" noChangeAspect="1" noChangeArrowheads="1"/>
          </p:cNvPicPr>
          <p:nvPr>
            <p:ph sz="half" idx="1"/>
          </p:nvPr>
        </p:nvPicPr>
        <p:blipFill>
          <a:blip r:embed="rId2" cstate="print"/>
          <a:srcRect/>
          <a:stretch>
            <a:fillRect/>
          </a:stretch>
        </p:blipFill>
        <p:spPr>
          <a:xfrm>
            <a:off x="595313" y="1219200"/>
            <a:ext cx="4214812" cy="4906963"/>
          </a:xfrm>
          <a:noFill/>
          <a:ln/>
        </p:spPr>
      </p:pic>
      <p:sp>
        <p:nvSpPr>
          <p:cNvPr id="518149" name="Text Box 5"/>
          <p:cNvSpPr txBox="1">
            <a:spLocks noChangeArrowheads="1"/>
          </p:cNvSpPr>
          <p:nvPr/>
        </p:nvSpPr>
        <p:spPr bwMode="auto">
          <a:xfrm>
            <a:off x="3284538" y="6208713"/>
            <a:ext cx="184150" cy="366712"/>
          </a:xfrm>
          <a:prstGeom prst="rect">
            <a:avLst/>
          </a:prstGeom>
          <a:noFill/>
          <a:ln w="9525">
            <a:noFill/>
            <a:miter lim="800000"/>
            <a:headEnd/>
            <a:tailEnd/>
          </a:ln>
          <a:effectLst/>
        </p:spPr>
        <p:txBody>
          <a:bodyPr wrap="none">
            <a:spAutoFit/>
          </a:bodyPr>
          <a:lstStyle/>
          <a:p>
            <a:endParaRPr lang="en-US" b="0"/>
          </a:p>
        </p:txBody>
      </p:sp>
      <p:sp>
        <p:nvSpPr>
          <p:cNvPr id="518150" name="Text Box 6"/>
          <p:cNvSpPr txBox="1">
            <a:spLocks noChangeArrowheads="1"/>
          </p:cNvSpPr>
          <p:nvPr/>
        </p:nvSpPr>
        <p:spPr bwMode="auto">
          <a:xfrm>
            <a:off x="4787900" y="5791200"/>
            <a:ext cx="5448300" cy="517525"/>
          </a:xfrm>
          <a:prstGeom prst="rect">
            <a:avLst/>
          </a:prstGeom>
          <a:noFill/>
          <a:ln w="9525">
            <a:noFill/>
            <a:miter lim="800000"/>
            <a:headEnd/>
            <a:tailEnd/>
          </a:ln>
          <a:effectLst/>
        </p:spPr>
        <p:txBody>
          <a:bodyPr>
            <a:spAutoFit/>
          </a:bodyPr>
          <a:lstStyle/>
          <a:p>
            <a:r>
              <a:rPr lang="en-US" sz="1400" b="0"/>
              <a:t>Van Netten and Dewey, Shock Waves (1997) 7: 175–190</a:t>
            </a:r>
          </a:p>
          <a:p>
            <a:endParaRPr lang="en-US" sz="1400" b="0"/>
          </a:p>
        </p:txBody>
      </p:sp>
      <p:sp>
        <p:nvSpPr>
          <p:cNvPr id="518154" name="Text Box 10"/>
          <p:cNvSpPr txBox="1">
            <a:spLocks noChangeArrowheads="1"/>
          </p:cNvSpPr>
          <p:nvPr/>
        </p:nvSpPr>
        <p:spPr bwMode="auto">
          <a:xfrm>
            <a:off x="5778500" y="1371600"/>
            <a:ext cx="3236913" cy="3113088"/>
          </a:xfrm>
          <a:prstGeom prst="rect">
            <a:avLst/>
          </a:prstGeom>
          <a:noFill/>
          <a:ln w="9525">
            <a:noFill/>
            <a:miter lim="800000"/>
            <a:headEnd/>
            <a:tailEnd/>
          </a:ln>
          <a:effectLst/>
        </p:spPr>
        <p:txBody>
          <a:bodyPr>
            <a:spAutoFit/>
          </a:bodyPr>
          <a:lstStyle/>
          <a:p>
            <a:r>
              <a:rPr lang="en-US" b="0"/>
              <a:t>Permanent deformation of beam due to formation of a “plastic hinge” at the base. Stresses exceed the yield strength of the material and beam remains permanently bent over.  Deflection depends on loading history.</a:t>
            </a:r>
          </a:p>
          <a:p>
            <a:endParaRPr lang="en-US" b="0"/>
          </a:p>
          <a:p>
            <a:r>
              <a:rPr lang="en-US" b="0"/>
              <a:t>Can be used as a “blast gage” for ideal explosives. </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7 Sept 2009</a:t>
            </a:r>
            <a:endParaRPr lang="en-US"/>
          </a:p>
        </p:txBody>
      </p:sp>
      <p:sp>
        <p:nvSpPr>
          <p:cNvPr id="10" name="Footer Placeholder 4"/>
          <p:cNvSpPr>
            <a:spLocks noGrp="1"/>
          </p:cNvSpPr>
          <p:nvPr>
            <p:ph type="ftr" sz="quarter" idx="11"/>
          </p:nvPr>
        </p:nvSpPr>
        <p:spPr/>
        <p:txBody>
          <a:bodyPr/>
          <a:lstStyle/>
          <a:p>
            <a:r>
              <a:rPr lang="en-US"/>
              <a:t>Shepherd - Explosion Effects </a:t>
            </a:r>
          </a:p>
        </p:txBody>
      </p:sp>
      <p:sp>
        <p:nvSpPr>
          <p:cNvPr id="11" name="Slide Number Placeholder 5"/>
          <p:cNvSpPr>
            <a:spLocks noGrp="1"/>
          </p:cNvSpPr>
          <p:nvPr>
            <p:ph type="sldNum" sz="quarter" idx="12"/>
          </p:nvPr>
        </p:nvSpPr>
        <p:spPr/>
        <p:txBody>
          <a:bodyPr/>
          <a:lstStyle/>
          <a:p>
            <a:fld id="{E80E9B63-DB07-4089-A3F2-6FDB475031C4}" type="slidenum">
              <a:rPr lang="en-US"/>
              <a:pPr/>
              <a:t>97</a:t>
            </a:fld>
            <a:endParaRPr lang="en-US"/>
          </a:p>
        </p:txBody>
      </p:sp>
      <p:sp>
        <p:nvSpPr>
          <p:cNvPr id="25606" name="Rectangle 6"/>
          <p:cNvSpPr>
            <a:spLocks noGrp="1" noChangeArrowheads="1"/>
          </p:cNvSpPr>
          <p:nvPr>
            <p:ph type="title"/>
          </p:nvPr>
        </p:nvSpPr>
        <p:spPr/>
        <p:txBody>
          <a:bodyPr/>
          <a:lstStyle/>
          <a:p>
            <a:r>
              <a:rPr lang="en-US"/>
              <a:t>Shock tube experiments</a:t>
            </a:r>
          </a:p>
        </p:txBody>
      </p:sp>
      <p:pic>
        <p:nvPicPr>
          <p:cNvPr id="25605" name="Picture 5"/>
          <p:cNvPicPr>
            <a:picLocks noGrp="1" noChangeAspect="1" noChangeArrowheads="1"/>
          </p:cNvPicPr>
          <p:nvPr>
            <p:ph idx="1"/>
          </p:nvPr>
        </p:nvPicPr>
        <p:blipFill>
          <a:blip r:embed="rId2" cstate="print"/>
          <a:srcRect/>
          <a:stretch>
            <a:fillRect/>
          </a:stretch>
        </p:blipFill>
        <p:spPr>
          <a:xfrm>
            <a:off x="330200" y="1981200"/>
            <a:ext cx="3962400" cy="3254375"/>
          </a:xfrm>
          <a:noFill/>
          <a:ln/>
        </p:spPr>
      </p:pic>
      <p:sp>
        <p:nvSpPr>
          <p:cNvPr id="25608" name="Text Box 8"/>
          <p:cNvSpPr txBox="1">
            <a:spLocks noChangeArrowheads="1"/>
          </p:cNvSpPr>
          <p:nvPr/>
        </p:nvSpPr>
        <p:spPr bwMode="auto">
          <a:xfrm>
            <a:off x="1716088" y="5675313"/>
            <a:ext cx="184150" cy="366712"/>
          </a:xfrm>
          <a:prstGeom prst="rect">
            <a:avLst/>
          </a:prstGeom>
          <a:noFill/>
          <a:ln w="9525">
            <a:noFill/>
            <a:miter lim="800000"/>
            <a:headEnd/>
            <a:tailEnd/>
          </a:ln>
          <a:effectLst/>
        </p:spPr>
        <p:txBody>
          <a:bodyPr wrap="none">
            <a:spAutoFit/>
          </a:bodyPr>
          <a:lstStyle/>
          <a:p>
            <a:endParaRPr lang="en-US" b="0"/>
          </a:p>
        </p:txBody>
      </p:sp>
      <p:sp>
        <p:nvSpPr>
          <p:cNvPr id="25609" name="Text Box 9"/>
          <p:cNvSpPr txBox="1">
            <a:spLocks noChangeArrowheads="1"/>
          </p:cNvSpPr>
          <p:nvPr/>
        </p:nvSpPr>
        <p:spPr bwMode="auto">
          <a:xfrm>
            <a:off x="577850" y="5562600"/>
            <a:ext cx="5448300" cy="517525"/>
          </a:xfrm>
          <a:prstGeom prst="rect">
            <a:avLst/>
          </a:prstGeom>
          <a:noFill/>
          <a:ln w="9525">
            <a:noFill/>
            <a:miter lim="800000"/>
            <a:headEnd/>
            <a:tailEnd/>
          </a:ln>
          <a:effectLst/>
        </p:spPr>
        <p:txBody>
          <a:bodyPr>
            <a:spAutoFit/>
          </a:bodyPr>
          <a:lstStyle/>
          <a:p>
            <a:r>
              <a:rPr lang="en-US" sz="1400" b="0"/>
              <a:t>Van Netten and Dewey, Shock Waves (1997) 7: 175–190</a:t>
            </a:r>
          </a:p>
          <a:p>
            <a:endParaRPr lang="en-US" sz="1400" b="0"/>
          </a:p>
        </p:txBody>
      </p:sp>
      <p:sp>
        <p:nvSpPr>
          <p:cNvPr id="25611" name="Text Box 11"/>
          <p:cNvSpPr txBox="1">
            <a:spLocks noChangeArrowheads="1"/>
          </p:cNvSpPr>
          <p:nvPr/>
        </p:nvSpPr>
        <p:spPr bwMode="auto">
          <a:xfrm>
            <a:off x="477838" y="950913"/>
            <a:ext cx="3979862" cy="915987"/>
          </a:xfrm>
          <a:prstGeom prst="rect">
            <a:avLst/>
          </a:prstGeom>
          <a:noFill/>
          <a:ln w="9525">
            <a:noFill/>
            <a:miter lim="800000"/>
            <a:headEnd/>
            <a:tailEnd/>
          </a:ln>
          <a:effectLst/>
        </p:spPr>
        <p:txBody>
          <a:bodyPr>
            <a:spAutoFit/>
          </a:bodyPr>
          <a:lstStyle/>
          <a:p>
            <a:r>
              <a:rPr lang="en-US" b="0"/>
              <a:t>Deformation of a 200 mm long, 1.55 mm dia aluminum rod due to a M = 1.23 shock, 1 ms intervals</a:t>
            </a:r>
          </a:p>
        </p:txBody>
      </p:sp>
      <p:pic>
        <p:nvPicPr>
          <p:cNvPr id="25612" name="Picture 12"/>
          <p:cNvPicPr>
            <a:picLocks noChangeAspect="1" noChangeArrowheads="1"/>
          </p:cNvPicPr>
          <p:nvPr/>
        </p:nvPicPr>
        <p:blipFill>
          <a:blip r:embed="rId3" cstate="print"/>
          <a:srcRect/>
          <a:stretch>
            <a:fillRect/>
          </a:stretch>
        </p:blipFill>
        <p:spPr bwMode="auto">
          <a:xfrm>
            <a:off x="4540250" y="1927225"/>
            <a:ext cx="5200650" cy="3355975"/>
          </a:xfrm>
          <a:prstGeom prst="rect">
            <a:avLst/>
          </a:prstGeom>
          <a:noFill/>
          <a:ln w="9525">
            <a:noFill/>
            <a:miter lim="800000"/>
            <a:headEnd/>
            <a:tailEnd/>
          </a:ln>
          <a:effectLst/>
        </p:spPr>
      </p:pic>
      <p:sp>
        <p:nvSpPr>
          <p:cNvPr id="25613" name="Text Box 13"/>
          <p:cNvSpPr txBox="1">
            <a:spLocks noChangeArrowheads="1"/>
          </p:cNvSpPr>
          <p:nvPr/>
        </p:nvSpPr>
        <p:spPr bwMode="auto">
          <a:xfrm>
            <a:off x="5265738" y="950913"/>
            <a:ext cx="3917950" cy="641350"/>
          </a:xfrm>
          <a:prstGeom prst="rect">
            <a:avLst/>
          </a:prstGeom>
          <a:noFill/>
          <a:ln w="9525">
            <a:noFill/>
            <a:miter lim="800000"/>
            <a:headEnd/>
            <a:tailEnd/>
          </a:ln>
          <a:effectLst/>
        </p:spPr>
        <p:txBody>
          <a:bodyPr wrap="none">
            <a:spAutoFit/>
          </a:bodyPr>
          <a:lstStyle/>
          <a:p>
            <a:r>
              <a:rPr lang="en-US" b="0"/>
              <a:t>Final angle of deformation for 50 mm</a:t>
            </a:r>
          </a:p>
          <a:p>
            <a:r>
              <a:rPr lang="en-US" b="0"/>
              <a:t>long, 1 mm dia solder rods. </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7 Sept 2009</a:t>
            </a:r>
            <a:endParaRPr lang="en-US"/>
          </a:p>
        </p:txBody>
      </p:sp>
      <p:sp>
        <p:nvSpPr>
          <p:cNvPr id="5" name="Footer Placeholder 4"/>
          <p:cNvSpPr>
            <a:spLocks noGrp="1"/>
          </p:cNvSpPr>
          <p:nvPr>
            <p:ph type="ftr" sz="quarter" idx="11"/>
          </p:nvPr>
        </p:nvSpPr>
        <p:spPr/>
        <p:txBody>
          <a:bodyPr/>
          <a:lstStyle/>
          <a:p>
            <a:r>
              <a:rPr lang="en-US"/>
              <a:t>Shepherd - Explosion Effects </a:t>
            </a:r>
          </a:p>
        </p:txBody>
      </p:sp>
      <p:sp>
        <p:nvSpPr>
          <p:cNvPr id="6" name="Slide Number Placeholder 5"/>
          <p:cNvSpPr>
            <a:spLocks noGrp="1"/>
          </p:cNvSpPr>
          <p:nvPr>
            <p:ph type="sldNum" sz="quarter" idx="12"/>
          </p:nvPr>
        </p:nvSpPr>
        <p:spPr/>
        <p:txBody>
          <a:bodyPr/>
          <a:lstStyle/>
          <a:p>
            <a:fld id="{B12EAC54-49B2-43CA-86ED-47B567B2FACD}" type="slidenum">
              <a:rPr lang="en-US"/>
              <a:pPr/>
              <a:t>98</a:t>
            </a:fld>
            <a:endParaRPr lang="en-US"/>
          </a:p>
        </p:txBody>
      </p:sp>
      <p:sp>
        <p:nvSpPr>
          <p:cNvPr id="530434" name="Rectangle 2"/>
          <p:cNvSpPr>
            <a:spLocks noGrp="1" noChangeArrowheads="1"/>
          </p:cNvSpPr>
          <p:nvPr>
            <p:ph type="ctrTitle"/>
          </p:nvPr>
        </p:nvSpPr>
        <p:spPr/>
        <p:txBody>
          <a:bodyPr/>
          <a:lstStyle/>
          <a:p>
            <a:r>
              <a:rPr lang="en-US" sz="3600"/>
              <a:t>Internal Explosions</a:t>
            </a:r>
          </a:p>
        </p:txBody>
      </p:sp>
      <p:sp>
        <p:nvSpPr>
          <p:cNvPr id="530435" name="Rectangle 3"/>
          <p:cNvSpPr>
            <a:spLocks noGrp="1" noChangeArrowheads="1"/>
          </p:cNvSpPr>
          <p:nvPr>
            <p:ph type="subTitle" idx="1"/>
          </p:nvPr>
        </p:nvSpPr>
        <p:spPr/>
        <p:txBody>
          <a:bodyPr/>
          <a:lstStyle/>
          <a:p>
            <a:r>
              <a:rPr lang="en-US"/>
              <a:t>Deflagrations and Detonations in Vessels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4"/>
          <p:cNvSpPr>
            <a:spLocks noGrp="1"/>
          </p:cNvSpPr>
          <p:nvPr>
            <p:ph type="dt" sz="half" idx="10"/>
          </p:nvPr>
        </p:nvSpPr>
        <p:spPr/>
        <p:txBody>
          <a:bodyPr/>
          <a:lstStyle/>
          <a:p>
            <a:r>
              <a:rPr lang="en-US" smtClean="0"/>
              <a:t>7 Sept 2009</a:t>
            </a:r>
            <a:endParaRPr lang="en-US"/>
          </a:p>
        </p:txBody>
      </p:sp>
      <p:sp>
        <p:nvSpPr>
          <p:cNvPr id="20" name="Footer Placeholder 5"/>
          <p:cNvSpPr>
            <a:spLocks noGrp="1"/>
          </p:cNvSpPr>
          <p:nvPr>
            <p:ph type="ftr" sz="quarter" idx="11"/>
          </p:nvPr>
        </p:nvSpPr>
        <p:spPr/>
        <p:txBody>
          <a:bodyPr/>
          <a:lstStyle/>
          <a:p>
            <a:r>
              <a:rPr lang="en-US"/>
              <a:t>Shepherd - Explosion Effects </a:t>
            </a:r>
          </a:p>
        </p:txBody>
      </p:sp>
      <p:sp>
        <p:nvSpPr>
          <p:cNvPr id="21" name="Slide Number Placeholder 6"/>
          <p:cNvSpPr>
            <a:spLocks noGrp="1"/>
          </p:cNvSpPr>
          <p:nvPr>
            <p:ph type="sldNum" sz="quarter" idx="12"/>
          </p:nvPr>
        </p:nvSpPr>
        <p:spPr/>
        <p:txBody>
          <a:bodyPr/>
          <a:lstStyle/>
          <a:p>
            <a:fld id="{1315214C-404B-4208-BC66-1594FDDD27C9}" type="slidenum">
              <a:rPr lang="en-US"/>
              <a:pPr/>
              <a:t>99</a:t>
            </a:fld>
            <a:endParaRPr lang="en-US"/>
          </a:p>
        </p:txBody>
      </p:sp>
      <p:sp>
        <p:nvSpPr>
          <p:cNvPr id="531458" name="Rectangle 2"/>
          <p:cNvSpPr>
            <a:spLocks noChangeArrowheads="1"/>
          </p:cNvSpPr>
          <p:nvPr/>
        </p:nvSpPr>
        <p:spPr bwMode="auto">
          <a:xfrm>
            <a:off x="3384550" y="4648200"/>
            <a:ext cx="4622800" cy="7620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531459" name="Rectangle 3"/>
          <p:cNvSpPr>
            <a:spLocks noGrp="1" noChangeArrowheads="1"/>
          </p:cNvSpPr>
          <p:nvPr>
            <p:ph type="title"/>
          </p:nvPr>
        </p:nvSpPr>
        <p:spPr>
          <a:xfrm>
            <a:off x="742950" y="152400"/>
            <a:ext cx="8420100" cy="685800"/>
          </a:xfrm>
        </p:spPr>
        <p:txBody>
          <a:bodyPr/>
          <a:lstStyle/>
          <a:p>
            <a:r>
              <a:rPr lang="en-US" sz="2800"/>
              <a:t>Creation of flow by Explosions I.</a:t>
            </a:r>
          </a:p>
        </p:txBody>
      </p:sp>
      <p:sp>
        <p:nvSpPr>
          <p:cNvPr id="531460" name="Rectangle 4"/>
          <p:cNvSpPr>
            <a:spLocks noGrp="1" noChangeArrowheads="1"/>
          </p:cNvSpPr>
          <p:nvPr>
            <p:ph type="body" sz="half" idx="1"/>
          </p:nvPr>
        </p:nvSpPr>
        <p:spPr>
          <a:xfrm>
            <a:off x="742950" y="838200"/>
            <a:ext cx="8667750" cy="4114800"/>
          </a:xfrm>
        </p:spPr>
        <p:txBody>
          <a:bodyPr/>
          <a:lstStyle/>
          <a:p>
            <a:r>
              <a:rPr lang="en-US" sz="2400"/>
              <a:t>Flames create flow due to expansion of products pushing against confining surfaces</a:t>
            </a:r>
          </a:p>
          <a:p>
            <a:r>
              <a:rPr lang="en-US" sz="2400"/>
              <a:t>Consider ignition at the closed-end of a tube</a:t>
            </a:r>
          </a:p>
          <a:p>
            <a:endParaRPr lang="en-US" sz="2400"/>
          </a:p>
          <a:p>
            <a:pPr lvl="1"/>
            <a:r>
              <a:rPr lang="en-US" sz="2000"/>
              <a:t>Expansion ratio</a:t>
            </a:r>
          </a:p>
          <a:p>
            <a:pPr lvl="1"/>
            <a:endParaRPr lang="en-US" sz="2000"/>
          </a:p>
          <a:p>
            <a:pPr lvl="1"/>
            <a:r>
              <a:rPr lang="en-US" sz="2000"/>
              <a:t>Flame velocity</a:t>
            </a:r>
          </a:p>
          <a:p>
            <a:pPr lvl="1"/>
            <a:endParaRPr lang="en-US" sz="2000"/>
          </a:p>
          <a:p>
            <a:pPr lvl="1"/>
            <a:r>
              <a:rPr lang="en-US" sz="2000"/>
              <a:t>Flow velocity </a:t>
            </a:r>
          </a:p>
        </p:txBody>
      </p:sp>
      <p:sp>
        <p:nvSpPr>
          <p:cNvPr id="531461" name="Rectangle 5"/>
          <p:cNvSpPr>
            <a:spLocks noChangeArrowheads="1"/>
          </p:cNvSpPr>
          <p:nvPr/>
        </p:nvSpPr>
        <p:spPr bwMode="auto">
          <a:xfrm>
            <a:off x="247650" y="4648200"/>
            <a:ext cx="9328150" cy="762000"/>
          </a:xfrm>
          <a:prstGeom prst="rect">
            <a:avLst/>
          </a:prstGeom>
          <a:noFill/>
          <a:ln w="25400">
            <a:solidFill>
              <a:schemeClr val="tx1"/>
            </a:solidFill>
            <a:miter lim="800000"/>
            <a:headEnd/>
            <a:tailEnd/>
          </a:ln>
          <a:effectLst/>
        </p:spPr>
        <p:txBody>
          <a:bodyPr wrap="none" anchor="ctr"/>
          <a:lstStyle/>
          <a:p>
            <a:endParaRPr lang="en-US"/>
          </a:p>
        </p:txBody>
      </p:sp>
      <p:sp>
        <p:nvSpPr>
          <p:cNvPr id="531462" name="Rectangle 6"/>
          <p:cNvSpPr>
            <a:spLocks noChangeArrowheads="1"/>
          </p:cNvSpPr>
          <p:nvPr/>
        </p:nvSpPr>
        <p:spPr bwMode="auto">
          <a:xfrm>
            <a:off x="247650" y="4648200"/>
            <a:ext cx="3136900" cy="762000"/>
          </a:xfrm>
          <a:prstGeom prst="rect">
            <a:avLst/>
          </a:prstGeom>
          <a:solidFill>
            <a:srgbClr val="C0C0C0"/>
          </a:solidFill>
          <a:ln w="9525">
            <a:solidFill>
              <a:schemeClr val="tx1"/>
            </a:solidFill>
            <a:miter lim="800000"/>
            <a:headEnd/>
            <a:tailEnd/>
          </a:ln>
          <a:effectLst/>
        </p:spPr>
        <p:txBody>
          <a:bodyPr wrap="none" anchor="ctr"/>
          <a:lstStyle/>
          <a:p>
            <a:pPr algn="ctr" eaLnBrk="0" hangingPunct="0"/>
            <a:r>
              <a:rPr lang="en-US" b="0">
                <a:latin typeface="Comic Sans MS" pitchFamily="66" charset="0"/>
              </a:rPr>
              <a:t>Burned (</a:t>
            </a:r>
            <a:r>
              <a:rPr lang="en-US" b="0" i="1">
                <a:latin typeface="Comic Sans MS" pitchFamily="66" charset="0"/>
              </a:rPr>
              <a:t>u </a:t>
            </a:r>
            <a:r>
              <a:rPr lang="en-US" b="0">
                <a:latin typeface="Comic Sans MS" pitchFamily="66" charset="0"/>
              </a:rPr>
              <a:t>=0)</a:t>
            </a:r>
          </a:p>
        </p:txBody>
      </p:sp>
      <p:sp>
        <p:nvSpPr>
          <p:cNvPr id="531463" name="Line 7"/>
          <p:cNvSpPr>
            <a:spLocks noChangeShapeType="1"/>
          </p:cNvSpPr>
          <p:nvPr/>
        </p:nvSpPr>
        <p:spPr bwMode="auto">
          <a:xfrm>
            <a:off x="3384550" y="5181600"/>
            <a:ext cx="1238250" cy="0"/>
          </a:xfrm>
          <a:prstGeom prst="line">
            <a:avLst/>
          </a:prstGeom>
          <a:noFill/>
          <a:ln w="9525">
            <a:solidFill>
              <a:schemeClr val="tx1"/>
            </a:solidFill>
            <a:round/>
            <a:headEnd/>
            <a:tailEnd type="triangle" w="med" len="med"/>
          </a:ln>
          <a:effectLst/>
        </p:spPr>
        <p:txBody>
          <a:bodyPr/>
          <a:lstStyle/>
          <a:p>
            <a:endParaRPr lang="en-US"/>
          </a:p>
        </p:txBody>
      </p:sp>
      <p:sp>
        <p:nvSpPr>
          <p:cNvPr id="531464" name="Text Box 8"/>
          <p:cNvSpPr txBox="1">
            <a:spLocks noChangeArrowheads="1"/>
          </p:cNvSpPr>
          <p:nvPr/>
        </p:nvSpPr>
        <p:spPr bwMode="auto">
          <a:xfrm>
            <a:off x="4705350" y="4876800"/>
            <a:ext cx="433388" cy="396875"/>
          </a:xfrm>
          <a:prstGeom prst="rect">
            <a:avLst/>
          </a:prstGeom>
          <a:noFill/>
          <a:ln w="9525">
            <a:noFill/>
            <a:miter lim="800000"/>
            <a:headEnd/>
            <a:tailEnd/>
          </a:ln>
          <a:effectLst/>
        </p:spPr>
        <p:txBody>
          <a:bodyPr wrap="none">
            <a:spAutoFit/>
          </a:bodyPr>
          <a:lstStyle/>
          <a:p>
            <a:pPr eaLnBrk="0" hangingPunct="0"/>
            <a:r>
              <a:rPr lang="en-US" sz="2000" b="0" i="1">
                <a:latin typeface="Comic Sans MS" pitchFamily="66" charset="0"/>
              </a:rPr>
              <a:t>V</a:t>
            </a:r>
            <a:r>
              <a:rPr lang="en-US" sz="2000" b="0" i="1" baseline="-25000">
                <a:latin typeface="Comic Sans MS" pitchFamily="66" charset="0"/>
              </a:rPr>
              <a:t>f</a:t>
            </a:r>
          </a:p>
        </p:txBody>
      </p:sp>
      <p:sp>
        <p:nvSpPr>
          <p:cNvPr id="531465" name="Text Box 9"/>
          <p:cNvSpPr txBox="1">
            <a:spLocks noChangeArrowheads="1"/>
          </p:cNvSpPr>
          <p:nvPr/>
        </p:nvSpPr>
        <p:spPr bwMode="auto">
          <a:xfrm>
            <a:off x="5695950" y="4878388"/>
            <a:ext cx="1765300" cy="366712"/>
          </a:xfrm>
          <a:prstGeom prst="rect">
            <a:avLst/>
          </a:prstGeom>
          <a:noFill/>
          <a:ln w="9525">
            <a:noFill/>
            <a:miter lim="800000"/>
            <a:headEnd/>
            <a:tailEnd/>
          </a:ln>
          <a:effectLst/>
        </p:spPr>
        <p:txBody>
          <a:bodyPr wrap="none">
            <a:spAutoFit/>
          </a:bodyPr>
          <a:lstStyle/>
          <a:p>
            <a:pPr eaLnBrk="0" hangingPunct="0"/>
            <a:r>
              <a:rPr lang="en-US" b="0">
                <a:latin typeface="Comic Sans MS" pitchFamily="66" charset="0"/>
              </a:rPr>
              <a:t>Unburned </a:t>
            </a:r>
            <a:r>
              <a:rPr lang="en-US" b="0" i="1">
                <a:latin typeface="Comic Sans MS" pitchFamily="66" charset="0"/>
              </a:rPr>
              <a:t>u </a:t>
            </a:r>
            <a:r>
              <a:rPr lang="en-US" b="0">
                <a:latin typeface="Comic Sans MS" pitchFamily="66" charset="0"/>
              </a:rPr>
              <a:t>&gt; 0</a:t>
            </a:r>
          </a:p>
        </p:txBody>
      </p:sp>
      <p:sp>
        <p:nvSpPr>
          <p:cNvPr id="531466" name="Text Box 10"/>
          <p:cNvSpPr txBox="1">
            <a:spLocks noChangeArrowheads="1"/>
          </p:cNvSpPr>
          <p:nvPr/>
        </p:nvSpPr>
        <p:spPr bwMode="auto">
          <a:xfrm>
            <a:off x="2889250" y="5410200"/>
            <a:ext cx="849313" cy="396875"/>
          </a:xfrm>
          <a:prstGeom prst="rect">
            <a:avLst/>
          </a:prstGeom>
          <a:noFill/>
          <a:ln w="9525">
            <a:noFill/>
            <a:miter lim="800000"/>
            <a:headEnd/>
            <a:tailEnd/>
          </a:ln>
          <a:effectLst/>
        </p:spPr>
        <p:txBody>
          <a:bodyPr wrap="none">
            <a:spAutoFit/>
          </a:bodyPr>
          <a:lstStyle/>
          <a:p>
            <a:pPr eaLnBrk="0" hangingPunct="0"/>
            <a:r>
              <a:rPr lang="en-US" sz="2000" b="0">
                <a:latin typeface="Comic Sans MS" pitchFamily="66" charset="0"/>
              </a:rPr>
              <a:t>flame</a:t>
            </a:r>
          </a:p>
        </p:txBody>
      </p:sp>
      <p:sp>
        <p:nvSpPr>
          <p:cNvPr id="531467" name="Line 11"/>
          <p:cNvSpPr>
            <a:spLocks noChangeShapeType="1"/>
          </p:cNvSpPr>
          <p:nvPr/>
        </p:nvSpPr>
        <p:spPr bwMode="auto">
          <a:xfrm>
            <a:off x="3384550" y="4876800"/>
            <a:ext cx="495300" cy="0"/>
          </a:xfrm>
          <a:prstGeom prst="line">
            <a:avLst/>
          </a:prstGeom>
          <a:noFill/>
          <a:ln w="9525">
            <a:solidFill>
              <a:schemeClr val="tx1"/>
            </a:solidFill>
            <a:round/>
            <a:headEnd/>
            <a:tailEnd type="triangle" w="med" len="med"/>
          </a:ln>
          <a:effectLst/>
        </p:spPr>
        <p:txBody>
          <a:bodyPr/>
          <a:lstStyle/>
          <a:p>
            <a:endParaRPr lang="en-US"/>
          </a:p>
        </p:txBody>
      </p:sp>
      <p:sp>
        <p:nvSpPr>
          <p:cNvPr id="531468" name="Text Box 12"/>
          <p:cNvSpPr txBox="1">
            <a:spLocks noChangeArrowheads="1"/>
          </p:cNvSpPr>
          <p:nvPr/>
        </p:nvSpPr>
        <p:spPr bwMode="auto">
          <a:xfrm>
            <a:off x="3944938" y="4689475"/>
            <a:ext cx="446087" cy="366713"/>
          </a:xfrm>
          <a:prstGeom prst="rect">
            <a:avLst/>
          </a:prstGeom>
          <a:noFill/>
          <a:ln w="9525">
            <a:noFill/>
            <a:miter lim="800000"/>
            <a:headEnd/>
            <a:tailEnd/>
          </a:ln>
          <a:effectLst/>
        </p:spPr>
        <p:txBody>
          <a:bodyPr wrap="none">
            <a:spAutoFit/>
          </a:bodyPr>
          <a:lstStyle/>
          <a:p>
            <a:pPr eaLnBrk="0" hangingPunct="0"/>
            <a:r>
              <a:rPr lang="en-US" b="0" i="1">
                <a:latin typeface="Comic Sans MS" pitchFamily="66" charset="0"/>
              </a:rPr>
              <a:t>S</a:t>
            </a:r>
            <a:r>
              <a:rPr lang="en-US" b="0" i="1" baseline="-25000">
                <a:latin typeface="Comic Sans MS" pitchFamily="66" charset="0"/>
              </a:rPr>
              <a:t>T</a:t>
            </a:r>
          </a:p>
        </p:txBody>
      </p:sp>
      <p:graphicFrame>
        <p:nvGraphicFramePr>
          <p:cNvPr id="531469" name="Object 13"/>
          <p:cNvGraphicFramePr>
            <a:graphicFrameLocks noChangeAspect="1"/>
          </p:cNvGraphicFramePr>
          <p:nvPr/>
        </p:nvGraphicFramePr>
        <p:xfrm>
          <a:off x="3962400" y="3200400"/>
          <a:ext cx="3287713" cy="517525"/>
        </p:xfrm>
        <a:graphic>
          <a:graphicData uri="http://schemas.openxmlformats.org/presentationml/2006/ole">
            <mc:AlternateContent xmlns:mc="http://schemas.openxmlformats.org/markup-compatibility/2006">
              <mc:Choice xmlns:v="urn:schemas-microsoft-com:vml" Requires="v">
                <p:oleObj spid="_x0000_s531505" name="Equation" r:id="rId3" imgW="1485720" imgH="253800" progId="Equation.3">
                  <p:embed/>
                </p:oleObj>
              </mc:Choice>
              <mc:Fallback>
                <p:oleObj name="Equation" r:id="rId3" imgW="1485720" imgH="253800" progId="Equation.3">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00400"/>
                        <a:ext cx="3287713"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1470" name="Object 14"/>
          <p:cNvGraphicFramePr>
            <a:graphicFrameLocks noChangeAspect="1"/>
          </p:cNvGraphicFramePr>
          <p:nvPr/>
        </p:nvGraphicFramePr>
        <p:xfrm>
          <a:off x="4349750" y="2362200"/>
          <a:ext cx="1290638" cy="758825"/>
        </p:xfrm>
        <a:graphic>
          <a:graphicData uri="http://schemas.openxmlformats.org/presentationml/2006/ole">
            <mc:AlternateContent xmlns:mc="http://schemas.openxmlformats.org/markup-compatibility/2006">
              <mc:Choice xmlns:v="urn:schemas-microsoft-com:vml" Requires="v">
                <p:oleObj spid="_x0000_s531506" name="Equation" r:id="rId5" imgW="647640" imgH="380880" progId="Equation.3">
                  <p:embed/>
                </p:oleObj>
              </mc:Choice>
              <mc:Fallback>
                <p:oleObj name="Equation" r:id="rId5" imgW="647640" imgH="380880" progId="Equation.3">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9750" y="2362200"/>
                        <a:ext cx="1290638"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1471" name="Object 15"/>
          <p:cNvGraphicFramePr>
            <a:graphicFrameLocks noGrp="1" noChangeAspect="1"/>
          </p:cNvGraphicFramePr>
          <p:nvPr>
            <p:ph sz="half" idx="2"/>
          </p:nvPr>
        </p:nvGraphicFramePr>
        <p:xfrm>
          <a:off x="3797300" y="3886200"/>
          <a:ext cx="3706813" cy="546100"/>
        </p:xfrm>
        <a:graphic>
          <a:graphicData uri="http://schemas.openxmlformats.org/presentationml/2006/ole">
            <mc:AlternateContent xmlns:mc="http://schemas.openxmlformats.org/markup-compatibility/2006">
              <mc:Choice xmlns:v="urn:schemas-microsoft-com:vml" Requires="v">
                <p:oleObj spid="_x0000_s531507" name="Equation" r:id="rId7" imgW="1587240" imgH="253800" progId="Equation.3">
                  <p:embed/>
                </p:oleObj>
              </mc:Choice>
              <mc:Fallback>
                <p:oleObj name="Equation" r:id="rId7" imgW="1587240" imgH="253800" progId="Equation.3">
                  <p:embed/>
                  <p:pic>
                    <p:nvPicPr>
                      <p:cNvPr id="0"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7300" y="3886200"/>
                        <a:ext cx="3706813"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1472" name="Freeform 16"/>
          <p:cNvSpPr>
            <a:spLocks/>
          </p:cNvSpPr>
          <p:nvPr/>
        </p:nvSpPr>
        <p:spPr bwMode="auto">
          <a:xfrm>
            <a:off x="3287713" y="4648200"/>
            <a:ext cx="179387" cy="762000"/>
          </a:xfrm>
          <a:custGeom>
            <a:avLst/>
            <a:gdLst/>
            <a:ahLst/>
            <a:cxnLst>
              <a:cxn ang="0">
                <a:pos x="8" y="0"/>
              </a:cxn>
              <a:cxn ang="0">
                <a:pos x="104" y="96"/>
              </a:cxn>
              <a:cxn ang="0">
                <a:pos x="8" y="144"/>
              </a:cxn>
              <a:cxn ang="0">
                <a:pos x="56" y="192"/>
              </a:cxn>
              <a:cxn ang="0">
                <a:pos x="8" y="288"/>
              </a:cxn>
              <a:cxn ang="0">
                <a:pos x="104" y="288"/>
              </a:cxn>
              <a:cxn ang="0">
                <a:pos x="8" y="384"/>
              </a:cxn>
            </a:cxnLst>
            <a:rect l="0" t="0" r="r" b="b"/>
            <a:pathLst>
              <a:path w="104" h="384">
                <a:moveTo>
                  <a:pt x="8" y="0"/>
                </a:moveTo>
                <a:cubicBezTo>
                  <a:pt x="56" y="36"/>
                  <a:pt x="104" y="72"/>
                  <a:pt x="104" y="96"/>
                </a:cubicBezTo>
                <a:cubicBezTo>
                  <a:pt x="104" y="120"/>
                  <a:pt x="16" y="128"/>
                  <a:pt x="8" y="144"/>
                </a:cubicBezTo>
                <a:cubicBezTo>
                  <a:pt x="0" y="160"/>
                  <a:pt x="56" y="168"/>
                  <a:pt x="56" y="192"/>
                </a:cubicBezTo>
                <a:cubicBezTo>
                  <a:pt x="56" y="216"/>
                  <a:pt x="0" y="272"/>
                  <a:pt x="8" y="288"/>
                </a:cubicBezTo>
                <a:cubicBezTo>
                  <a:pt x="16" y="304"/>
                  <a:pt x="104" y="272"/>
                  <a:pt x="104" y="288"/>
                </a:cubicBezTo>
                <a:cubicBezTo>
                  <a:pt x="104" y="304"/>
                  <a:pt x="24" y="368"/>
                  <a:pt x="8" y="384"/>
                </a:cubicBezTo>
              </a:path>
            </a:pathLst>
          </a:custGeom>
          <a:noFill/>
          <a:ln w="63500">
            <a:solidFill>
              <a:srgbClr val="FF0000"/>
            </a:solidFill>
            <a:round/>
            <a:headEnd/>
            <a:tailEnd/>
          </a:ln>
          <a:effectLst/>
        </p:spPr>
        <p:txBody>
          <a:bodyPr/>
          <a:lstStyle/>
          <a:p>
            <a:endParaRPr lang="en-US"/>
          </a:p>
        </p:txBody>
      </p:sp>
      <p:sp>
        <p:nvSpPr>
          <p:cNvPr id="531473" name="Text Box 17"/>
          <p:cNvSpPr txBox="1">
            <a:spLocks noChangeArrowheads="1"/>
          </p:cNvSpPr>
          <p:nvPr/>
        </p:nvSpPr>
        <p:spPr bwMode="auto">
          <a:xfrm>
            <a:off x="7181850" y="5486400"/>
            <a:ext cx="1430338" cy="396875"/>
          </a:xfrm>
          <a:prstGeom prst="rect">
            <a:avLst/>
          </a:prstGeom>
          <a:noFill/>
          <a:ln w="9525">
            <a:noFill/>
            <a:miter lim="800000"/>
            <a:headEnd/>
            <a:tailEnd/>
          </a:ln>
          <a:effectLst/>
        </p:spPr>
        <p:txBody>
          <a:bodyPr wrap="none">
            <a:spAutoFit/>
          </a:bodyPr>
          <a:lstStyle/>
          <a:p>
            <a:pPr eaLnBrk="0" hangingPunct="0"/>
            <a:r>
              <a:rPr lang="en-US" sz="2000" b="0">
                <a:latin typeface="Comic Sans MS" pitchFamily="66" charset="0"/>
              </a:rPr>
              <a:t>Blast wave</a:t>
            </a:r>
          </a:p>
        </p:txBody>
      </p:sp>
      <p:sp>
        <p:nvSpPr>
          <p:cNvPr id="531474" name="Text Box 18"/>
          <p:cNvSpPr txBox="1">
            <a:spLocks noChangeArrowheads="1"/>
          </p:cNvSpPr>
          <p:nvPr/>
        </p:nvSpPr>
        <p:spPr bwMode="auto">
          <a:xfrm>
            <a:off x="8320088" y="4841875"/>
            <a:ext cx="695325" cy="366713"/>
          </a:xfrm>
          <a:prstGeom prst="rect">
            <a:avLst/>
          </a:prstGeom>
          <a:noFill/>
          <a:ln w="9525">
            <a:noFill/>
            <a:miter lim="800000"/>
            <a:headEnd/>
            <a:tailEnd/>
          </a:ln>
          <a:effectLst/>
        </p:spPr>
        <p:txBody>
          <a:bodyPr wrap="none">
            <a:spAutoFit/>
          </a:bodyPr>
          <a:lstStyle/>
          <a:p>
            <a:r>
              <a:rPr lang="en-US" b="0">
                <a:latin typeface="Comic Sans MS" pitchFamily="66" charset="0"/>
              </a:rPr>
              <a:t>u = 0</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72"/>
  <p:tag name="DEFAULTHEIGHT" val="256"/>
  <p:tag name="FIRSTJOE20SHEPHERD@YFUVQODFUVWYY577" val="3530"/>
  <p:tag name="DEFAULTDISPLAYSOURCE" val="\documentclass{article}\pagestyle{empty}&#10;\begin{document}&#10;&#10;\end{document}&#10;"/>
  <p:tag name="EMBEDFONTS" val="1"/>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m {d \vec{V}_{cm} \over dt } =  \sum \vec{F} \qquad  m = \int \rho \, dx  dy dz\]&#10;\[ I {d \vec{\omega}_{cm} \over dt } = \sum \vec{M} \qquad I_{jk} = \int \rho \, x'_j x'_k dx dy dz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393"/>
  <p:tag name="PICTUREFILESIZE" val="46348"/>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vec{F}  = \sigma \cdot \vec{n} dS\]&#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123"/>
  <p:tag name="PICTUREFILESIZE" val="594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epsilon_{xx} = {\Delta L \over L}  = {1\over E} \sigma_{xx}\]&#10;\[ \epsilon_{yy} = \epsilon_{zz} = {\Delta w \over w} = - \nu \epsilon_{xx}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242"/>
  <p:tag name="PICTUREFILESIZE" val="2191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amma = 2 \epsilon_{xy} = {\tau \over G} \quad    G = {E\over 2(1+\nu)}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292"/>
  <p:tag name="PICTUREFILESIZE" val="13819"/>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epsilon = \int {dL/ L} = \ln(1 + \epsilon_e) \quad \sigma = \sigma_e(1+\epsilon_e)\]&#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401"/>
  <p:tag name="PICTUREFILESIZE" val="15428"/>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tau_{oct} = {1\over 3}[(\sigma_x - \sigma_y)^2 + (\sigma_y-\sigma_z)^2 + (\sigma_z-\sigma_x)^2 + 6(\tau_{xy}^2 + \tau_{xz}^2 +\tau_{yz}^2)]^{1/2}\]&#10;\[ \tau_{oct} &lt; 0.47 \sigma_{YP}\]&#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606"/>
  <p:tag name="PICTUREFILESIZE" val="45317"/>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tau_{load}$&#10;\end{document}&#10;"/>
  <p:tag name="EXTERNALNAME" val="TP_tmp"/>
  <p:tag name="BLEND" val="0"/>
  <p:tag name="TRANSPARENT" val="0"/>
  <p:tag name="RESOLUTION" val="1200"/>
  <p:tag name="WORKAROUNDTRANSPARENCYBUG" val="0"/>
  <p:tag name="ALLOWFONTSUBSTITUTION" val="0"/>
  <p:tag name="BITMAPFORMAT" val="pngmono"/>
  <p:tag name="ORIGWIDTH" val="20"/>
  <p:tag name="PICTUREFILESIZE" val="860"/>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tau_{unload}$&#10;\end{document}&#10;"/>
  <p:tag name="EXTERNALNAME" val="TP_tmp"/>
  <p:tag name="BLEND" val="0"/>
  <p:tag name="TRANSPARENT" val="0"/>
  <p:tag name="RESOLUTION" val="1200"/>
  <p:tag name="WORKAROUNDTRANSPARENCYBUG" val="0"/>
  <p:tag name="ALLOWFONTSUBSTITUTION" val="0"/>
  <p:tag name="BITMAPFORMAT" val="pngmono"/>
  <p:tag name="ORIGWIDTH" val="30"/>
  <p:tag name="PICTUREFILESIZE" val="123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tau_{l}$&#10;\end{document}&#10;"/>
  <p:tag name="EXTERNALNAME" val="TP_tmp"/>
  <p:tag name="BLEND" val="0"/>
  <p:tag name="TRANSPARENT" val="0"/>
  <p:tag name="RESOLUTION" val="1200"/>
  <p:tag name="WORKAROUNDTRANSPARENCYBUG" val="0"/>
  <p:tag name="ALLOWFONTSUBSTITUTION" val="0"/>
  <p:tag name="BITMAPFORMAT" val="pngmono"/>
  <p:tag name="ORIGWIDTH" val="8"/>
  <p:tag name="PICTUREFILESIZE" val="414"/>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tau_{u}$&#10;\end{document}&#10;"/>
  <p:tag name="EXTERNALNAME" val="TP_tmp"/>
  <p:tag name="BLEND" val="0"/>
  <p:tag name="TRANSPARENT" val="0"/>
  <p:tag name="RESOLUTION" val="1200"/>
  <p:tag name="WORKAROUNDTRANSPARENCYBUG" val="0"/>
  <p:tag name="ALLOWFONTSUBSTITUTION" val="0"/>
  <p:tag name="BITMAPFORMAT" val="pngmono"/>
  <p:tag name="ORIGWIDTH" val="10"/>
  <p:tag name="PICTUREFILESIZE" val="482"/>
</p:tagLst>
</file>

<file path=ppt/tags/tag2.xml><?xml version="1.0" encoding="utf-8"?>
<p:tagLst xmlns:a="http://schemas.openxmlformats.org/drawingml/2006/main" xmlns:r="http://schemas.openxmlformats.org/officeDocument/2006/relationships" xmlns:p="http://schemas.openxmlformats.org/presentationml/2006/main">
  <p:tag name="HIDDENFONTSHAPE" val="true"/>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sigma = {R\over 2 h} \Delta P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108"/>
  <p:tag name="PICTUREFILESIZE" val="6470"/>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4 \pi R h \sigma = \pi R^2 \Delta P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174"/>
  <p:tag name="PICTUREFILESIZE" val="8540"/>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pi R^2 \Delta P = 2 \pi R h \sigma_l  \quad  \sigma_l =  {R\over 2h} \Delta P\]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316"/>
  <p:tag name="PICTUREFILESIZE" val="15816"/>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2 h L \sigma_h = L 2 R \Delta P \quad \sigma_h = {R\over h} \Delta P\]&#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305"/>
  <p:tag name="PICTUREFILESIZE" val="15880"/>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F = \int \Delta P dx dy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149"/>
  <p:tag name="PICTUREFILESIZE" val="8616"/>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F = K \delta \qquad K =  { 8 E I \over L^3 } \qquad I = {1\over 12} b h^3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367"/>
  <p:tag name="PICTUREFILESIZE" val="15819"/>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c_l \approx \sqrt{E\over \rho} \qquad c_s = \sqrt{G\over \rho}\]&#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213"/>
  <p:tag name="PICTUREFILESIZE" val="12463"/>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rho c  u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76"/>
  <p:tag name="PICTUREFILESIZE" val="2975"/>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rho h {\partial^2 w \over \partial^2 t} - \Sigma \nabla_\perp^2 w   = \Delta P  &#10;\quad \Sigma = {\rm tension}\]&#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367"/>
  <p:tag name="PICTUREFILESIZE" val="20872"/>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rho h {\partial^2 w \over \partial^2 t} - D \nabla^4_\perp w   = \Delta P &#10;\quad D = {E h^3\over 12(1-\nu^2)}\]&#10;&#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403"/>
  <p:tag name="PICTUREFILESIZE" val="24694"/>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elta P =  {2 \gamma \over \gamma + 1} (M_s^2 - 1) \]&#10;\[ u_s =  {2 c_1\over \gamma +1}(M_s - {1\over M_s})\]&#10;\[ M_s = U_s/c_1 \qquad c_1 = \sqrt{\gamma RT_1} \]&#10;\[ {\cal I} = \int_o^{\tau_+} \Delta P \, dt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282"/>
  <p:tag name="PICTUREFILESIZE" val="51270"/>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M {d^2 \vec{X} \over dt^2} + K \vec{X} = \vec{F}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179"/>
  <p:tag name="PICTUREFILESIZE" val="12375"/>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sum_k M_{ik} {d^2 X_k \over dt^2} + \sum_k K_{ik} {X}_k = {F}_i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284"/>
  <p:tag name="PICTUREFILESIZE" val="23207"/>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2 x \over dt^2} + \omega^2 x = 0 \]&#10;\[ \omega = \sqrt{K\over M} = {2 \pi\over T}\]&#10;\end{document}&#10;"/>
  <p:tag name="EXTERNALNAME" val="txp_fig"/>
  <p:tag name="BLEND" val="0"/>
  <p:tag name="TRANSPARENT" val="0"/>
  <p:tag name="RESOLUTION" val="1200"/>
  <p:tag name="WORKAROUNDTRANSPARENCYBUG" val="0"/>
  <p:tag name="ALLOWFONTSUBSTITUTION" val="0"/>
  <p:tag name="BITMAPFORMAT" val="pngmono"/>
  <p:tag name="ORIGWIDTH" val="145"/>
  <p:tag name="PICTUREFILESIZE" val="20037"/>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  k(X_o-X) = M {d^2\over dt^2} (X-X_o)\]&#10;\end{document}&#10;"/>
  <p:tag name="EXTERNALNAME" val="TP_tmp"/>
  <p:tag name="BLEND" val="0"/>
  <p:tag name="TRANSPARENT" val="0"/>
  <p:tag name="RESOLUTION" val="1200"/>
  <p:tag name="WORKAROUNDTRANSPARENCYBUG" val="0"/>
  <p:tag name="ALLOWFONTSUBSTITUTION" val="0"/>
  <p:tag name="BITMAPFORMAT" val="pngmono"/>
  <p:tag name="ORIGWIDTH" val="128"/>
  <p:tag name="PICTUREFILESIZE" val="7062"/>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2 x \over dt^2} + \omega^2 x = {F(t)\over M } \]&#10;\end{document}&#10;"/>
  <p:tag name="EXTERNALNAME" val="txp_fig"/>
  <p:tag name="BLEND" val="0"/>
  <p:tag name="TRANSPARENT" val="0"/>
  <p:tag name="RESOLUTION" val="1200"/>
  <p:tag name="WORKAROUNDTRANSPARENCYBUG" val="0"/>
  <p:tag name="ALLOWFONTSUBSTITUTION" val="0"/>
  <p:tag name="BITMAPFORMAT" val="pngmono"/>
  <p:tag name="ORIGWIDTH" val="176"/>
  <p:tag name="PICTUREFILESIZE" val="13236"/>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x(t) = \int_0^t {F(t)\over M} {\sin{\omega(t-t')} \over \omega} \; dt' \]&#10;\end{document}&#10;"/>
  <p:tag name="EXTERNALNAME" val="TP_tmp"/>
  <p:tag name="BLEND" val="0"/>
  <p:tag name="TRANSPARENT" val="0"/>
  <p:tag name="RESOLUTION" val="1200"/>
  <p:tag name="WORKAROUNDTRANSPARENCYBUG" val="0"/>
  <p:tag name="ALLOWFONTSUBSTITUTION" val="0"/>
  <p:tag name="BITMAPFORMAT" val="pngmono"/>
  <p:tag name="ORIGWIDTH" val="134"/>
  <p:tag name="PICTUREFILESIZE" val="8210"/>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1\over 2} m v(0+)^2 =  {1\over 2} k X_{max}^2 \]&#10;\[ X_{max} =  {\cal I} /\sqrt{km}\]&#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214"/>
  <p:tag name="PICTUREFILESIZE" val="24435"/>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v(0+) = {{\cal I}\over m} \quad {\cal I} =  \int_o^\tau F(t) \, dt  \]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278"/>
  <p:tag name="PICTUREFILESIZE" val="14775"/>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int_o^{t_{max}} {d X\over dt} \times \left(m{d^2 X \over dt^2} + k X = F(t) \right) dt \]&#10;\[ X_{max} =  2 {F_{max} \over k} =  2 X_{static} \]&#10;&#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358"/>
  <p:tag name="PICTUREFILESIZE" val="45601"/>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tau_u$&#10;\end{document}&#10;"/>
  <p:tag name="EXTERNALNAME" val="TP_tmp"/>
  <p:tag name="BLEND" val="0"/>
  <p:tag name="TRANSPARENT" val="0"/>
  <p:tag name="RESOLUTION" val="1200"/>
  <p:tag name="WORKAROUNDTRANSPARENCYBUG" val="0"/>
  <p:tag name="ALLOWFONTSUBSTITUTION" val="0"/>
  <p:tag name="BITMAPFORMAT" val="pngmono"/>
  <p:tag name="ORIGWIDTH" val="10"/>
  <p:tag name="PICTUREFILESIZE" val="48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Delta P$&#10;\end{document}&#10;"/>
  <p:tag name="EXTERNALNAME" val="TP_tmp"/>
  <p:tag name="BLEND" val="0"/>
  <p:tag name="TRANSPARENT" val="0"/>
  <p:tag name="RESOLUTION" val="1200"/>
  <p:tag name="WORKAROUNDTRANSPARENCYBUG" val="0"/>
  <p:tag name="ALLOWFONTSUBSTITUTION" val="0"/>
  <p:tag name="BITMAPFORMAT" val="pngmono"/>
  <p:tag name="ORIGWIDTH" val="16"/>
  <p:tag name="PICTUREFILESIZE" val="806"/>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m{d^2 x \over dt^2} = 0\]&#10;\[ k X_{static} (s) = F(t) \]&#10;\[ X_{max} = {F_{max} \over k}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173"/>
  <p:tag name="PICTUREFILESIZE" val="29980"/>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tau_l$&#10;\end{document}&#10;"/>
  <p:tag name="EXTERNALNAME" val="TP_tmp"/>
  <p:tag name="BLEND" val="0"/>
  <p:tag name="TRANSPARENT" val="0"/>
  <p:tag name="RESOLUTION" val="1200"/>
  <p:tag name="WORKAROUNDTRANSPARENCYBUG" val="0"/>
  <p:tag name="ALLOWFONTSUBSTITUTION" val="0"/>
  <p:tag name="BITMAPFORMAT" val="pngmono"/>
  <p:tag name="ORIGWIDTH" val="8"/>
  <p:tag name="PICTUREFILESIZE" val="414"/>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rm DLF } = X_{max} /X_{static}  = \Phi(\tau/T)\]&#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304"/>
  <p:tag name="PICTUREFILESIZE" val="14616"/>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2 x \over dt^2} + {E\over \rho R^2} x = {\Delta P(t)\over \rho h}  \qquad \omega  = {1\over R} \sqrt{E\over \rho}\]&#10;\end{document}&#10;"/>
  <p:tag name="EXTERNALNAME" val="txp_fig"/>
  <p:tag name="BLEND" val="0"/>
  <p:tag name="TRANSPARENT" val="0"/>
  <p:tag name="RESOLUTION" val="1200"/>
  <p:tag name="WORKAROUNDTRANSPARENCYBUG" val="0"/>
  <p:tag name="ALLOWFONTSUBSTITUTION" val="0"/>
  <p:tag name="BITMAPFORMAT" val="pngmono"/>
  <p:tag name="ORIGWIDTH" val="363"/>
  <p:tag name="PICTUREFILESIZE" val="24321"/>
</p:tagLst>
</file>

<file path=ppt/tags/tag4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 M' = {6\over 15}M  \qquad K = {EI 8\over L^3} \qquad \omega = 3.5 \sqrt{E I\over M L^3}\]&#10;\end{document}&#10;"/>
  <p:tag name="EXTERNALNAME" val="TP_tmp"/>
  <p:tag name="BLEND" val="0"/>
  <p:tag name="TRANSPARENT" val="0"/>
  <p:tag name="RESOLUTION" val="1200"/>
  <p:tag name="WORKAROUNDTRANSPARENCYBUG" val="0"/>
  <p:tag name="ALLOWFONTSUBSTITUTION" val="0"/>
  <p:tag name="BITMAPFORMAT" val="pngmono"/>
  <p:tag name="ORIGWIDTH" val="200"/>
  <p:tag name="PICTUREFILESIZE" val="9570"/>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ynamic Pressure $ \frac{1}{2}\rho u^2 $&#10;\end{document}&#10;"/>
  <p:tag name="EXTERNALNAME" val="TP_tmp"/>
  <p:tag name="BLEND" val="0"/>
  <p:tag name="TRANSPARENT" val="0"/>
  <p:tag name="RESOLUTION" val="1200"/>
  <p:tag name="WORKAROUNDTRANSPARENCYBUG" val="0"/>
  <p:tag name="ALLOWFONTSUBSTITUTION" val="0"/>
  <p:tag name="BITMAPFORMAT" val="pngmono"/>
  <p:tag name="ORIGWIDTH" val="104"/>
  <p:tag name="PICTUREFILESIZE" val="4451"/>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begin{document}&#10;Drag coefficient  $C_D(Ma, Re)  =  \dfrac{F}{\frac{1}{2}\rho u^2 A}$&#10;\end{document}&#10;"/>
  <p:tag name="EXTERNALNAME" val="TP_tmp"/>
  <p:tag name="BLEND" val="0"/>
  <p:tag name="TRANSPARENT" val="0"/>
  <p:tag name="RESOLUTION" val="1200"/>
  <p:tag name="WORKAROUNDTRANSPARENCYBUG" val="0"/>
  <p:tag name="ALLOWFONTSUBSTITUTION" val="0"/>
  <p:tag name="BITMAPFORMAT" val="pngmono"/>
  <p:tag name="ORIGWIDTH" val="171"/>
  <p:tag name="PICTUREFILESIZE" val="9080"/>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sigma_h =  {R\over h}  \Delta P\  \quad  \sigma_l =  {R\over 2h} \Delta P\] &#10;\end{document}&#10;"/>
  <p:tag name="EXTERNALNAME" val="txp_fig"/>
  <p:tag name="BLEND" val="0"/>
  <p:tag name="TRANSPARENT" val="0"/>
  <p:tag name="RESOLUTION" val="1200"/>
  <p:tag name="WORKAROUNDTRANSPARENCYBUG" val="0"/>
  <p:tag name="ALLOWFONTSUBSTITUTION" val="0"/>
  <p:tag name="BITMAPFORMAT" val="pngmono"/>
  <p:tag name="ORIGWIDTH" val="254"/>
  <p:tag name="PICTUREFILESIZE" val="12631"/>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c_l = \sqrt{E_s/\rho_s} = 5100 \; {\rm m/s}$$&#10;\end{document}&#10;"/>
  <p:tag name="EXTERNALNAME" val="txp_fig"/>
  <p:tag name="BLEND" val="False"/>
  <p:tag name="TRANSPARENT" val="False"/>
  <p:tag name="KEEPFILES" val="False"/>
  <p:tag name="DEBUGPAUSE" val="False"/>
  <p:tag name="RESOLUTION" val="1200"/>
  <p:tag name="TIMEOUT" val="(none)"/>
  <p:tag name="BOXWIDTH" val="505"/>
  <p:tag name="BOXHEIGHT" val="306"/>
  <p:tag name="BOXFONT" val="10"/>
  <p:tag name="BOXWRAP" val="False"/>
  <p:tag name="WORKAROUNDTRANSPARENCYBUG" val="False"/>
  <p:tag name="ALLOWFONTSUBSTITUTION" val="False"/>
  <p:tag name="BITMAPFORMAT" val="pngmono"/>
  <p:tag name="ORIGWIDTH" val="242"/>
  <p:tag name="PICTUREFILESIZE" val="11622"/>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c_f = \sqrt{E_f/\rho_f} = 1500 \; {\rm m/s}$$&#10;\end{document}&#10;"/>
  <p:tag name="EXTERNALNAME" val="txp_fig"/>
  <p:tag name="BLEND" val="False"/>
  <p:tag name="TRANSPARENT" val="False"/>
  <p:tag name="KEEPFILES" val="False"/>
  <p:tag name="DEBUGPAUSE" val="False"/>
  <p:tag name="RESOLUTION" val="1200"/>
  <p:tag name="TIMEOUT" val="(none)"/>
  <p:tag name="BOXWIDTH" val="505"/>
  <p:tag name="BOXHEIGHT" val="306"/>
  <p:tag name="BOXFONT" val="10"/>
  <p:tag name="BOXWRAP" val="False"/>
  <p:tag name="WORKAROUNDTRANSPARENCYBUG" val="False"/>
  <p:tag name="ALLOWFONTSUBSTITUTION" val="False"/>
  <p:tag name="BITMAPFORMAT" val="pngmono"/>
  <p:tag name="ORIGWIDTH" val="252"/>
  <p:tag name="PICTUREFILESIZE" val="12132"/>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tau_+$&#10;\end{document}&#10;"/>
  <p:tag name="EXTERNALNAME" val="TP_tmp"/>
  <p:tag name="BLEND" val="0"/>
  <p:tag name="TRANSPARENT" val="0"/>
  <p:tag name="RESOLUTION" val="1200"/>
  <p:tag name="WORKAROUNDTRANSPARENCYBUG" val="0"/>
  <p:tag name="ALLOWFONTSUBSTITUTION" val="0"/>
  <p:tag name="BITMAPFORMAT" val="pngmono"/>
  <p:tag name="ORIGWIDTH" val="11"/>
  <p:tag name="PICTUREFILESIZE" val="338"/>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V_{flex} = {c_f\over \sqrt{1 + {D \over h} {E_f\over E_s}}}$$&#10;$$ \approx 950 \; {\rm m/s}$$&#10;\end{document}&#10;"/>
  <p:tag name="EXTERNALNAME" val="txp_fig"/>
  <p:tag name="BLEND" val="0"/>
  <p:tag name="TRANSPARENT" val="0"/>
  <p:tag name="RESOLUTION" val="1200"/>
  <p:tag name="WORKAROUNDTRANSPARENCYBUG" val="0"/>
  <p:tag name="ALLOWFONTSUBSTITUTION" val="0"/>
  <p:tag name="BITMAPFORMAT" val="pngmono"/>
  <p:tag name="ORIGWIDTH" val="178"/>
  <p:tag name="PICTUREFILESIZE" val="20096"/>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tau_-$&#10;\end{document}&#10;"/>
  <p:tag name="EXTERNALNAME" val="TP_tmp"/>
  <p:tag name="BLEND" val="0"/>
  <p:tag name="TRANSPARENT" val="0"/>
  <p:tag name="RESOLUTION" val="1200"/>
  <p:tag name="WORKAROUNDTRANSPARENCYBUG" val="0"/>
  <p:tag name="ALLOWFONTSUBSTITUTION" val="0"/>
  <p:tag name="BITMAPFORMAT" val="pngmono"/>
  <p:tag name="ORIGWIDTH" val="11"/>
  <p:tag name="PICTUREFILESIZE" val="3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bf x}, t) $$&#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63"/>
  <p:tag name="PICTUREFILESIZE" val="366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vec{F}  =  \int (- \vec{n}P) dS \]&#10;\[ \vec{M}  =  \int \vec{x}' \otimes (- \vec{n}P) dS&#10;\]&#10;&#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206"/>
  <p:tag name="PICTUREFILESIZE" val="23576"/>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vec{F} = - P({\bf x}, t) \vec{n} dS$$&#10;\end{document}&#10;"/>
  <p:tag name="EXTERNALNAME" val="txp_fig"/>
  <p:tag name="BLEND" val="False"/>
  <p:tag name="TRANSPARENT" val="False"/>
  <p:tag name="KEEPFILES" val="False"/>
  <p:tag name="DEBUGPAUSE" val="False"/>
  <p:tag name="RESOLUTION" val="1200"/>
  <p:tag name="TIMEOUT" val="(none)"/>
  <p:tag name="BOXWIDTH" val="372"/>
  <p:tag name="BOXHEIGHT" val="256"/>
  <p:tag name="BOXFONT" val="10"/>
  <p:tag name="BOXWRAP" val="False"/>
  <p:tag name="WORKAROUNDTRANSPARENCYBUG" val="False"/>
  <p:tag name="ALLOWFONTSUBSTITUTION" val="False"/>
  <p:tag name="BITMAPFORMAT" val="pngmono"/>
  <p:tag name="ORIGWIDTH" val="176"/>
  <p:tag name="PICTUREFILESIZE" val="9154"/>
</p:tagLst>
</file>

<file path=ppt/theme/theme1.xml><?xml version="1.0" encoding="utf-8"?>
<a:theme xmlns:a="http://schemas.openxmlformats.org/drawingml/2006/main" name="Explosion Talk">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4632</TotalTime>
  <Words>8839</Words>
  <Application>Microsoft Office PowerPoint</Application>
  <PresentationFormat>A4 Paper (210x297 mm)</PresentationFormat>
  <Paragraphs>1731</Paragraphs>
  <Slides>178</Slides>
  <Notes>34</Notes>
  <HiddenSlides>1</HiddenSlides>
  <MMClips>10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2</vt:i4>
      </vt:variant>
      <vt:variant>
        <vt:lpstr>Slide Titles</vt:lpstr>
      </vt:variant>
      <vt:variant>
        <vt:i4>178</vt:i4>
      </vt:variant>
    </vt:vector>
  </HeadingPairs>
  <TitlesOfParts>
    <vt:vector size="198" baseType="lpstr">
      <vt:lpstr>cmmi10</vt:lpstr>
      <vt:lpstr>cmsy10</vt:lpstr>
      <vt:lpstr>Symbol</vt:lpstr>
      <vt:lpstr>Calibri</vt:lpstr>
      <vt:lpstr>Script MT Bold</vt:lpstr>
      <vt:lpstr>cmsy7</vt:lpstr>
      <vt:lpstr>Arial Black</vt:lpstr>
      <vt:lpstr>cmr7</vt:lpstr>
      <vt:lpstr>Arial Unicode MS</vt:lpstr>
      <vt:lpstr>cmmi7</vt:lpstr>
      <vt:lpstr>Times New Roman</vt:lpstr>
      <vt:lpstr>ＭＳ Ｐゴシック</vt:lpstr>
      <vt:lpstr>cmex10</vt:lpstr>
      <vt:lpstr>Comic Sans MS</vt:lpstr>
      <vt:lpstr>cmr10</vt:lpstr>
      <vt:lpstr>Arial</vt:lpstr>
      <vt:lpstr>Explosion Talk</vt:lpstr>
      <vt:lpstr>Custom Design</vt:lpstr>
      <vt:lpstr>Image</vt:lpstr>
      <vt:lpstr>Equation</vt:lpstr>
      <vt:lpstr>Explosion Effects</vt:lpstr>
      <vt:lpstr>Topics</vt:lpstr>
      <vt:lpstr>Introduction</vt:lpstr>
      <vt:lpstr>Mechanical effects from high pressure</vt:lpstr>
      <vt:lpstr>Thermal effects from high temperature</vt:lpstr>
      <vt:lpstr>Fragment effects from structural failure</vt:lpstr>
      <vt:lpstr>PowerPoint Presentation</vt:lpstr>
      <vt:lpstr>Pasadena TX 1989</vt:lpstr>
      <vt:lpstr>Nuclear Blast Wave Damage – 5 psi (34 kPa)</vt:lpstr>
      <vt:lpstr>Effects of High Explosive Detonation</vt:lpstr>
      <vt:lpstr>Truck Bomb – 4000 lb TNTe</vt:lpstr>
      <vt:lpstr>Response of a Large Structure is Complex!</vt:lpstr>
      <vt:lpstr>Preview – Structural Response Analysis</vt:lpstr>
      <vt:lpstr>Structural Response</vt:lpstr>
      <vt:lpstr>Determining structural loads</vt:lpstr>
      <vt:lpstr>External Explosion</vt:lpstr>
      <vt:lpstr>Blast Wave Interaction</vt:lpstr>
      <vt:lpstr>Internal Explosion</vt:lpstr>
      <vt:lpstr>Loading Histories</vt:lpstr>
      <vt:lpstr>Ideal Blast Waves</vt:lpstr>
      <vt:lpstr>Formation of a Shock Wave</vt:lpstr>
      <vt:lpstr>Characteristics of Shock Waves</vt:lpstr>
      <vt:lpstr>Rankine-Hugoniot Relations</vt:lpstr>
      <vt:lpstr>Blast Wave</vt:lpstr>
      <vt:lpstr>Detonation</vt:lpstr>
      <vt:lpstr>Ideal Blast Wave Sources</vt:lpstr>
      <vt:lpstr>Interaction of Blast Waves with Structures</vt:lpstr>
      <vt:lpstr>Idealized Interactions</vt:lpstr>
      <vt:lpstr>Blast and Shock Waves</vt:lpstr>
      <vt:lpstr>Scaling Ideal Blast Waves I.</vt:lpstr>
      <vt:lpstr>Scaling Ideal Blast Waves II.</vt:lpstr>
      <vt:lpstr>Cube Root Scaling in Standard atmosphere</vt:lpstr>
      <vt:lpstr>TNT Equivalent</vt:lpstr>
      <vt:lpstr>Energy Equivalent for Common Explosives</vt:lpstr>
      <vt:lpstr>Blast Wave from Hydrogen-Air Detonation</vt:lpstr>
      <vt:lpstr>Scaling of Blast Pressure – Ideal Detonation</vt:lpstr>
      <vt:lpstr>Scaling of Impulse – Ideal Detonation</vt:lpstr>
      <vt:lpstr>Energy scaling of H2-air blast</vt:lpstr>
      <vt:lpstr>Hydrogen-air Detonation in a Duct</vt:lpstr>
      <vt:lpstr>Nonideal Explosions</vt:lpstr>
      <vt:lpstr>Pressure Waves from Fast Flames</vt:lpstr>
      <vt:lpstr>What is Effective Flame Speed?</vt:lpstr>
      <vt:lpstr>Mechanics and Strength of Materials</vt:lpstr>
      <vt:lpstr>Forces, Stresses and Strains</vt:lpstr>
      <vt:lpstr>Rigid Body Forces due to Explosion</vt:lpstr>
      <vt:lpstr>Consequence of  Forces I.</vt:lpstr>
      <vt:lpstr>Internal Forces Due to an Explosion</vt:lpstr>
      <vt:lpstr>Consequence of forces – small strains (&lt;0.2 %)</vt:lpstr>
      <vt:lpstr>Consequences of forces – large strains</vt:lpstr>
      <vt:lpstr>Stress-Strain Relationships</vt:lpstr>
      <vt:lpstr>Yield and Ultimate Strength</vt:lpstr>
      <vt:lpstr>Some Typical Material Properties</vt:lpstr>
      <vt:lpstr>Considerations about material properties</vt:lpstr>
      <vt:lpstr>Modes of Structural Response</vt:lpstr>
      <vt:lpstr>Mechanism of Structural Deformation</vt:lpstr>
      <vt:lpstr>Pressure Loading Characterization</vt:lpstr>
      <vt:lpstr>Statics vs. Dynamics</vt:lpstr>
      <vt:lpstr>Static Stresses in Spherical Shell</vt:lpstr>
      <vt:lpstr>Static Stresses in Cylindrical Shells</vt:lpstr>
      <vt:lpstr>Bending of Beams</vt:lpstr>
      <vt:lpstr>Stress Wave propagation in Solids</vt:lpstr>
      <vt:lpstr>Is direct stress wave propagation important?</vt:lpstr>
      <vt:lpstr>Vibration of Plates, Beams, &amp; Structures</vt:lpstr>
      <vt:lpstr>Free Vibration of Clamped Plate</vt:lpstr>
      <vt:lpstr>Transient Response of Clamped Plate</vt:lpstr>
      <vt:lpstr>Modes of a Piping System</vt:lpstr>
      <vt:lpstr>Piping System Oscillation Frequencies</vt:lpstr>
      <vt:lpstr>Two Special Situations</vt:lpstr>
      <vt:lpstr>Modeling Structural Response</vt:lpstr>
      <vt:lpstr>Determining structural response </vt:lpstr>
      <vt:lpstr>Simple estimates</vt:lpstr>
      <vt:lpstr>Simple Structural Models</vt:lpstr>
      <vt:lpstr>Single Degree of Freedom Models (SDOF)</vt:lpstr>
      <vt:lpstr>Forced Oscillation of SDOF system</vt:lpstr>
      <vt:lpstr>SODF - Square Pulse</vt:lpstr>
      <vt:lpstr>SDOF -Impulsive Regime</vt:lpstr>
      <vt:lpstr>SDOF – Sudden regime</vt:lpstr>
      <vt:lpstr>SDOF – Static Regime</vt:lpstr>
      <vt:lpstr>SDOF - Dynamic load factor (DLF)</vt:lpstr>
      <vt:lpstr>SDOF - Plasticity</vt:lpstr>
      <vt:lpstr>Example of SDOF Modeling</vt:lpstr>
      <vt:lpstr>Modes of Beam Oscillation</vt:lpstr>
      <vt:lpstr>Pressure-Impulse (P-I) Structure Response</vt:lpstr>
      <vt:lpstr>P-I Damage thresholds II</vt:lpstr>
      <vt:lpstr>P-I Damage Thresholds II</vt:lpstr>
      <vt:lpstr>Example</vt:lpstr>
      <vt:lpstr>P-I Results</vt:lpstr>
      <vt:lpstr>Numerical simulation</vt:lpstr>
      <vt:lpstr>Blast Loading Dynamic Response</vt:lpstr>
      <vt:lpstr>Blast Incident on a Cantilever Beam </vt:lpstr>
      <vt:lpstr>Forces on  Blast-loaded Cantilever</vt:lpstr>
      <vt:lpstr>Force due to flow induced by blast wave</vt:lpstr>
      <vt:lpstr>Initial stages of shock diffraction over a cantilever beam</vt:lpstr>
      <vt:lpstr>Later stages of diffraction over a cantilever beam</vt:lpstr>
      <vt:lpstr>Applied Load and Oscillations of Beam </vt:lpstr>
      <vt:lpstr>Plastic Deformation of Blast loaded Cantilever</vt:lpstr>
      <vt:lpstr>Shock tube experiments</vt:lpstr>
      <vt:lpstr>Internal Explosions</vt:lpstr>
      <vt:lpstr>Creation of flow by Explosions I.</vt:lpstr>
      <vt:lpstr>Creation of flow by Explosions II</vt:lpstr>
      <vt:lpstr>Internal Explosion - Deflagration</vt:lpstr>
      <vt:lpstr>Laminar Flame Propagation</vt:lpstr>
      <vt:lpstr>Breakdown of Initially Laminar Flame</vt:lpstr>
      <vt:lpstr>Flame growth and pressure rise</vt:lpstr>
      <vt:lpstr>Pressure in Closed Vessel Explosion</vt:lpstr>
      <vt:lpstr>Burning Velocity </vt:lpstr>
      <vt:lpstr>Adiabatic Explosion Pressure</vt:lpstr>
      <vt:lpstr>Measured Peak Pressure vs Calculated</vt:lpstr>
      <vt:lpstr>Structural Response to Deflagration</vt:lpstr>
      <vt:lpstr>Thermal Stress from Deflagrations</vt:lpstr>
      <vt:lpstr>Thermal stress component of strain</vt:lpstr>
      <vt:lpstr>Structural failure due to deflagration</vt:lpstr>
      <vt:lpstr>Detonations in Piping</vt:lpstr>
      <vt:lpstr>Recent Accidental Detonations in NPP</vt:lpstr>
      <vt:lpstr>Explosion Scenario</vt:lpstr>
      <vt:lpstr>PowerPoint Presentation</vt:lpstr>
      <vt:lpstr>Example of Bubble Explosion</vt:lpstr>
      <vt:lpstr>H2-N2O Explosion Pressure Estimates</vt:lpstr>
      <vt:lpstr>Radial (Hoop) motion of Pipes: SDOF Model</vt:lpstr>
      <vt:lpstr>Dynamic Loading Factor</vt:lpstr>
      <vt:lpstr>Effect of load localization</vt:lpstr>
      <vt:lpstr>Load Length Factor</vt:lpstr>
      <vt:lpstr>BOC Methodology</vt:lpstr>
      <vt:lpstr>Hazard larger for bigger, thinner pipes</vt:lpstr>
      <vt:lpstr>Detonations</vt:lpstr>
      <vt:lpstr>Detonations are pressure waves</vt:lpstr>
      <vt:lpstr>Detonation Followed by an Expansion Wave</vt:lpstr>
      <vt:lpstr>Spatial distribution of Pressure</vt:lpstr>
      <vt:lpstr>What is actual situation?</vt:lpstr>
      <vt:lpstr>Experimental Results and Quasi-1D Models</vt:lpstr>
      <vt:lpstr>Ideal Model good for Short Tubes</vt:lpstr>
      <vt:lpstr>Heat and Momentum Transfer – Real Flows</vt:lpstr>
      <vt:lpstr>Detonations Excite Flexural Waves in Piping</vt:lpstr>
      <vt:lpstr>Measuring Elastic Vibration </vt:lpstr>
      <vt:lpstr>Flexural Wave Resonance in Tubes</vt:lpstr>
      <vt:lpstr>Detonation-Induced Failure of Piping Systems</vt:lpstr>
      <vt:lpstr>Detonation-Induced Fracture</vt:lpstr>
      <vt:lpstr>Post-test Al 6061-T6 Specimens (Pcj = 6.2 MPa)</vt:lpstr>
      <vt:lpstr>Special Issues in Piping Systems</vt:lpstr>
      <vt:lpstr>Piping System Response</vt:lpstr>
      <vt:lpstr>Simulation (R. Dieterding ORNL)</vt:lpstr>
      <vt:lpstr>Pressure Waves on 90o Bend</vt:lpstr>
      <vt:lpstr>Transverse Flow Forces in a 90o Bend</vt:lpstr>
      <vt:lpstr>PowerPoint Presentation</vt:lpstr>
      <vt:lpstr>PowerPoint Presentation</vt:lpstr>
      <vt:lpstr>PowerPoint Presentation</vt:lpstr>
      <vt:lpstr>Control Volume Bend Force Model</vt:lpstr>
      <vt:lpstr>Measuring Axial Strains</vt:lpstr>
      <vt:lpstr>Bend Force Estimation for CJ Detonation</vt:lpstr>
      <vt:lpstr>Axial Strain Pulses – Measured vs Predicted</vt:lpstr>
      <vt:lpstr>PowerPoint Presentation</vt:lpstr>
      <vt:lpstr>Deflagration-to-Detonation Transition (DDT)</vt:lpstr>
      <vt:lpstr>DDT</vt:lpstr>
      <vt:lpstr>Deflagration to Detonation Transition</vt:lpstr>
      <vt:lpstr>DDT Near End Flange</vt:lpstr>
      <vt:lpstr>PowerPoint Presentation</vt:lpstr>
      <vt:lpstr>PowerPoint Presentation</vt:lpstr>
      <vt:lpstr>DDT Structural Loading CIT ES1 Testing</vt:lpstr>
      <vt:lpstr>Other DDT Testing</vt:lpstr>
      <vt:lpstr>DDT Near End Flange</vt:lpstr>
      <vt:lpstr>H2-O2</vt:lpstr>
      <vt:lpstr>CH4-O2</vt:lpstr>
      <vt:lpstr>Conclusions of DDT Testing</vt:lpstr>
      <vt:lpstr>Water-Hammer Induced by Detonation</vt:lpstr>
      <vt:lpstr>Elementary Theory</vt:lpstr>
      <vt:lpstr>PowerPoint Presentation</vt:lpstr>
      <vt:lpstr>PowerPoint Presentation</vt:lpstr>
      <vt:lpstr>PowerPoint Presentation</vt:lpstr>
      <vt:lpstr>Modeling Piping Response To Detonations</vt:lpstr>
      <vt:lpstr>Reference Books</vt:lpstr>
      <vt:lpstr>References on Gaseous Explosions</vt:lpstr>
      <vt:lpstr>References on Gaseous Explosions (cont)</vt:lpstr>
      <vt:lpstr>References on Blast Waves</vt:lpstr>
      <vt:lpstr>References on Structural Response</vt:lpstr>
      <vt:lpstr>References on Mechanics</vt:lpstr>
      <vt:lpstr>Handbooks</vt:lpstr>
      <vt:lpstr>Books on Related Subjects are Useful</vt:lpstr>
      <vt:lpstr>Web Resources</vt:lpstr>
    </vt:vector>
  </TitlesOfParts>
  <Company>Caltech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stages of shock diffraction over a cantilever beam</dc:title>
  <dc:creator>Joe Shepherd</dc:creator>
  <cp:lastModifiedBy>Joe Shepherd</cp:lastModifiedBy>
  <cp:revision>160</cp:revision>
  <dcterms:created xsi:type="dcterms:W3CDTF">2006-07-09T06:47:10Z</dcterms:created>
  <dcterms:modified xsi:type="dcterms:W3CDTF">2018-10-22T01:26:15Z</dcterms:modified>
</cp:coreProperties>
</file>