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323" r:id="rId3"/>
    <p:sldId id="333" r:id="rId4"/>
    <p:sldId id="334" r:id="rId5"/>
    <p:sldId id="341" r:id="rId6"/>
    <p:sldId id="340" r:id="rId7"/>
    <p:sldId id="343" r:id="rId8"/>
    <p:sldId id="354" r:id="rId9"/>
    <p:sldId id="355" r:id="rId10"/>
    <p:sldId id="353" r:id="rId11"/>
    <p:sldId id="347" r:id="rId12"/>
    <p:sldId id="352" r:id="rId13"/>
    <p:sldId id="349" r:id="rId14"/>
    <p:sldId id="356" r:id="rId15"/>
    <p:sldId id="394" r:id="rId16"/>
    <p:sldId id="309" r:id="rId17"/>
    <p:sldId id="360" r:id="rId18"/>
    <p:sldId id="362" r:id="rId19"/>
    <p:sldId id="336" r:id="rId20"/>
    <p:sldId id="325" r:id="rId21"/>
    <p:sldId id="303" r:id="rId22"/>
    <p:sldId id="304" r:id="rId23"/>
    <p:sldId id="358" r:id="rId24"/>
    <p:sldId id="326" r:id="rId25"/>
    <p:sldId id="329" r:id="rId26"/>
    <p:sldId id="328" r:id="rId27"/>
    <p:sldId id="315" r:id="rId28"/>
    <p:sldId id="344" r:id="rId29"/>
    <p:sldId id="364" r:id="rId30"/>
    <p:sldId id="311" r:id="rId31"/>
    <p:sldId id="305" r:id="rId32"/>
    <p:sldId id="374" r:id="rId33"/>
    <p:sldId id="379" r:id="rId34"/>
    <p:sldId id="380" r:id="rId35"/>
    <p:sldId id="369" r:id="rId36"/>
    <p:sldId id="370" r:id="rId37"/>
    <p:sldId id="382" r:id="rId38"/>
    <p:sldId id="372" r:id="rId39"/>
    <p:sldId id="373" r:id="rId40"/>
    <p:sldId id="386" r:id="rId41"/>
    <p:sldId id="302" r:id="rId42"/>
    <p:sldId id="283" r:id="rId43"/>
    <p:sldId id="284" r:id="rId44"/>
    <p:sldId id="285" r:id="rId45"/>
    <p:sldId id="286" r:id="rId46"/>
    <p:sldId id="288" r:id="rId47"/>
    <p:sldId id="289" r:id="rId48"/>
    <p:sldId id="290" r:id="rId49"/>
    <p:sldId id="291" r:id="rId50"/>
    <p:sldId id="292" r:id="rId51"/>
    <p:sldId id="363" r:id="rId52"/>
    <p:sldId id="346" r:id="rId53"/>
    <p:sldId id="293" r:id="rId54"/>
    <p:sldId id="294" r:id="rId55"/>
    <p:sldId id="375" r:id="rId56"/>
    <p:sldId id="391" r:id="rId57"/>
    <p:sldId id="366" r:id="rId58"/>
    <p:sldId id="390" r:id="rId59"/>
    <p:sldId id="392" r:id="rId60"/>
    <p:sldId id="365" r:id="rId61"/>
    <p:sldId id="322" r:id="rId62"/>
    <p:sldId id="321" r:id="rId63"/>
    <p:sldId id="378" r:id="rId64"/>
    <p:sldId id="393" r:id="rId65"/>
    <p:sldId id="270" r:id="rId66"/>
    <p:sldId id="324" r:id="rId67"/>
  </p:sldIdLst>
  <p:sldSz cx="9144000" cy="6858000" type="screen4x3"/>
  <p:notesSz cx="68580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4AA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040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EBCDF03-39C0-893F-1F3F-8119061AE9F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AA625D8-4F73-028D-333C-5ABE4AF452B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71B3AB4-C287-FC85-C612-2B86110BDDA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055EBD9A-91E4-567E-1561-4BC9D59FC40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1841D0F2-C349-DEF7-AA10-5496339434E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817D9B2B-9002-A1D1-8272-61C8D0F1D1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3B0616D-96E2-4921-B79D-43D0CCCEB7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DBACD0B6-38B8-CDBD-6977-D38CEB718E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577EE98B-6A29-3157-CB2F-FBAE7BB50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A20AF78-CAD5-E935-AC64-A877D1FCF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6818A-4FF4-4CD8-A95A-BE39507F03A1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17E4478-33A2-FF36-2166-6B88BFB7F4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70467BC8-9227-5994-26DB-5BDF75EA2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5E66F188-68DC-FA1B-C07A-AA91537A1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DBE3F-515B-4906-894D-62067B988EA3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61EBB69-6396-3600-4F1C-328C7C6523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0B8E2657-F581-0420-53E7-DA6E8F925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E284BFD8-BAE7-2E54-0F51-2E8DF83C2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B2B4DA-D9A1-455E-9C2B-A51D6F2BDDD7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515E91F9-E634-DD78-700D-E1EEDD87C4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B52D8872-77C5-2F5F-8630-6BC40F29B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48B6290-1FE4-BB09-0229-91BC9D843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25C6FF-4340-491F-AE61-C40EDFC1C029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7C0F1EC1-16BB-E0E3-4E2C-AA305FD80A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94CA97DF-03C3-7D10-2213-D26F0EA23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B74B6FA8-3D51-4AEC-0671-E99C3C638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354D85-0E12-4861-BFD4-B2A05C3ACF9C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135C6780-5049-B6D7-022F-8DE59738DD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862F699F-A491-21E3-D1BF-73D5E79FC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1E5AC458-5732-F523-5BE9-F444E1857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5BCDCA-6634-469E-96CD-0CD71A3E8CEB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C9277670-91FE-84D7-592A-6BFA13C7E7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591C53D4-CEE3-3E70-DD10-958277DA9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6DDD82C2-6888-B243-704B-ED310AC636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63A11C-EDF1-4F74-85EA-48C87B425D49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74CF7F5F-0CA5-480C-AFB3-4C843FAFB6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736B0956-1B94-0B8C-80A0-0FA9394D5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2A4B4E1D-24A7-8070-4B9F-A19DDBD631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475364-864C-4465-A29A-74BBB18BFD45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53006AD4-72BD-FC17-04FB-BD9E802A84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F65472-97BE-4801-AB41-3F4A90F4D15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49DEFD27-ADF4-9C52-83BE-F9B37D225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844CCA3-63EC-E283-DB89-820A69F53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Movies obtained by Joanna Austin in Explosion Dynamics Laboratory, Caltech PASADENA, CA.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Joanna Austin. </a:t>
            </a:r>
            <a:r>
              <a:rPr lang="en-US" altLang="en-US" i="1"/>
              <a:t>The Role of Instability in Gaseous Detonation</a:t>
            </a:r>
            <a:r>
              <a:rPr lang="en-US" altLang="en-US"/>
              <a:t>. </a:t>
            </a:r>
            <a:br>
              <a:rPr lang="en-US" altLang="en-US"/>
            </a:br>
            <a:r>
              <a:rPr lang="en-US" altLang="en-US"/>
              <a:t>PhD thesis, California Institute of Technology, Pasadena, California, June 2003.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8E1B5656-29EB-62BD-79F1-58E585DFAB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9E7316-A541-45D2-8F45-3F213B08659E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A2856D8B-70F2-DD08-BAF1-8D9C6B39C9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B3ACA63-E825-702D-192D-0AC7B1A5F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See R. Akbar, M. Kaneshige, E. Schultz, and J.E. Shepherd. </a:t>
            </a:r>
            <a:br>
              <a:rPr lang="en-US" altLang="en-US"/>
            </a:br>
            <a:r>
              <a:rPr lang="en-US" altLang="en-US"/>
              <a:t>Detonations in H -N O-CH -NH -O -N  mixtures. </a:t>
            </a:r>
            <a:br>
              <a:rPr lang="en-US" altLang="en-US"/>
            </a:br>
            <a:r>
              <a:rPr lang="en-US" altLang="en-US"/>
              <a:t>Technical Report FM97-3, GALCIT, July 1997.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And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JM Austin and JE Shepherd. </a:t>
            </a:r>
            <a:br>
              <a:rPr lang="en-US" altLang="en-US"/>
            </a:br>
            <a:r>
              <a:rPr lang="en-US" altLang="en-US"/>
              <a:t>Detonation in hydrocarbon fuel blends. </a:t>
            </a:r>
            <a:br>
              <a:rPr lang="en-US" altLang="en-US"/>
            </a:br>
            <a:r>
              <a:rPr lang="en-US" altLang="en-US" i="1"/>
              <a:t>Combustion and Flame</a:t>
            </a:r>
            <a:r>
              <a:rPr lang="en-US" altLang="en-US"/>
              <a:t>, 132(1-2):73-90, 2003.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And</a:t>
            </a:r>
          </a:p>
          <a:p>
            <a:pPr eaLnBrk="1" hangingPunct="1"/>
            <a:endParaRPr lang="en-US" altLang="en-US"/>
          </a:p>
          <a:p>
            <a:pPr lvl="1" eaLnBrk="1" hangingPunct="1"/>
            <a:r>
              <a:rPr lang="en-US" altLang="en-US"/>
              <a:t>J.-P. Hébral and J. E. Shepherd. </a:t>
            </a:r>
            <a:br>
              <a:rPr lang="en-US" altLang="en-US"/>
            </a:br>
            <a:r>
              <a:rPr lang="en-US" altLang="en-US"/>
              <a:t>User guide for detonation cell size measurement using photoshop and matlab. </a:t>
            </a:r>
            <a:br>
              <a:rPr lang="en-US" altLang="en-US"/>
            </a:br>
            <a:r>
              <a:rPr lang="en-US" altLang="en-US"/>
              <a:t>Technical Report FM00-6, California Institute of Technology, December 2000. </a:t>
            </a:r>
            <a:br>
              <a:rPr lang="en-US" altLang="en-US"/>
            </a:br>
            <a:r>
              <a:rPr lang="en-US" altLang="en-US"/>
              <a:t>Explosion Dynamics Laboratory Report. 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795CBF03-C646-8196-3AE8-15FC2A3614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50D80F-81A1-4FCE-8C57-F688BA93C255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DF1231D-F364-30E3-AC81-51EFD00FB8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D6FAC1A-CF32-A117-C385-82F662949C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841500" cy="273050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Discuss this – plane image.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F0E3391-1B4B-0F46-1407-129770765C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5BD97D04-750D-86E4-2F31-720A939F5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F3C64CD-086E-09D5-5812-31BD78730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28ACC1-7AC2-4DEE-959C-456F92C478F4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13425263-BA2C-0A65-9719-9EFCC17065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E87D1F-6324-4105-877B-9E520B06FCEC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C1341DA-9FA1-C575-3E1F-6E50E4A12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1BE1E5D5-7CB1-0F8F-F3DE-16F99BB56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38650"/>
            <a:ext cx="6042025" cy="530225"/>
          </a:xfrm>
          <a:noFill/>
        </p:spPr>
        <p:txBody>
          <a:bodyPr/>
          <a:lstStyle/>
          <a:p>
            <a:pPr eaLnBrk="1" hangingPunct="1"/>
            <a:r>
              <a:rPr lang="de-DE" altLang="en-US" sz="1000"/>
              <a:t>It  is not possible to construct a coherent series, since there are random shot to shot variations in the number</a:t>
            </a:r>
          </a:p>
          <a:p>
            <a:pPr eaLnBrk="1" hangingPunct="1"/>
            <a:r>
              <a:rPr lang="de-DE" altLang="en-US" sz="1000"/>
              <a:t>           of modes and in the phasing of the transverse waves.</a:t>
            </a:r>
          </a:p>
          <a:p>
            <a:pPr eaLnBrk="1" hangingPunct="1"/>
            <a:r>
              <a:rPr lang="de-DE" altLang="en-US" sz="1000"/>
              <a:t>Despite this, one can assume that the right image was taken at  a later stage in the cellular cycle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616D-96E2-4921-B79D-43D0CCCEB74C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655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2006 ASCI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616D-96E2-4921-B79D-43D0CCCEB74C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127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D391C75B-9BF1-C4FF-4A7D-7BCD53861F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4FC80D-C3F7-4C0D-9924-C5ED27F8CB76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D1E32050-3D6A-3BF5-AC2B-AA4315C1D7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33FDD51D-DD7D-DEEE-0053-BA840671E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442F9C2E-C0BF-4E5B-6923-A30DF2E4A5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ED41AB-129B-47CF-9484-E6729FE860A2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70081DDC-4D4C-0A3C-7326-29A58790D2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A364E1DA-DE10-A93F-53BD-6ACF634D7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4A7E73FF-1466-8B6A-59C8-EDBA0A23C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C0683D-1C79-4E42-8B17-7F9E3BF1DFC1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6294613-3B7E-7CC9-EE13-34B760160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A6CA6522-E1ED-AE3D-FAE8-3FC6E0CE2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81689DCC-22FA-C695-BF66-393EE3A73A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B8173E-DE3E-4E89-BFDB-8656865BCC95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F45D7DEF-2C57-F7D1-3D7E-90B212DD13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657A49FB-DF2C-93C4-24F8-4083ED2E8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r>
              <a:rPr lang="en-US" altLang="zh-CN" sz="1200" b="0" baseline="0" dirty="0">
                <a:latin typeface="Arial" panose="020B0604020202020204" pitchFamily="34" charset="0"/>
              </a:rPr>
              <a:t>11</a:t>
            </a:r>
            <a:r>
              <a:rPr lang="en-US" altLang="zh-CN" sz="1200" b="0" baseline="30000" dirty="0">
                <a:latin typeface="Arial" panose="020B0604020202020204" pitchFamily="34" charset="0"/>
              </a:rPr>
              <a:t>th</a:t>
            </a:r>
            <a:r>
              <a:rPr lang="en-US" altLang="zh-CN" sz="1200" b="0" baseline="0" dirty="0">
                <a:latin typeface="Arial" panose="020B0604020202020204" pitchFamily="34" charset="0"/>
              </a:rPr>
              <a:t> International Conference on Numerical Combustion</a:t>
            </a:r>
          </a:p>
          <a:p>
            <a:r>
              <a:rPr lang="en-US" altLang="zh-CN" sz="1200" b="0" baseline="0" dirty="0">
                <a:latin typeface="Arial" panose="020B0604020202020204" pitchFamily="34" charset="0"/>
              </a:rPr>
              <a:t>Granada, Spain, April 23-26, 2006</a:t>
            </a:r>
            <a:endParaRPr lang="en-CA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085128BE-5941-EF70-F1EB-0DEE72A98B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030E2D-B4BD-4F31-ADDC-494B21FC755F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B2EEA9FF-C8BA-0538-51F4-D3A4AEA304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D1526886-8912-BB44-A72B-D8A1944CF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r>
              <a:rPr lang="en-US" altLang="zh-CN" sz="1200" b="0" baseline="0" dirty="0">
                <a:latin typeface="Arial" panose="020B0604020202020204" pitchFamily="34" charset="0"/>
              </a:rPr>
              <a:t>11</a:t>
            </a:r>
            <a:r>
              <a:rPr lang="en-US" altLang="zh-CN" sz="1200" b="0" baseline="30000" dirty="0">
                <a:latin typeface="Arial" panose="020B0604020202020204" pitchFamily="34" charset="0"/>
              </a:rPr>
              <a:t>th</a:t>
            </a:r>
            <a:r>
              <a:rPr lang="en-US" altLang="zh-CN" sz="1200" b="0" baseline="0" dirty="0">
                <a:latin typeface="Arial" panose="020B0604020202020204" pitchFamily="34" charset="0"/>
              </a:rPr>
              <a:t> International Conference on Numerical Combustion</a:t>
            </a:r>
          </a:p>
          <a:p>
            <a:r>
              <a:rPr lang="en-US" altLang="zh-CN" sz="1200" b="0" baseline="0" dirty="0">
                <a:latin typeface="Arial" panose="020B0604020202020204" pitchFamily="34" charset="0"/>
              </a:rPr>
              <a:t>Granada, Spain, April 23-26, 2006</a:t>
            </a:r>
            <a:endParaRPr lang="en-CA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1C292B35-3D11-F273-CD16-74041101EA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022D4D-825D-4DDB-B8EA-2C8DF13B42C1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277A29C1-630F-6604-9130-E5387ED2E7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89D82614-DC0D-3A8D-9855-279CBC9F5A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720C4E73-B8DD-3E69-CAC0-B35B3EA5E7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031CFA-3050-4A1B-80AA-2F75BA748257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2518A047-8941-2EA3-D846-40EBB04499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B77B1B39-0E31-AFA2-BA54-78177BE59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E33724C8-C766-F712-0173-F22B450113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827EE62E-63BD-5441-A4B5-6925C12D2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342ABE0-E55C-2BE1-2B21-ABEF47B8E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550569-CBE5-43E7-B48F-DE58B45BBD14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3CA47BBE-5653-819D-6644-76BC962076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36BDDC-D760-4507-B61B-55CAFBACD536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E0CA1266-973F-612A-62DD-892746F26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9224A276-86B9-1040-7A53-D3D520931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>
            <a:extLst>
              <a:ext uri="{FF2B5EF4-FFF2-40B4-BE49-F238E27FC236}">
                <a16:creationId xmlns:a16="http://schemas.microsoft.com/office/drawing/2014/main" id="{913246CB-EF0F-13A3-08F6-4419DAF18E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CB760D-CA8A-47AE-B4E2-E5286191C917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9B0AE366-A228-C65A-141B-144B1C5E7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88068" name="Rectangle 3">
            <a:extLst>
              <a:ext uri="{FF2B5EF4-FFF2-40B4-BE49-F238E27FC236}">
                <a16:creationId xmlns:a16="http://schemas.microsoft.com/office/drawing/2014/main" id="{30EC4B8C-EC37-3C64-A335-EE0F42C13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77DE86C1-D551-16BF-B580-EC42037D5E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2BE3D2-B9D5-43CA-A053-9282E8F3C068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F148C1CF-7AF5-79CF-3018-86D2C78D7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6AE55A39-D18C-7335-C01B-917F7EA3F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E58985F5-0AB5-D803-10C9-C94DC57DC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1919DC-4D11-4DCC-9D16-16A5F05F012A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D9915834-5753-FA9B-5D49-8F993B5320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8500"/>
            <a:ext cx="4648200" cy="3486150"/>
          </a:xfrm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61B3FF75-8199-3C6E-52BB-3446A1BF4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1196975" cy="274638"/>
          </a:xfrm>
          <a:noFill/>
        </p:spPr>
        <p:txBody>
          <a:bodyPr/>
          <a:lstStyle/>
          <a:p>
            <a:pPr eaLnBrk="1" hangingPunct="1"/>
            <a:endParaRPr lang="en-CA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 Huang’s 2005 Surf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616D-96E2-4921-B79D-43D0CCCEB74C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5333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0616D-96E2-4921-B79D-43D0CCCEB74C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671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AFE56C1F-5253-E5D2-4343-8B41F7471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461F64-E16C-4009-958B-EE1BAE5EABD2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0E0A6069-49E7-F630-D039-F7933A6C0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8200" cy="3486150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1A6C2A43-05F4-72F4-DB4A-23C679A051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5988" y="4416425"/>
            <a:ext cx="4140200" cy="274638"/>
          </a:xfrm>
          <a:noFill/>
        </p:spPr>
        <p:txBody>
          <a:bodyPr/>
          <a:lstStyle/>
          <a:p>
            <a:pPr eaLnBrk="1" hangingPunct="1"/>
            <a:r>
              <a:rPr lang="en-US" altLang="en-US"/>
              <a:t>finish with a proposal for understanding the scope of the problem.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1527136D-0FCA-4D21-BB1E-30AFC46A64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725B77CB-53D3-BB30-C8B3-EF6A51F70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80A5077A-CC0E-8BB4-3650-E28A9CDBE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E31B91-9DF2-4E8F-9EF1-1E68E694F854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9A8A36FE-66BB-56F3-EC3E-E8AC2634E0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8E720A61-5DC1-4F94-12EA-A50F80EF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0ECA78FF-5DC7-DD47-6D69-37E98757E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D43C36-1FE5-41E9-BCEB-5C146F19F0E7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5D015E4-0F77-F268-534A-DBE28E9F48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256DBC8C-3043-BA3E-D89B-B50504029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0BDB0385-2C28-0BDB-F737-6EB96DD48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5CC7BA-16D1-4F77-85DC-C1ACE1BB8689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95B79814-8716-E614-228F-7587E6C676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E0314BDD-B1F9-7022-8ED3-B3AABB662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0A35A0F-D1D8-CB0E-2A81-CA92577A5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E07A7B1-9A85-401E-8A5E-16AEAC826700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E7E95089-3674-81D5-1264-A1B7D765B1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A1E2AE9C-1A77-3BDC-10AD-CBCE1C360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5AE3CAE3-C3DC-665E-3A6B-8CF612E00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EEF706-F1C0-4C34-A0E5-B762A44ACD45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7DDFCF99-F031-7A66-E78E-CB4167FD95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0F15549F-7114-3C1E-190E-7542A6305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42C71675-788B-24DA-1836-9AFB68A25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2A8D1F-5552-4684-9CC0-25DDF252C734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610906-3DAE-3682-1E3C-8E140763F6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12C2D2-F8DD-CF2A-A2DF-E64832D826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D6F816-AB0B-902A-E1A6-EBDDEB0B1E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D7DCD-AA36-446E-A5FE-12E1ED1450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01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B8B3B4-C439-7929-7418-F5177B8E5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95E05F-1F12-6C76-F2DE-B0369CC26C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8F4261-2CE1-D746-9601-6158BAAD9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CE65EC-68D0-45C9-913D-4D74B0824D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525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C387A0-81E8-CBD9-23A6-F7F9D62544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6CD198-0F6A-B7B7-82E1-1D2A9B4EC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B5EA6C-F0AB-70A6-0A58-3914AA48C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0B7516-ADAA-45CE-9A3F-8A865B5AF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735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ADC383-D245-3890-A5FC-E21EA64415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73DB1-F9A1-4D44-0C26-14B403D2C6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9365A-B55D-ABEF-B2DF-8ABCC6B63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647A3-9FEF-4523-9CB0-2418D80DC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061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FEC1258-B017-919F-AF5D-EF8A664105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7DE366D-199D-B9D4-DF29-06D9A31A52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7887C2-FA3E-D8F9-0FE1-2E46F13DFB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F5D602-2C6F-4D9A-872E-286F7C1CA0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849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85C4DB6-98BF-4F5C-9FD7-E69638A77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DAEE838-FC35-1831-59DB-0985C1BB4C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DFFB952-1C0D-0605-F240-B8D14257FD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6287D-7104-49EA-A1BB-CB0B992C20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539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ED294B-E97F-4820-18E0-3B0CFFABBC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D14FCE-A7B5-1158-6412-8100CCE11F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E98883-4678-12DB-CD6B-F11B7FD79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11248D-7388-45F2-902D-73C1A8077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15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D1121F-2969-400E-415C-7200C2FC9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C6A99C-F72E-C77E-93A9-D9DADF8DE3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617FF9-27A0-4D8E-0F2E-26ECD4FCCE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431B6-8D5E-4BA4-8978-65BC94866C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227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A1FBCB-ED4A-020E-B369-C997C41EA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75A5E4-2CE2-48AA-4F84-CFD4AB161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0B2BCB-10AF-DBCE-939E-22FA7BE0EC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98B17-440E-4B2A-902E-F428873CBD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039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05E8D-9DBC-26D7-0AB2-8D5265C0E4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067C5-BD9D-347E-23AB-804748CA32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2F22A-A12F-C976-43F7-2C6DE2D71D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EE26F-7914-4D6E-8E2C-818756AEC0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68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BAED97C-DF7A-C476-4556-19165EC7B3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7BC3ADB-56C3-EEF7-38F7-85E9B5BE9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C7AE58-66C8-2136-47BE-E677142FC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F4C2C-B96C-42CD-80D4-CCC3B3FD88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07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E9D4DB-19BD-DAA8-2179-12F1FB639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CF7ECC-A0DD-DB50-0BA7-4EDFB0EDDA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269E89-3CED-5A91-D783-A047DDF46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AD227F-FEAE-4169-B7F6-86B2E1074B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63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464B75-8C13-BD2B-ED72-E583FDAB3D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21274D0-1823-97D6-A07C-55FAE64B2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E8AB0-62B8-D0E3-B59C-925EAB199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479D7-967E-40F6-9B1B-F793EDEBE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155FC-BCC4-F087-073D-5FBE7D5D65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9EFD9-A722-0291-9BBD-27C0C0304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0D8D88-2FB9-5BC1-5AAE-FA8966D66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3929E-5F41-4110-9EAC-968D2E908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3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7E8F9-9D10-BDF9-F400-D9BC391192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405C9-E328-B715-1E04-224BC1F5A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B45F3A-4DCF-174F-AEB4-C7C3EACADA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EDDDD-1D44-47BE-BAF2-3AB8DFB48E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72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CB9CE7-A834-A06A-0C49-D37579C10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B9141F-1D83-CFEC-89BC-6DBA628DB0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C66F7E1-0E51-D997-A224-3D4FA3E6D6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F65FBA-7910-7C1A-D99E-8451FC8972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46CBF59-683B-4A68-2D1A-E4C9B2944E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96DA578-E0B6-43F8-A20B-C9F76B04E5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5.png"/><Relationship Id="rId3" Type="http://schemas.openxmlformats.org/officeDocument/2006/relationships/image" Target="../media/image12.wmf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8.wmf"/><Relationship Id="rId4" Type="http://schemas.openxmlformats.org/officeDocument/2006/relationships/image" Target="../media/image13.wmf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3.mp4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5.png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wmf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95.wmf"/><Relationship Id="rId7" Type="http://schemas.openxmlformats.org/officeDocument/2006/relationships/image" Target="../media/image9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9.wmf"/><Relationship Id="rId5" Type="http://schemas.openxmlformats.org/officeDocument/2006/relationships/image" Target="../media/image96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9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wmf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media" Target="../media/media5.mp4"/><Relationship Id="rId7" Type="http://schemas.openxmlformats.org/officeDocument/2006/relationships/image" Target="../media/image10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120.wmf"/><Relationship Id="rId3" Type="http://schemas.openxmlformats.org/officeDocument/2006/relationships/image" Target="../media/image113.png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17.wmf"/><Relationship Id="rId17" Type="http://schemas.openxmlformats.org/officeDocument/2006/relationships/oleObject" Target="../embeddings/oleObject17.bin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19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108.png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116.wmf"/><Relationship Id="rId4" Type="http://schemas.openxmlformats.org/officeDocument/2006/relationships/image" Target="../media/image114.pn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18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png"/><Relationship Id="rId7" Type="http://schemas.openxmlformats.org/officeDocument/2006/relationships/image" Target="../media/image123.wmf"/><Relationship Id="rId12" Type="http://schemas.openxmlformats.org/officeDocument/2006/relationships/image" Target="../media/image126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122.wmf"/><Relationship Id="rId10" Type="http://schemas.openxmlformats.org/officeDocument/2006/relationships/image" Target="../media/image125.w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132.wmf"/><Relationship Id="rId18" Type="http://schemas.openxmlformats.org/officeDocument/2006/relationships/oleObject" Target="../embeddings/oleObject28.bin"/><Relationship Id="rId26" Type="http://schemas.openxmlformats.org/officeDocument/2006/relationships/oleObject" Target="../embeddings/oleObject32.bin"/><Relationship Id="rId3" Type="http://schemas.openxmlformats.org/officeDocument/2006/relationships/image" Target="../media/image127.png"/><Relationship Id="rId21" Type="http://schemas.openxmlformats.org/officeDocument/2006/relationships/image" Target="../media/image136.wmf"/><Relationship Id="rId7" Type="http://schemas.openxmlformats.org/officeDocument/2006/relationships/image" Target="../media/image129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134.wmf"/><Relationship Id="rId25" Type="http://schemas.openxmlformats.org/officeDocument/2006/relationships/image" Target="../media/image138.wmf"/><Relationship Id="rId2" Type="http://schemas.openxmlformats.org/officeDocument/2006/relationships/notesSlide" Target="../notesSlides/notesSlide29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29" Type="http://schemas.openxmlformats.org/officeDocument/2006/relationships/image" Target="../media/image140.wmf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131.wmf"/><Relationship Id="rId24" Type="http://schemas.openxmlformats.org/officeDocument/2006/relationships/oleObject" Target="../embeddings/oleObject31.bin"/><Relationship Id="rId5" Type="http://schemas.openxmlformats.org/officeDocument/2006/relationships/image" Target="../media/image128.png"/><Relationship Id="rId15" Type="http://schemas.openxmlformats.org/officeDocument/2006/relationships/image" Target="../media/image133.wmf"/><Relationship Id="rId23" Type="http://schemas.openxmlformats.org/officeDocument/2006/relationships/image" Target="../media/image137.wmf"/><Relationship Id="rId28" Type="http://schemas.openxmlformats.org/officeDocument/2006/relationships/oleObject" Target="../embeddings/oleObject33.bin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135.wmf"/><Relationship Id="rId4" Type="http://schemas.openxmlformats.org/officeDocument/2006/relationships/image" Target="../media/image107.png"/><Relationship Id="rId9" Type="http://schemas.openxmlformats.org/officeDocument/2006/relationships/image" Target="../media/image130.wmf"/><Relationship Id="rId14" Type="http://schemas.openxmlformats.org/officeDocument/2006/relationships/oleObject" Target="../embeddings/oleObject26.bin"/><Relationship Id="rId22" Type="http://schemas.openxmlformats.org/officeDocument/2006/relationships/oleObject" Target="../embeddings/oleObject30.bin"/><Relationship Id="rId27" Type="http://schemas.openxmlformats.org/officeDocument/2006/relationships/image" Target="../media/image139.wmf"/><Relationship Id="rId30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141.png"/><Relationship Id="rId7" Type="http://schemas.openxmlformats.org/officeDocument/2006/relationships/image" Target="../media/image143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142.wmf"/><Relationship Id="rId10" Type="http://schemas.openxmlformats.org/officeDocument/2006/relationships/image" Target="../media/image145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14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4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image" Target="../media/image149.wmf"/><Relationship Id="rId7" Type="http://schemas.openxmlformats.org/officeDocument/2006/relationships/image" Target="../media/image152.jpeg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jpeg"/><Relationship Id="rId5" Type="http://schemas.openxmlformats.org/officeDocument/2006/relationships/image" Target="../media/image150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54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wmf"/><Relationship Id="rId5" Type="http://schemas.openxmlformats.org/officeDocument/2006/relationships/image" Target="../media/image170.png"/><Relationship Id="rId4" Type="http://schemas.openxmlformats.org/officeDocument/2006/relationships/image" Target="../media/image16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9.wmf"/><Relationship Id="rId4" Type="http://schemas.openxmlformats.org/officeDocument/2006/relationships/image" Target="../media/image178.w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image" Target="../media/image12.wmf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>
            <a:extLst>
              <a:ext uri="{FF2B5EF4-FFF2-40B4-BE49-F238E27FC236}">
                <a16:creationId xmlns:a16="http://schemas.microsoft.com/office/drawing/2014/main" id="{9A5318C6-425C-D01B-C427-A2ED0306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8BE4F6-DEFC-43AB-9DA4-929E41DCBD39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7501D5B6-208D-2515-9A4B-20EB5335AA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0"/>
            <a:ext cx="8763000" cy="2057400"/>
          </a:xfrm>
        </p:spPr>
        <p:txBody>
          <a:bodyPr anchor="ctr"/>
          <a:lstStyle/>
          <a:p>
            <a:pPr eaLnBrk="1" hangingPunct="1"/>
            <a:r>
              <a:rPr lang="en-US" altLang="en-US" sz="4400"/>
              <a:t>Detonation in Gases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A9B1D201-C018-DDD7-A6CA-9E10BE4F82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5800" y="2133600"/>
            <a:ext cx="80772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/>
              <a:t>Joseph E Shepherd</a:t>
            </a:r>
            <a:br>
              <a:rPr lang="en-US" altLang="en-US" sz="3200"/>
            </a:br>
            <a:endParaRPr lang="en-US" altLang="en-US" sz="3200"/>
          </a:p>
          <a:p>
            <a:pPr eaLnBrk="1" hangingPunct="1">
              <a:lnSpc>
                <a:spcPct val="90000"/>
              </a:lnSpc>
            </a:pPr>
            <a:r>
              <a:rPr lang="en-US" altLang="en-US" sz="3200"/>
              <a:t>Aeronautics and Mechanical Engineering</a:t>
            </a:r>
            <a:br>
              <a:rPr lang="en-US" altLang="en-US" sz="3200"/>
            </a:br>
            <a:r>
              <a:rPr lang="en-US" altLang="en-US" sz="3200"/>
              <a:t>California Institute of Technology</a:t>
            </a:r>
            <a:br>
              <a:rPr lang="en-US" altLang="en-US" sz="3200"/>
            </a:br>
            <a:r>
              <a:rPr lang="en-US" altLang="en-US" sz="3200"/>
              <a:t>Pasadena, CA 91125 USA</a:t>
            </a:r>
          </a:p>
          <a:p>
            <a:pPr eaLnBrk="1" hangingPunct="1">
              <a:lnSpc>
                <a:spcPct val="90000"/>
              </a:lnSpc>
            </a:pPr>
            <a:endParaRPr lang="en-US" altLang="en-US" sz="3200"/>
          </a:p>
          <a:p>
            <a:pPr eaLnBrk="1" hangingPunct="1">
              <a:lnSpc>
                <a:spcPct val="90000"/>
              </a:lnSpc>
            </a:pPr>
            <a:r>
              <a:rPr lang="en-US" altLang="en-US" sz="3200" i="1"/>
              <a:t>Combustion Symposium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 i="1"/>
              <a:t>McGill University August 2008</a:t>
            </a:r>
            <a:endParaRPr lang="en-US" altLang="en-US" sz="320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59A5E9FB-8C8B-AB4C-016E-4AC7FEF1A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492F00-F03D-47B5-A5F4-78C4E6ABB200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B5A5BD71-5045-60C3-73F1-687F079B8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192563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3">
            <a:extLst>
              <a:ext uri="{FF2B5EF4-FFF2-40B4-BE49-F238E27FC236}">
                <a16:creationId xmlns:a16="http://schemas.microsoft.com/office/drawing/2014/main" id="{43CBA7FE-16AC-6314-71D4-F1FBD545E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800100"/>
            <a:ext cx="18653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4">
            <a:extLst>
              <a:ext uri="{FF2B5EF4-FFF2-40B4-BE49-F238E27FC236}">
                <a16:creationId xmlns:a16="http://schemas.microsoft.com/office/drawing/2014/main" id="{3EAB2DAB-1E4D-DEBE-A04F-34E0BAFE4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048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”ZND’’ 1940-43</a:t>
            </a:r>
          </a:p>
        </p:txBody>
      </p:sp>
      <p:graphicFrame>
        <p:nvGraphicFramePr>
          <p:cNvPr id="22534" name="Object 5">
            <a:extLst>
              <a:ext uri="{FF2B5EF4-FFF2-40B4-BE49-F238E27FC236}">
                <a16:creationId xmlns:a16="http://schemas.microsoft.com/office/drawing/2014/main" id="{5D0E1C46-643E-215A-B802-03B2E9ED26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3138" y="4419600"/>
          <a:ext cx="1668462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90600" imgH="1333500" progId="Equation.3">
                  <p:embed/>
                </p:oleObj>
              </mc:Choice>
              <mc:Fallback>
                <p:oleObj name="Equation" r:id="rId5" imgW="990600" imgH="1333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3138" y="4419600"/>
                        <a:ext cx="1668462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6">
            <a:extLst>
              <a:ext uri="{FF2B5EF4-FFF2-40B4-BE49-F238E27FC236}">
                <a16:creationId xmlns:a16="http://schemas.microsoft.com/office/drawing/2014/main" id="{78177658-EC34-0B08-99FD-BE72520485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7">
            <a:extLst>
              <a:ext uri="{FF2B5EF4-FFF2-40B4-BE49-F238E27FC236}">
                <a16:creationId xmlns:a16="http://schemas.microsoft.com/office/drawing/2014/main" id="{7BC2EF9E-50DF-DB1C-5CEA-09734983AD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1950" y="4451350"/>
          <a:ext cx="301625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790700" imgH="1155700" progId="Equation.3">
                  <p:embed/>
                </p:oleObj>
              </mc:Choice>
              <mc:Fallback>
                <p:oleObj name="Equation" r:id="rId9" imgW="1790700" imgH="1155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1950" y="4451350"/>
                        <a:ext cx="3016250" cy="187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8">
            <a:extLst>
              <a:ext uri="{FF2B5EF4-FFF2-40B4-BE49-F238E27FC236}">
                <a16:creationId xmlns:a16="http://schemas.microsoft.com/office/drawing/2014/main" id="{AE138F58-1DF7-3C49-09CA-A39EEDF3E8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5262563"/>
          <a:ext cx="24384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366" imgH="228501" progId="Equation.3">
                  <p:embed/>
                </p:oleObj>
              </mc:Choice>
              <mc:Fallback>
                <p:oleObj name="Equation" r:id="rId11" imgW="1231366" imgH="22850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62563"/>
                        <a:ext cx="24384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Text Box 9">
            <a:extLst>
              <a:ext uri="{FF2B5EF4-FFF2-40B4-BE49-F238E27FC236}">
                <a16:creationId xmlns:a16="http://schemas.microsoft.com/office/drawing/2014/main" id="{26B38EA8-3E89-D272-5FC8-AC7C1F55F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4608513"/>
            <a:ext cx="116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thermicity</a:t>
            </a:r>
          </a:p>
        </p:txBody>
      </p:sp>
      <p:pic>
        <p:nvPicPr>
          <p:cNvPr id="22539" name="Picture 10" descr="NeumannL">
            <a:extLst>
              <a:ext uri="{FF2B5EF4-FFF2-40B4-BE49-F238E27FC236}">
                <a16:creationId xmlns:a16="http://schemas.microsoft.com/office/drawing/2014/main" id="{3E5F26CE-BD8D-0D9F-B982-E102751BF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47713"/>
            <a:ext cx="22875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D73BF2FD-6240-287B-3E53-D0DD7BEA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CDA1654-FFFE-45A9-AAA4-2FC643FB6BCC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2911BD1F-4359-046F-A67B-364680375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192563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id="{77082C91-661E-E54D-31CB-04D6331E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6763"/>
            <a:ext cx="18653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4">
            <a:extLst>
              <a:ext uri="{FF2B5EF4-FFF2-40B4-BE49-F238E27FC236}">
                <a16:creationId xmlns:a16="http://schemas.microsoft.com/office/drawing/2014/main" id="{C68C169D-5FA5-C985-DFD7-4C889E7B7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30480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”ZND’’ 1940-43</a:t>
            </a:r>
          </a:p>
        </p:txBody>
      </p:sp>
      <p:pic>
        <p:nvPicPr>
          <p:cNvPr id="24582" name="Picture 5">
            <a:extLst>
              <a:ext uri="{FF2B5EF4-FFF2-40B4-BE49-F238E27FC236}">
                <a16:creationId xmlns:a16="http://schemas.microsoft.com/office/drawing/2014/main" id="{C45BB5B7-E58E-2E45-DAC8-D73B6A96B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03650"/>
            <a:ext cx="7315200" cy="297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6" descr="NeumannL">
            <a:extLst>
              <a:ext uri="{FF2B5EF4-FFF2-40B4-BE49-F238E27FC236}">
                <a16:creationId xmlns:a16="http://schemas.microsoft.com/office/drawing/2014/main" id="{9B51313B-8840-7AE7-0C2B-94606212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14375"/>
            <a:ext cx="22875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FDE25172-0A4F-F47F-E51F-A4ACE644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60316C5-0F59-4459-ABEA-BB497E99216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6AFE0BBE-202A-16B8-3930-00CF2457B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798513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G. I. Taylor</a:t>
            </a:r>
          </a:p>
        </p:txBody>
      </p:sp>
      <p:pic>
        <p:nvPicPr>
          <p:cNvPr id="26628" name="Picture 3" descr="Taylor_Geoffrey_3">
            <a:extLst>
              <a:ext uri="{FF2B5EF4-FFF2-40B4-BE49-F238E27FC236}">
                <a16:creationId xmlns:a16="http://schemas.microsoft.com/office/drawing/2014/main" id="{C78519CB-F07C-2A6E-F912-58AC499D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2732088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>
            <a:extLst>
              <a:ext uri="{FF2B5EF4-FFF2-40B4-BE49-F238E27FC236}">
                <a16:creationId xmlns:a16="http://schemas.microsoft.com/office/drawing/2014/main" id="{C73B155C-47A9-8859-358D-8E4B1E48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5"/>
          <a:stretch>
            <a:fillRect/>
          </a:stretch>
        </p:blipFill>
        <p:spPr bwMode="auto">
          <a:xfrm>
            <a:off x="0" y="4953000"/>
            <a:ext cx="8539163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Freeform 5">
            <a:extLst>
              <a:ext uri="{FF2B5EF4-FFF2-40B4-BE49-F238E27FC236}">
                <a16:creationId xmlns:a16="http://schemas.microsoft.com/office/drawing/2014/main" id="{DF479D3D-7DF5-4D34-D586-99DD757A2782}"/>
              </a:ext>
            </a:extLst>
          </p:cNvPr>
          <p:cNvSpPr>
            <a:spLocks/>
          </p:cNvSpPr>
          <p:nvPr/>
        </p:nvSpPr>
        <p:spPr bwMode="auto">
          <a:xfrm>
            <a:off x="4000500" y="2286000"/>
            <a:ext cx="4381500" cy="2006600"/>
          </a:xfrm>
          <a:custGeom>
            <a:avLst/>
            <a:gdLst>
              <a:gd name="T0" fmla="*/ 0 w 2712"/>
              <a:gd name="T1" fmla="*/ 0 h 1233"/>
              <a:gd name="T2" fmla="*/ 1616 w 2712"/>
              <a:gd name="T3" fmla="*/ 2006600 h 1233"/>
              <a:gd name="T4" fmla="*/ 4381500 w 2712"/>
              <a:gd name="T5" fmla="*/ 39058 h 1233"/>
              <a:gd name="T6" fmla="*/ 0 w 2712"/>
              <a:gd name="T7" fmla="*/ 0 h 12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12" h="1233">
                <a:moveTo>
                  <a:pt x="0" y="0"/>
                </a:moveTo>
                <a:lnTo>
                  <a:pt x="1" y="1233"/>
                </a:lnTo>
                <a:lnTo>
                  <a:pt x="2712" y="24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1" name="Rectangle 6">
            <a:extLst>
              <a:ext uri="{FF2B5EF4-FFF2-40B4-BE49-F238E27FC236}">
                <a16:creationId xmlns:a16="http://schemas.microsoft.com/office/drawing/2014/main" id="{E6682575-13BD-DDF5-4C1E-79E632A74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3" y="4295775"/>
            <a:ext cx="808037" cy="612775"/>
          </a:xfrm>
          <a:prstGeom prst="rect">
            <a:avLst/>
          </a:prstGeom>
          <a:solidFill>
            <a:srgbClr val="FFFFFF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2" name="Line 7">
            <a:extLst>
              <a:ext uri="{FF2B5EF4-FFF2-40B4-BE49-F238E27FC236}">
                <a16:creationId xmlns:a16="http://schemas.microsoft.com/office/drawing/2014/main" id="{8E3A80EB-8958-0D58-83B5-E8D0C13923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02088" y="4292600"/>
            <a:ext cx="4664075" cy="31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Freeform 8">
            <a:extLst>
              <a:ext uri="{FF2B5EF4-FFF2-40B4-BE49-F238E27FC236}">
                <a16:creationId xmlns:a16="http://schemas.microsoft.com/office/drawing/2014/main" id="{DD980546-9D9C-D320-A099-F05A48F59303}"/>
              </a:ext>
            </a:extLst>
          </p:cNvPr>
          <p:cNvSpPr>
            <a:spLocks/>
          </p:cNvSpPr>
          <p:nvPr/>
        </p:nvSpPr>
        <p:spPr bwMode="auto">
          <a:xfrm>
            <a:off x="8664575" y="4238625"/>
            <a:ext cx="109538" cy="111125"/>
          </a:xfrm>
          <a:custGeom>
            <a:avLst/>
            <a:gdLst>
              <a:gd name="T0" fmla="*/ 0 w 51"/>
              <a:gd name="T1" fmla="*/ 111125 h 51"/>
              <a:gd name="T2" fmla="*/ 109538 w 51"/>
              <a:gd name="T3" fmla="*/ 54473 h 51"/>
              <a:gd name="T4" fmla="*/ 0 w 51"/>
              <a:gd name="T5" fmla="*/ 0 h 51"/>
              <a:gd name="T6" fmla="*/ 0 w 51"/>
              <a:gd name="T7" fmla="*/ 111125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" h="51">
                <a:moveTo>
                  <a:pt x="0" y="51"/>
                </a:moveTo>
                <a:lnTo>
                  <a:pt x="51" y="25"/>
                </a:lnTo>
                <a:lnTo>
                  <a:pt x="0" y="0"/>
                </a:lnTo>
                <a:lnTo>
                  <a:pt x="0" y="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Rectangle 9">
            <a:extLst>
              <a:ext uri="{FF2B5EF4-FFF2-40B4-BE49-F238E27FC236}">
                <a16:creationId xmlns:a16="http://schemas.microsoft.com/office/drawing/2014/main" id="{0F0EDFE1-233C-E62D-6E92-C200ABDFC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4375150"/>
            <a:ext cx="152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X</a:t>
            </a:r>
          </a:p>
        </p:txBody>
      </p:sp>
      <p:sp>
        <p:nvSpPr>
          <p:cNvPr id="26635" name="Freeform 10">
            <a:extLst>
              <a:ext uri="{FF2B5EF4-FFF2-40B4-BE49-F238E27FC236}">
                <a16:creationId xmlns:a16="http://schemas.microsoft.com/office/drawing/2014/main" id="{16FEBBB3-4265-3AD0-BAC4-D64F74B58563}"/>
              </a:ext>
            </a:extLst>
          </p:cNvPr>
          <p:cNvSpPr>
            <a:spLocks/>
          </p:cNvSpPr>
          <p:nvPr/>
        </p:nvSpPr>
        <p:spPr bwMode="auto">
          <a:xfrm>
            <a:off x="4038600" y="3344863"/>
            <a:ext cx="4305300" cy="966787"/>
          </a:xfrm>
          <a:custGeom>
            <a:avLst/>
            <a:gdLst>
              <a:gd name="T0" fmla="*/ 0 w 1988"/>
              <a:gd name="T1" fmla="*/ 936026 h 440"/>
              <a:gd name="T2" fmla="*/ 6497 w 1988"/>
              <a:gd name="T3" fmla="*/ 966787 h 440"/>
              <a:gd name="T4" fmla="*/ 4305300 w 1988"/>
              <a:gd name="T5" fmla="*/ 30761 h 440"/>
              <a:gd name="T6" fmla="*/ 4298803 w 1988"/>
              <a:gd name="T7" fmla="*/ 0 h 440"/>
              <a:gd name="T8" fmla="*/ 0 w 1988"/>
              <a:gd name="T9" fmla="*/ 936026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88" h="440">
                <a:moveTo>
                  <a:pt x="0" y="426"/>
                </a:moveTo>
                <a:lnTo>
                  <a:pt x="3" y="440"/>
                </a:lnTo>
                <a:lnTo>
                  <a:pt x="1988" y="14"/>
                </a:lnTo>
                <a:lnTo>
                  <a:pt x="1985" y="0"/>
                </a:lnTo>
                <a:lnTo>
                  <a:pt x="0" y="42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1">
            <a:extLst>
              <a:ext uri="{FF2B5EF4-FFF2-40B4-BE49-F238E27FC236}">
                <a16:creationId xmlns:a16="http://schemas.microsoft.com/office/drawing/2014/main" id="{AFEF5180-212B-1408-3BE8-173917975A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1775" y="3151188"/>
            <a:ext cx="4297363" cy="1144587"/>
          </a:xfrm>
          <a:prstGeom prst="line">
            <a:avLst/>
          </a:prstGeom>
          <a:noFill/>
          <a:ln w="8001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12">
            <a:extLst>
              <a:ext uri="{FF2B5EF4-FFF2-40B4-BE49-F238E27FC236}">
                <a16:creationId xmlns:a16="http://schemas.microsoft.com/office/drawing/2014/main" id="{301D78C2-1D70-0632-2A91-9D3A73EB20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1775" y="2943225"/>
            <a:ext cx="4297363" cy="1352550"/>
          </a:xfrm>
          <a:prstGeom prst="line">
            <a:avLst/>
          </a:prstGeom>
          <a:noFill/>
          <a:ln w="8001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3">
            <a:extLst>
              <a:ext uri="{FF2B5EF4-FFF2-40B4-BE49-F238E27FC236}">
                <a16:creationId xmlns:a16="http://schemas.microsoft.com/office/drawing/2014/main" id="{8FBA9AFC-B0C6-8ED5-E7E1-89BC24F43F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1775" y="2736850"/>
            <a:ext cx="4297363" cy="1558925"/>
          </a:xfrm>
          <a:prstGeom prst="line">
            <a:avLst/>
          </a:prstGeom>
          <a:noFill/>
          <a:ln w="8001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Line 14">
            <a:extLst>
              <a:ext uri="{FF2B5EF4-FFF2-40B4-BE49-F238E27FC236}">
                <a16:creationId xmlns:a16="http://schemas.microsoft.com/office/drawing/2014/main" id="{FA4F28C7-873D-C76F-317D-6FC3B60ACC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1775" y="2527300"/>
            <a:ext cx="4297363" cy="1768475"/>
          </a:xfrm>
          <a:prstGeom prst="line">
            <a:avLst/>
          </a:prstGeom>
          <a:noFill/>
          <a:ln w="8001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Line 15">
            <a:extLst>
              <a:ext uri="{FF2B5EF4-FFF2-40B4-BE49-F238E27FC236}">
                <a16:creationId xmlns:a16="http://schemas.microsoft.com/office/drawing/2014/main" id="{265FBD5F-508B-ACF7-608D-8E843E0EFA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1775" y="2319338"/>
            <a:ext cx="4297363" cy="1976437"/>
          </a:xfrm>
          <a:prstGeom prst="line">
            <a:avLst/>
          </a:prstGeom>
          <a:noFill/>
          <a:ln w="8001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Rectangle 16">
            <a:extLst>
              <a:ext uri="{FF2B5EF4-FFF2-40B4-BE49-F238E27FC236}">
                <a16:creationId xmlns:a16="http://schemas.microsoft.com/office/drawing/2014/main" id="{3A06E5E7-C00D-3150-79DB-4F39C355E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9775" y="1204913"/>
            <a:ext cx="1311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 particle path</a:t>
            </a:r>
            <a:endParaRPr lang="en-US" altLang="en-US" sz="2400"/>
          </a:p>
        </p:txBody>
      </p:sp>
      <p:sp>
        <p:nvSpPr>
          <p:cNvPr id="26642" name="Line 17">
            <a:extLst>
              <a:ext uri="{FF2B5EF4-FFF2-40B4-BE49-F238E27FC236}">
                <a16:creationId xmlns:a16="http://schemas.microsoft.com/office/drawing/2014/main" id="{06C627B5-458A-F9A3-DFCC-1539CDAFB1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7800" y="2057400"/>
            <a:ext cx="0" cy="22225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43" name="Text Box 18">
            <a:extLst>
              <a:ext uri="{FF2B5EF4-FFF2-40B4-BE49-F238E27FC236}">
                <a16:creationId xmlns:a16="http://schemas.microsoft.com/office/drawing/2014/main" id="{D44F3597-7B70-30D4-F7AF-B404F37B8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8288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/>
              <a:t>t</a:t>
            </a:r>
          </a:p>
        </p:txBody>
      </p:sp>
      <p:sp>
        <p:nvSpPr>
          <p:cNvPr id="26644" name="Text Box 19">
            <a:extLst>
              <a:ext uri="{FF2B5EF4-FFF2-40B4-BE49-F238E27FC236}">
                <a16:creationId xmlns:a16="http://schemas.microsoft.com/office/drawing/2014/main" id="{21AB6C00-8C8A-3ABF-E596-BAA525E6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191000"/>
            <a:ext cx="3556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/>
              <a:t>0</a:t>
            </a:r>
          </a:p>
        </p:txBody>
      </p:sp>
      <p:sp>
        <p:nvSpPr>
          <p:cNvPr id="26645" name="Text Box 20">
            <a:extLst>
              <a:ext uri="{FF2B5EF4-FFF2-40B4-BE49-F238E27FC236}">
                <a16:creationId xmlns:a16="http://schemas.microsoft.com/office/drawing/2014/main" id="{DDD56016-C822-924F-61D6-93AB849AA11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62775" y="3033713"/>
            <a:ext cx="415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2</a:t>
            </a:r>
          </a:p>
        </p:txBody>
      </p:sp>
      <p:sp>
        <p:nvSpPr>
          <p:cNvPr id="26646" name="Text Box 21">
            <a:extLst>
              <a:ext uri="{FF2B5EF4-FFF2-40B4-BE49-F238E27FC236}">
                <a16:creationId xmlns:a16="http://schemas.microsoft.com/office/drawing/2014/main" id="{C9764430-66CA-C16A-4474-9C4D8E59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37957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1</a:t>
            </a:r>
          </a:p>
        </p:txBody>
      </p:sp>
      <p:sp>
        <p:nvSpPr>
          <p:cNvPr id="26647" name="Text Box 22">
            <a:extLst>
              <a:ext uri="{FF2B5EF4-FFF2-40B4-BE49-F238E27FC236}">
                <a16:creationId xmlns:a16="http://schemas.microsoft.com/office/drawing/2014/main" id="{FD067C41-53E9-F284-F034-0E2EE91AA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514600"/>
            <a:ext cx="312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3</a:t>
            </a:r>
          </a:p>
        </p:txBody>
      </p:sp>
      <p:sp>
        <p:nvSpPr>
          <p:cNvPr id="26648" name="Line 23">
            <a:extLst>
              <a:ext uri="{FF2B5EF4-FFF2-40B4-BE49-F238E27FC236}">
                <a16:creationId xmlns:a16="http://schemas.microsoft.com/office/drawing/2014/main" id="{C4F2D8EA-6759-EB8E-3C70-997E3A8F4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5625" y="3819525"/>
            <a:ext cx="623888" cy="1158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49" name="Text Box 24">
            <a:extLst>
              <a:ext uri="{FF2B5EF4-FFF2-40B4-BE49-F238E27FC236}">
                <a16:creationId xmlns:a16="http://schemas.microsoft.com/office/drawing/2014/main" id="{D37EF82D-7882-717F-0C0D-D7538999F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25" y="2590800"/>
            <a:ext cx="1912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Stationary region</a:t>
            </a:r>
          </a:p>
        </p:txBody>
      </p:sp>
      <p:sp>
        <p:nvSpPr>
          <p:cNvPr id="26650" name="Freeform 25">
            <a:extLst>
              <a:ext uri="{FF2B5EF4-FFF2-40B4-BE49-F238E27FC236}">
                <a16:creationId xmlns:a16="http://schemas.microsoft.com/office/drawing/2014/main" id="{E8A7B1F0-C613-2EBE-0D42-C112979CCD2A}"/>
              </a:ext>
            </a:extLst>
          </p:cNvPr>
          <p:cNvSpPr>
            <a:spLocks/>
          </p:cNvSpPr>
          <p:nvPr/>
        </p:nvSpPr>
        <p:spPr bwMode="auto">
          <a:xfrm>
            <a:off x="6096000" y="1585913"/>
            <a:ext cx="409575" cy="2681287"/>
          </a:xfrm>
          <a:custGeom>
            <a:avLst/>
            <a:gdLst>
              <a:gd name="T0" fmla="*/ 0 w 288"/>
              <a:gd name="T1" fmla="*/ 2681287 h 1632"/>
              <a:gd name="T2" fmla="*/ 15643 w 288"/>
              <a:gd name="T3" fmla="*/ 2268908 h 1632"/>
              <a:gd name="T4" fmla="*/ 383977 w 288"/>
              <a:gd name="T5" fmla="*/ 1541083 h 1632"/>
              <a:gd name="T6" fmla="*/ 409575 w 288"/>
              <a:gd name="T7" fmla="*/ 0 h 163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1632">
                <a:moveTo>
                  <a:pt x="0" y="1632"/>
                </a:moveTo>
                <a:cubicBezTo>
                  <a:pt x="0" y="1632"/>
                  <a:pt x="5" y="1506"/>
                  <a:pt x="11" y="1381"/>
                </a:cubicBezTo>
                <a:cubicBezTo>
                  <a:pt x="233" y="1218"/>
                  <a:pt x="270" y="938"/>
                  <a:pt x="270" y="938"/>
                </a:cubicBezTo>
                <a:lnTo>
                  <a:pt x="288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>
            <a:extLst>
              <a:ext uri="{FF2B5EF4-FFF2-40B4-BE49-F238E27FC236}">
                <a16:creationId xmlns:a16="http://schemas.microsoft.com/office/drawing/2014/main" id="{473C1D74-5E7E-AA35-1E8D-5851D881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20717A-7D84-4107-8601-C41DB6B27BA2}" type="slidenum">
              <a:rPr lang="en-US" altLang="en-US"/>
              <a:pPr/>
              <a:t>13</a:t>
            </a:fld>
            <a:endParaRPr lang="en-US" altLang="en-US"/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5BF93DE9-3FD0-F4C8-790E-026601ED3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33400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5706DFA9-206B-9827-7329-B4452380F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89350"/>
            <a:ext cx="403860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</p:pic>
      <p:sp>
        <p:nvSpPr>
          <p:cNvPr id="28677" name="Text Box 4">
            <a:extLst>
              <a:ext uri="{FF2B5EF4-FFF2-40B4-BE49-F238E27FC236}">
                <a16:creationId xmlns:a16="http://schemas.microsoft.com/office/drawing/2014/main" id="{0F2B1447-BAA7-E432-EAA6-F04C037F6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2484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Bach et al 1969</a:t>
            </a:r>
          </a:p>
        </p:txBody>
      </p:sp>
      <p:sp>
        <p:nvSpPr>
          <p:cNvPr id="28678" name="Line 5">
            <a:extLst>
              <a:ext uri="{FF2B5EF4-FFF2-40B4-BE49-F238E27FC236}">
                <a16:creationId xmlns:a16="http://schemas.microsoft.com/office/drawing/2014/main" id="{5FF91DD7-F43B-F882-6A8B-AB22EAD590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7400" y="3124200"/>
            <a:ext cx="1619250" cy="1423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8679" name="Line 6">
            <a:extLst>
              <a:ext uri="{FF2B5EF4-FFF2-40B4-BE49-F238E27FC236}">
                <a16:creationId xmlns:a16="http://schemas.microsoft.com/office/drawing/2014/main" id="{91841C04-40A6-BBA0-43A8-1B967A3E92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7625" y="3124200"/>
            <a:ext cx="1323975" cy="1419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>
            <a:extLst>
              <a:ext uri="{FF2B5EF4-FFF2-40B4-BE49-F238E27FC236}">
                <a16:creationId xmlns:a16="http://schemas.microsoft.com/office/drawing/2014/main" id="{C1C28E89-4252-0D28-AC46-743695E6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D63CDAC-335A-400B-BD66-C733D860C5B9}" type="slidenum">
              <a:rPr lang="en-US" altLang="en-US"/>
              <a:pPr/>
              <a:t>14</a:t>
            </a:fld>
            <a:endParaRPr lang="en-US" altLang="en-US"/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6819B4C7-B7CE-5F25-5BEB-B98B7DAED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2667000" cy="176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Rectangle 3">
            <a:extLst>
              <a:ext uri="{FF2B5EF4-FFF2-40B4-BE49-F238E27FC236}">
                <a16:creationId xmlns:a16="http://schemas.microsoft.com/office/drawing/2014/main" id="{9892B0CA-7152-BC74-F29A-23249F2D4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352800"/>
            <a:ext cx="304800" cy="381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725" name="Picture 4" descr="1433-sch">
            <a:extLst>
              <a:ext uri="{FF2B5EF4-FFF2-40B4-BE49-F238E27FC236}">
                <a16:creationId xmlns:a16="http://schemas.microsoft.com/office/drawing/2014/main" id="{3E116EC5-F2DE-E84A-B036-5F040BD49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400"/>
            <a:ext cx="15017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7C3D2214-6614-690C-56F0-6D5B24F98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1788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Rectangle 6">
            <a:extLst>
              <a:ext uri="{FF2B5EF4-FFF2-40B4-BE49-F238E27FC236}">
                <a16:creationId xmlns:a16="http://schemas.microsoft.com/office/drawing/2014/main" id="{169796AA-8643-4DAF-DC42-A74D8E87C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447800"/>
            <a:ext cx="152400" cy="152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8" name="Line 7">
            <a:extLst>
              <a:ext uri="{FF2B5EF4-FFF2-40B4-BE49-F238E27FC236}">
                <a16:creationId xmlns:a16="http://schemas.microsoft.com/office/drawing/2014/main" id="{863143BB-D0FA-9D2A-DDFC-1E1094F39B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1600200"/>
            <a:ext cx="1371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29" name="Line 8">
            <a:extLst>
              <a:ext uri="{FF2B5EF4-FFF2-40B4-BE49-F238E27FC236}">
                <a16:creationId xmlns:a16="http://schemas.microsoft.com/office/drawing/2014/main" id="{6A5913CE-C789-C9B4-CC88-B2B194CFAF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657600"/>
            <a:ext cx="1295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0730" name="Rectangle 9">
            <a:extLst>
              <a:ext uri="{FF2B5EF4-FFF2-40B4-BE49-F238E27FC236}">
                <a16:creationId xmlns:a16="http://schemas.microsoft.com/office/drawing/2014/main" id="{02F15586-C8BF-D7F5-F024-D945E8BF7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800600"/>
            <a:ext cx="304800" cy="381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0731" name="Picture 10">
            <a:extLst>
              <a:ext uri="{FF2B5EF4-FFF2-40B4-BE49-F238E27FC236}">
                <a16:creationId xmlns:a16="http://schemas.microsoft.com/office/drawing/2014/main" id="{C047BFE6-8D40-3A95-11C0-4F1E0989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800600"/>
            <a:ext cx="125095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2" name="Line 11">
            <a:extLst>
              <a:ext uri="{FF2B5EF4-FFF2-40B4-BE49-F238E27FC236}">
                <a16:creationId xmlns:a16="http://schemas.microsoft.com/office/drawing/2014/main" id="{7D9D7156-0D25-79C9-4FF5-BE582D5A4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51054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>
            <a:extLst>
              <a:ext uri="{FF2B5EF4-FFF2-40B4-BE49-F238E27FC236}">
                <a16:creationId xmlns:a16="http://schemas.microsoft.com/office/drawing/2014/main" id="{F275DBBE-B99B-3850-14A8-A0EDE86D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8FED41-BB4E-4865-8FB6-89037E1A4BFE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32771" name="Picture 2" descr="THEORI">
            <a:extLst>
              <a:ext uri="{FF2B5EF4-FFF2-40B4-BE49-F238E27FC236}">
                <a16:creationId xmlns:a16="http://schemas.microsoft.com/office/drawing/2014/main" id="{B368B9CA-861F-AF8B-FABF-FE1DC2877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3813"/>
            <a:ext cx="9829800" cy="695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6">
            <a:extLst>
              <a:ext uri="{FF2B5EF4-FFF2-40B4-BE49-F238E27FC236}">
                <a16:creationId xmlns:a16="http://schemas.microsoft.com/office/drawing/2014/main" id="{69E7B0AA-A576-F257-4C6A-B433C5C1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F9425F-0FF3-4E8C-968A-6ED393CE0EA0}" type="slidenum">
              <a:rPr lang="en-US" altLang="en-US"/>
              <a:pPr/>
              <a:t>16</a:t>
            </a:fld>
            <a:endParaRPr lang="en-US" altLang="en-US"/>
          </a:p>
        </p:txBody>
      </p:sp>
      <p:pic>
        <p:nvPicPr>
          <p:cNvPr id="35843" name="Picture 2" descr="cartoon_oldcoords">
            <a:extLst>
              <a:ext uri="{FF2B5EF4-FFF2-40B4-BE49-F238E27FC236}">
                <a16:creationId xmlns:a16="http://schemas.microsoft.com/office/drawing/2014/main" id="{5F3F8692-814B-776D-F8A9-0E6B9512F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5814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3">
            <a:extLst>
              <a:ext uri="{FF2B5EF4-FFF2-40B4-BE49-F238E27FC236}">
                <a16:creationId xmlns:a16="http://schemas.microsoft.com/office/drawing/2014/main" id="{8BCC92AA-2187-A14F-3365-D9EBC1628E36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038600"/>
            <a:ext cx="2971800" cy="838200"/>
            <a:chOff x="-672" y="3312"/>
            <a:chExt cx="1872" cy="528"/>
          </a:xfrm>
        </p:grpSpPr>
        <p:pic>
          <p:nvPicPr>
            <p:cNvPr id="35852" name="Picture 4">
              <a:extLst>
                <a:ext uri="{FF2B5EF4-FFF2-40B4-BE49-F238E27FC236}">
                  <a16:creationId xmlns:a16="http://schemas.microsoft.com/office/drawing/2014/main" id="{D0A804C5-3213-0E1D-3ECF-F2049F456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2" y="3312"/>
              <a:ext cx="1824" cy="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853" name="Rectangle 5">
              <a:extLst>
                <a:ext uri="{FF2B5EF4-FFF2-40B4-BE49-F238E27FC236}">
                  <a16:creationId xmlns:a16="http://schemas.microsoft.com/office/drawing/2014/main" id="{EF4CE071-C41B-4337-14E6-DB41ABECB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312"/>
              <a:ext cx="96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5845" name="Picture 6">
            <a:extLst>
              <a:ext uri="{FF2B5EF4-FFF2-40B4-BE49-F238E27FC236}">
                <a16:creationId xmlns:a16="http://schemas.microsoft.com/office/drawing/2014/main" id="{9BE17BB2-0516-C226-D109-4355702F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228600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Rectangle 7">
            <a:extLst>
              <a:ext uri="{FF2B5EF4-FFF2-40B4-BE49-F238E27FC236}">
                <a16:creationId xmlns:a16="http://schemas.microsoft.com/office/drawing/2014/main" id="{B7692C16-F4EF-57CA-FEA8-2342BEB72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1143000"/>
            <a:ext cx="4572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5847" name="Group 8">
            <a:extLst>
              <a:ext uri="{FF2B5EF4-FFF2-40B4-BE49-F238E27FC236}">
                <a16:creationId xmlns:a16="http://schemas.microsoft.com/office/drawing/2014/main" id="{98D31701-B0CF-7C54-33E8-5A1395D5C6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91000" y="1082675"/>
            <a:ext cx="4648200" cy="3260725"/>
            <a:chOff x="2688" y="576"/>
            <a:chExt cx="2928" cy="2054"/>
          </a:xfrm>
        </p:grpSpPr>
        <p:sp>
          <p:nvSpPr>
            <p:cNvPr id="35850" name="AutoShape 9">
              <a:extLst>
                <a:ext uri="{FF2B5EF4-FFF2-40B4-BE49-F238E27FC236}">
                  <a16:creationId xmlns:a16="http://schemas.microsoft.com/office/drawing/2014/main" id="{754AF454-83EA-9742-E096-2D494520EC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688" y="576"/>
              <a:ext cx="2928" cy="20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5851" name="Picture 10">
              <a:extLst>
                <a:ext uri="{FF2B5EF4-FFF2-40B4-BE49-F238E27FC236}">
                  <a16:creationId xmlns:a16="http://schemas.microsoft.com/office/drawing/2014/main" id="{C40142F3-5E16-A97F-5F13-6C54D2CE3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576"/>
              <a:ext cx="2934" cy="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8" name="Text Box 11">
            <a:extLst>
              <a:ext uri="{FF2B5EF4-FFF2-40B4-BE49-F238E27FC236}">
                <a16:creationId xmlns:a16="http://schemas.microsoft.com/office/drawing/2014/main" id="{BE5BF5D3-99F7-D63D-6FA2-BA5532692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17513"/>
            <a:ext cx="793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Erpenbeck 1964, Lee and Stewart 1990, Short, Sharpe, Kasimov, Tumin, … </a:t>
            </a:r>
          </a:p>
        </p:txBody>
      </p:sp>
      <p:pic>
        <p:nvPicPr>
          <p:cNvPr id="35849" name="Picture 12">
            <a:extLst>
              <a:ext uri="{FF2B5EF4-FFF2-40B4-BE49-F238E27FC236}">
                <a16:creationId xmlns:a16="http://schemas.microsoft.com/office/drawing/2014/main" id="{4669D7A6-3729-5942-6440-811D0F0C7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3429000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>
            <a:extLst>
              <a:ext uri="{FF2B5EF4-FFF2-40B4-BE49-F238E27FC236}">
                <a16:creationId xmlns:a16="http://schemas.microsoft.com/office/drawing/2014/main" id="{A2C80FDF-4BCB-9765-88DA-A4EF9F9D6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C7F630-06AD-445B-AF08-505816A8961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7891" name="Text Box 2">
            <a:extLst>
              <a:ext uri="{FF2B5EF4-FFF2-40B4-BE49-F238E27FC236}">
                <a16:creationId xmlns:a16="http://schemas.microsoft.com/office/drawing/2014/main" id="{F21BA458-A0C7-3F35-EF4A-8A41DB283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67400"/>
            <a:ext cx="919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200">
                <a:solidFill>
                  <a:schemeClr val="bg1"/>
                </a:solidFill>
              </a:rPr>
              <a:t>scale:4mm</a:t>
            </a:r>
          </a:p>
        </p:txBody>
      </p:sp>
      <p:sp>
        <p:nvSpPr>
          <p:cNvPr id="37892" name="Text Box 3">
            <a:extLst>
              <a:ext uri="{FF2B5EF4-FFF2-40B4-BE49-F238E27FC236}">
                <a16:creationId xmlns:a16="http://schemas.microsoft.com/office/drawing/2014/main" id="{2A6C352A-6D34-82E3-38BD-93CC853B7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410200"/>
            <a:ext cx="2286000" cy="701675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/>
              <a:t>2H2-O2-85%Ar</a:t>
            </a:r>
          </a:p>
          <a:p>
            <a:pPr algn="ctr"/>
            <a:r>
              <a:rPr lang="en-US" altLang="en-US" sz="2000" dirty="0"/>
              <a:t>P</a:t>
            </a:r>
            <a:r>
              <a:rPr lang="en-US" altLang="en-US" sz="2000" baseline="-25000" dirty="0"/>
              <a:t>o</a:t>
            </a:r>
            <a:r>
              <a:rPr lang="en-US" altLang="en-US" sz="2000" dirty="0"/>
              <a:t>=20kPa</a:t>
            </a:r>
          </a:p>
        </p:txBody>
      </p:sp>
      <p:sp>
        <p:nvSpPr>
          <p:cNvPr id="37894" name="Text Box 5">
            <a:extLst>
              <a:ext uri="{FF2B5EF4-FFF2-40B4-BE49-F238E27FC236}">
                <a16:creationId xmlns:a16="http://schemas.microsoft.com/office/drawing/2014/main" id="{C3292BF6-FADE-2A25-06C9-3DBF7E22E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410200"/>
            <a:ext cx="2590800" cy="701675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/>
              <a:t>C3H8-5O2-60%N2</a:t>
            </a:r>
          </a:p>
          <a:p>
            <a:pPr algn="ctr"/>
            <a:r>
              <a:rPr lang="en-US" altLang="en-US" sz="2000" dirty="0"/>
              <a:t>P</a:t>
            </a:r>
            <a:r>
              <a:rPr lang="en-US" altLang="en-US" sz="2000" baseline="-25000" dirty="0"/>
              <a:t>o</a:t>
            </a:r>
            <a:r>
              <a:rPr lang="en-US" altLang="en-US" sz="2000" dirty="0"/>
              <a:t>=20kPa</a:t>
            </a:r>
          </a:p>
        </p:txBody>
      </p:sp>
      <p:pic>
        <p:nvPicPr>
          <p:cNvPr id="3" name="nc260_6">
            <a:hlinkClick r:id="" action="ppaction://media"/>
            <a:extLst>
              <a:ext uri="{FF2B5EF4-FFF2-40B4-BE49-F238E27FC236}">
                <a16:creationId xmlns:a16="http://schemas.microsoft.com/office/drawing/2014/main" id="{7B265CFF-B89A-231E-13C2-224A3C0E21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445" y="1169042"/>
            <a:ext cx="4173362" cy="3831222"/>
          </a:xfrm>
        </p:spPr>
      </p:pic>
      <p:pic>
        <p:nvPicPr>
          <p:cNvPr id="4" name="nc236">
            <a:hlinkClick r:id="" action="ppaction://media"/>
            <a:extLst>
              <a:ext uri="{FF2B5EF4-FFF2-40B4-BE49-F238E27FC236}">
                <a16:creationId xmlns:a16="http://schemas.microsoft.com/office/drawing/2014/main" id="{C42334A5-CC9F-2E29-2829-90DA27644E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3649" y="1203766"/>
            <a:ext cx="4115633" cy="3900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DB988D-B8D2-15DA-ECB1-FC02E0FBD149}"/>
              </a:ext>
            </a:extLst>
          </p:cNvPr>
          <p:cNvSpPr txBox="1"/>
          <p:nvPr/>
        </p:nvSpPr>
        <p:spPr>
          <a:xfrm>
            <a:off x="6088284" y="633135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Austin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>
            <a:extLst>
              <a:ext uri="{FF2B5EF4-FFF2-40B4-BE49-F238E27FC236}">
                <a16:creationId xmlns:a16="http://schemas.microsoft.com/office/drawing/2014/main" id="{FE460B2F-7E8C-96C3-FD54-4B9DF6DF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407912-FF71-4B58-A745-09D56B469A0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AA8042EB-F9B0-C87B-C7B3-4D11D194E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2286000"/>
            <a:ext cx="3800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 Cell width measurements</a:t>
            </a:r>
          </a:p>
        </p:txBody>
      </p:sp>
      <p:pic>
        <p:nvPicPr>
          <p:cNvPr id="39940" name="Picture 3" descr="ht95">
            <a:extLst>
              <a:ext uri="{FF2B5EF4-FFF2-40B4-BE49-F238E27FC236}">
                <a16:creationId xmlns:a16="http://schemas.microsoft.com/office/drawing/2014/main" id="{F859435B-7481-6E4A-BA9C-CF9E595E8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057400"/>
            <a:ext cx="32575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>
            <a:extLst>
              <a:ext uri="{FF2B5EF4-FFF2-40B4-BE49-F238E27FC236}">
                <a16:creationId xmlns:a16="http://schemas.microsoft.com/office/drawing/2014/main" id="{8CA77AC1-7540-5530-EFFB-8A934841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371600"/>
            <a:ext cx="5867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2" name="Text Box 5">
            <a:extLst>
              <a:ext uri="{FF2B5EF4-FFF2-40B4-BE49-F238E27FC236}">
                <a16:creationId xmlns:a16="http://schemas.microsoft.com/office/drawing/2014/main" id="{86BFFBDF-9E81-C9B4-57A3-9DAC7160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38" y="1487488"/>
            <a:ext cx="1463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i="1"/>
              <a:t>Soot foil:</a:t>
            </a:r>
          </a:p>
        </p:txBody>
      </p:sp>
      <p:sp>
        <p:nvSpPr>
          <p:cNvPr id="39943" name="Line 6">
            <a:extLst>
              <a:ext uri="{FF2B5EF4-FFF2-40B4-BE49-F238E27FC236}">
                <a16:creationId xmlns:a16="http://schemas.microsoft.com/office/drawing/2014/main" id="{B693A897-42CB-93F1-33D8-3101755C2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7713" y="2667000"/>
            <a:ext cx="3124200" cy="21336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9944" name="Line 7">
            <a:extLst>
              <a:ext uri="{FF2B5EF4-FFF2-40B4-BE49-F238E27FC236}">
                <a16:creationId xmlns:a16="http://schemas.microsoft.com/office/drawing/2014/main" id="{3438CC33-AF85-3E74-41C6-1707B103564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7713" y="2209800"/>
            <a:ext cx="3200400" cy="220980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9945" name="Line 8">
            <a:extLst>
              <a:ext uri="{FF2B5EF4-FFF2-40B4-BE49-F238E27FC236}">
                <a16:creationId xmlns:a16="http://schemas.microsoft.com/office/drawing/2014/main" id="{C6DAC0D7-627C-A5E6-C4E0-9240AFD042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1013" y="2209800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9946" name="Line 9">
            <a:extLst>
              <a:ext uri="{FF2B5EF4-FFF2-40B4-BE49-F238E27FC236}">
                <a16:creationId xmlns:a16="http://schemas.microsoft.com/office/drawing/2014/main" id="{5B389571-C702-7193-6E6B-892251DFD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1013" y="2667000"/>
            <a:ext cx="228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9947" name="Rectangle 10">
            <a:extLst>
              <a:ext uri="{FF2B5EF4-FFF2-40B4-BE49-F238E27FC236}">
                <a16:creationId xmlns:a16="http://schemas.microsoft.com/office/drawing/2014/main" id="{1F9CDB81-8636-09BB-D6FA-89656782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59000"/>
            <a:ext cx="379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39948" name="Line 11">
            <a:extLst>
              <a:ext uri="{FF2B5EF4-FFF2-40B4-BE49-F238E27FC236}">
                <a16:creationId xmlns:a16="http://schemas.microsoft.com/office/drawing/2014/main" id="{C284AB1E-AB74-2A5D-4E8F-249CA1272A80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5313" y="17907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9949" name="Line 12">
            <a:extLst>
              <a:ext uri="{FF2B5EF4-FFF2-40B4-BE49-F238E27FC236}">
                <a16:creationId xmlns:a16="http://schemas.microsoft.com/office/drawing/2014/main" id="{82D45000-A097-76B9-299A-5555E96660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5313" y="27432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7909B3-9EE2-F9CF-8F44-BB4B5820B525}"/>
              </a:ext>
            </a:extLst>
          </p:cNvPr>
          <p:cNvSpPr txBox="1"/>
          <p:nvPr/>
        </p:nvSpPr>
        <p:spPr>
          <a:xfrm>
            <a:off x="0" y="5428527"/>
            <a:ext cx="8657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 Kaneshige and J.E. Shepherd. Detonation database. Technical Report FM97-8, </a:t>
            </a:r>
          </a:p>
          <a:p>
            <a:r>
              <a:rPr lang="en-US" dirty="0"/>
              <a:t>Graduate Aeronautical Laboratories, California Institute of Technology, July 199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>
            <a:extLst>
              <a:ext uri="{FF2B5EF4-FFF2-40B4-BE49-F238E27FC236}">
                <a16:creationId xmlns:a16="http://schemas.microsoft.com/office/drawing/2014/main" id="{C512F7AC-14DB-3858-E391-F87DF80D6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082612-B54E-4454-8D65-D967DD4D5981}" type="slidenum">
              <a:rPr lang="en-US" altLang="en-US"/>
              <a:pPr/>
              <a:t>19</a:t>
            </a:fld>
            <a:endParaRPr lang="en-US" altLang="en-US"/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818FA9E0-B5AF-C107-B038-DDA9F883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0104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Text Box 3">
            <a:extLst>
              <a:ext uri="{FF2B5EF4-FFF2-40B4-BE49-F238E27FC236}">
                <a16:creationId xmlns:a16="http://schemas.microsoft.com/office/drawing/2014/main" id="{18096CA4-E029-0EE4-DF45-4DF4FE665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084513"/>
            <a:ext cx="305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Strehlow 1967 2H2+O2+7Ar</a:t>
            </a: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5581B353-908E-2E12-EC45-F7C36AFA4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834231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0" name="Text Box 5">
            <a:extLst>
              <a:ext uri="{FF2B5EF4-FFF2-40B4-BE49-F238E27FC236}">
                <a16:creationId xmlns:a16="http://schemas.microsoft.com/office/drawing/2014/main" id="{7D9702E7-246A-03A4-E688-0626866A1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5218113"/>
            <a:ext cx="640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Gamezo et al 1999 E/RT = 7.4   DY/Dt = -A(1-y) exp(-E/RT)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>
            <a:extLst>
              <a:ext uri="{FF2B5EF4-FFF2-40B4-BE49-F238E27FC236}">
                <a16:creationId xmlns:a16="http://schemas.microsoft.com/office/drawing/2014/main" id="{090C909E-19D0-BB64-EAE1-5ADDE7CB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7EA0B6-D778-4162-9331-9A95E4454B72}" type="slidenum">
              <a:rPr lang="en-US" altLang="en-US"/>
              <a:pPr/>
              <a:t>2</a:t>
            </a:fld>
            <a:endParaRPr lang="en-US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81FED7CC-6BD2-2352-F342-6135E4FC8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688"/>
            <a:ext cx="434340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3">
            <a:extLst>
              <a:ext uri="{FF2B5EF4-FFF2-40B4-BE49-F238E27FC236}">
                <a16:creationId xmlns:a16="http://schemas.microsoft.com/office/drawing/2014/main" id="{CFB9DFA4-F328-EAB7-1BB1-814C3916E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Marcelin Berthelot</a:t>
            </a:r>
          </a:p>
        </p:txBody>
      </p:sp>
      <p:sp>
        <p:nvSpPr>
          <p:cNvPr id="6149" name="Text Box 4">
            <a:extLst>
              <a:ext uri="{FF2B5EF4-FFF2-40B4-BE49-F238E27FC236}">
                <a16:creationId xmlns:a16="http://schemas.microsoft.com/office/drawing/2014/main" id="{16A73870-5F68-FF6B-12FF-FDEFFB8E9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0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Paul Vielle</a:t>
            </a:r>
          </a:p>
        </p:txBody>
      </p:sp>
      <p:pic>
        <p:nvPicPr>
          <p:cNvPr id="6150" name="Picture 5">
            <a:extLst>
              <a:ext uri="{FF2B5EF4-FFF2-40B4-BE49-F238E27FC236}">
                <a16:creationId xmlns:a16="http://schemas.microsoft.com/office/drawing/2014/main" id="{4BDA13F5-940C-A7FC-20D7-6541C0D1E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875088"/>
            <a:ext cx="4337050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6">
            <a:extLst>
              <a:ext uri="{FF2B5EF4-FFF2-40B4-BE49-F238E27FC236}">
                <a16:creationId xmlns:a16="http://schemas.microsoft.com/office/drawing/2014/main" id="{80BC4EF5-A694-3106-7EB7-8EC2CC05C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465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Ernest Mallard</a:t>
            </a:r>
          </a:p>
        </p:txBody>
      </p:sp>
      <p:sp>
        <p:nvSpPr>
          <p:cNvPr id="6152" name="Text Box 7">
            <a:extLst>
              <a:ext uri="{FF2B5EF4-FFF2-40B4-BE49-F238E27FC236}">
                <a16:creationId xmlns:a16="http://schemas.microsoft.com/office/drawing/2014/main" id="{6AE18301-4659-17DD-C674-CBE419670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342900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Henry Le Chatelier</a:t>
            </a:r>
          </a:p>
        </p:txBody>
      </p:sp>
      <p:sp>
        <p:nvSpPr>
          <p:cNvPr id="6153" name="Text Box 8">
            <a:extLst>
              <a:ext uri="{FF2B5EF4-FFF2-40B4-BE49-F238E27FC236}">
                <a16:creationId xmlns:a16="http://schemas.microsoft.com/office/drawing/2014/main" id="{E2907466-5326-B1F7-C079-5B74B77F4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002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1881</a:t>
            </a:r>
          </a:p>
        </p:txBody>
      </p:sp>
      <p:sp>
        <p:nvSpPr>
          <p:cNvPr id="6154" name="Text Box 9">
            <a:extLst>
              <a:ext uri="{FF2B5EF4-FFF2-40B4-BE49-F238E27FC236}">
                <a16:creationId xmlns:a16="http://schemas.microsoft.com/office/drawing/2014/main" id="{250B11EA-F794-E980-7286-A74F81A94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2006</a:t>
            </a:r>
          </a:p>
        </p:txBody>
      </p:sp>
      <p:pic>
        <p:nvPicPr>
          <p:cNvPr id="6155" name="Picture 10">
            <a:extLst>
              <a:ext uri="{FF2B5EF4-FFF2-40B4-BE49-F238E27FC236}">
                <a16:creationId xmlns:a16="http://schemas.microsoft.com/office/drawing/2014/main" id="{832D2437-3393-28CB-1317-F8AF377E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457200"/>
            <a:ext cx="232251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>
            <a:extLst>
              <a:ext uri="{FF2B5EF4-FFF2-40B4-BE49-F238E27FC236}">
                <a16:creationId xmlns:a16="http://schemas.microsoft.com/office/drawing/2014/main" id="{B77B69BF-46B0-915F-7E4A-550456489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B0E40B-5A96-48A6-8A25-41E2905DEA2C}" type="slidenum">
              <a:rPr lang="en-US" altLang="en-US"/>
              <a:pPr/>
              <a:t>20</a:t>
            </a:fld>
            <a:endParaRPr lang="en-US" altLang="en-US"/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4DA520E5-B516-A436-A180-4D3E679FA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013"/>
            <a:ext cx="5100638" cy="64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3" descr="f_2h2-o2-17ar_therm">
            <a:extLst>
              <a:ext uri="{FF2B5EF4-FFF2-40B4-BE49-F238E27FC236}">
                <a16:creationId xmlns:a16="http://schemas.microsoft.com/office/drawing/2014/main" id="{906889B9-00FF-3D01-9ED8-2D193F27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5725"/>
            <a:ext cx="274320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4">
            <a:extLst>
              <a:ext uri="{FF2B5EF4-FFF2-40B4-BE49-F238E27FC236}">
                <a16:creationId xmlns:a16="http://schemas.microsoft.com/office/drawing/2014/main" id="{ED277E7C-559A-D15C-EC00-355683910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971800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2H2+O2+12Ar</a:t>
            </a:r>
          </a:p>
        </p:txBody>
      </p:sp>
      <p:sp>
        <p:nvSpPr>
          <p:cNvPr id="43014" name="Rectangle 5">
            <a:extLst>
              <a:ext uri="{FF2B5EF4-FFF2-40B4-BE49-F238E27FC236}">
                <a16:creationId xmlns:a16="http://schemas.microsoft.com/office/drawing/2014/main" id="{029D58D4-B4E3-C893-4DB1-19DCC4DD9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1371600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2H2+O2+17Ar</a:t>
            </a:r>
          </a:p>
        </p:txBody>
      </p:sp>
      <p:sp>
        <p:nvSpPr>
          <p:cNvPr id="43015" name="Rectangle 6">
            <a:extLst>
              <a:ext uri="{FF2B5EF4-FFF2-40B4-BE49-F238E27FC236}">
                <a16:creationId xmlns:a16="http://schemas.microsoft.com/office/drawing/2014/main" id="{D55C24E8-D95B-D923-3532-D577A79EB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662488"/>
            <a:ext cx="194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H2+N2O+1.33N2</a:t>
            </a:r>
          </a:p>
        </p:txBody>
      </p:sp>
      <p:sp>
        <p:nvSpPr>
          <p:cNvPr id="43016" name="Rectangle 7">
            <a:extLst>
              <a:ext uri="{FF2B5EF4-FFF2-40B4-BE49-F238E27FC236}">
                <a16:creationId xmlns:a16="http://schemas.microsoft.com/office/drawing/2014/main" id="{048B343E-FB35-297C-7EF9-F91A8C1C5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6248400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C3H8+5O2+9N2</a:t>
            </a:r>
          </a:p>
        </p:txBody>
      </p:sp>
      <p:pic>
        <p:nvPicPr>
          <p:cNvPr id="43017" name="Picture 8" descr="f_h2-n2o-2n2_therm">
            <a:extLst>
              <a:ext uri="{FF2B5EF4-FFF2-40B4-BE49-F238E27FC236}">
                <a16:creationId xmlns:a16="http://schemas.microsoft.com/office/drawing/2014/main" id="{59AA52FD-BDBB-1875-C05D-46ADAEFB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33600"/>
            <a:ext cx="28956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9" descr="f_c2h4-3o2-9n2_therm">
            <a:extLst>
              <a:ext uri="{FF2B5EF4-FFF2-40B4-BE49-F238E27FC236}">
                <a16:creationId xmlns:a16="http://schemas.microsoft.com/office/drawing/2014/main" id="{CCD681BC-7928-CC73-AC8C-AE9B2A05C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70400"/>
            <a:ext cx="27432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Text Box 10">
            <a:extLst>
              <a:ext uri="{FF2B5EF4-FFF2-40B4-BE49-F238E27FC236}">
                <a16:creationId xmlns:a16="http://schemas.microsoft.com/office/drawing/2014/main" id="{82847808-2546-50B4-052A-79A86A150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6491288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Austin 2003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>
            <a:extLst>
              <a:ext uri="{FF2B5EF4-FFF2-40B4-BE49-F238E27FC236}">
                <a16:creationId xmlns:a16="http://schemas.microsoft.com/office/drawing/2014/main" id="{8856DA1B-171B-75FF-8FC8-BB08297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507D78-C887-4058-B002-A4357016FA51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44035" name="Picture 2" descr="plif-setup">
            <a:extLst>
              <a:ext uri="{FF2B5EF4-FFF2-40B4-BE49-F238E27FC236}">
                <a16:creationId xmlns:a16="http://schemas.microsoft.com/office/drawing/2014/main" id="{363AA65B-94F3-F402-20B0-7FC792C6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344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3">
            <a:extLst>
              <a:ext uri="{FF2B5EF4-FFF2-40B4-BE49-F238E27FC236}">
                <a16:creationId xmlns:a16="http://schemas.microsoft.com/office/drawing/2014/main" id="{E91E82DE-A6A8-C2BF-B2F8-76D6EEC0F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172200"/>
            <a:ext cx="1544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Pintgen 2000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3">
            <a:extLst>
              <a:ext uri="{FF2B5EF4-FFF2-40B4-BE49-F238E27FC236}">
                <a16:creationId xmlns:a16="http://schemas.microsoft.com/office/drawing/2014/main" id="{148B7DE1-9B80-C2A0-3B22-5E953494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5CEA79-710E-4D4E-A1AD-2AB103333971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46083" name="Picture 2" descr="1433-sch">
            <a:extLst>
              <a:ext uri="{FF2B5EF4-FFF2-40B4-BE49-F238E27FC236}">
                <a16:creationId xmlns:a16="http://schemas.microsoft.com/office/drawing/2014/main" id="{256BBA92-FB03-DBA2-9A5B-7858EE8BB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16088"/>
            <a:ext cx="303212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 descr="1433-lif">
            <a:extLst>
              <a:ext uri="{FF2B5EF4-FFF2-40B4-BE49-F238E27FC236}">
                <a16:creationId xmlns:a16="http://schemas.microsoft.com/office/drawing/2014/main" id="{DA3C0DBE-968C-8E26-16D4-B7482C85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1701800"/>
            <a:ext cx="305435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433-overlay">
            <a:extLst>
              <a:ext uri="{FF2B5EF4-FFF2-40B4-BE49-F238E27FC236}">
                <a16:creationId xmlns:a16="http://schemas.microsoft.com/office/drawing/2014/main" id="{E141F5AB-84E6-E2A9-D8E9-2126F931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704975"/>
            <a:ext cx="3051175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5">
            <a:extLst>
              <a:ext uri="{FF2B5EF4-FFF2-40B4-BE49-F238E27FC236}">
                <a16:creationId xmlns:a16="http://schemas.microsoft.com/office/drawing/2014/main" id="{6B7AB4A5-F78F-E8BB-D53C-878C7848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715000"/>
            <a:ext cx="80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tx2"/>
                </a:solidFill>
              </a:rPr>
              <a:t>[OH]</a:t>
            </a:r>
          </a:p>
        </p:txBody>
      </p:sp>
      <p:sp>
        <p:nvSpPr>
          <p:cNvPr id="46087" name="Text Box 6">
            <a:extLst>
              <a:ext uri="{FF2B5EF4-FFF2-40B4-BE49-F238E27FC236}">
                <a16:creationId xmlns:a16="http://schemas.microsoft.com/office/drawing/2014/main" id="{5A611251-C859-BB36-BAEE-68872A969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5638800"/>
            <a:ext cx="6334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chemeClr val="tx2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</a:t>
            </a:r>
            <a:r>
              <a:rPr lang="en-US" altLang="en-US" sz="2800">
                <a:solidFill>
                  <a:schemeClr val="tx2"/>
                </a:solidFill>
                <a:latin typeface="Symbol" panose="05050102010706020507" pitchFamily="18" charset="2"/>
              </a:rPr>
              <a:t>r</a:t>
            </a:r>
          </a:p>
        </p:txBody>
      </p:sp>
      <p:sp>
        <p:nvSpPr>
          <p:cNvPr id="46088" name="Text Box 7">
            <a:extLst>
              <a:ext uri="{FF2B5EF4-FFF2-40B4-BE49-F238E27FC236}">
                <a16:creationId xmlns:a16="http://schemas.microsoft.com/office/drawing/2014/main" id="{07DA838D-215A-12DA-0EA0-0E841BB32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17220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tx2"/>
                </a:solidFill>
              </a:rPr>
              <a:t>Pintgen 2000</a:t>
            </a:r>
          </a:p>
        </p:txBody>
      </p:sp>
      <p:sp>
        <p:nvSpPr>
          <p:cNvPr id="46089" name="Text Box 8">
            <a:extLst>
              <a:ext uri="{FF2B5EF4-FFF2-40B4-BE49-F238E27FC236}">
                <a16:creationId xmlns:a16="http://schemas.microsoft.com/office/drawing/2014/main" id="{B5E98E1F-13BA-CB5C-5BBF-26D5A859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6727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tx2"/>
                </a:solidFill>
              </a:rPr>
              <a:t>2H2+O2+17Ar, 20kPa   </a:t>
            </a:r>
            <a:r>
              <a:rPr lang="de-DE" altLang="en-US" sz="2000">
                <a:solidFill>
                  <a:schemeClr val="tx2"/>
                </a:solidFill>
              </a:rPr>
              <a:t>cellsize: 48 mm</a:t>
            </a:r>
          </a:p>
          <a:p>
            <a:r>
              <a:rPr lang="de-DE" altLang="en-US" sz="2000">
                <a:solidFill>
                  <a:schemeClr val="tx2"/>
                </a:solidFill>
              </a:rPr>
              <a:t>ZND-calculated Induction-zone-length at CJ-state: 1.6 mm</a:t>
            </a:r>
            <a:endParaRPr lang="en-US" altLang="en-US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cut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>
            <a:extLst>
              <a:ext uri="{FF2B5EF4-FFF2-40B4-BE49-F238E27FC236}">
                <a16:creationId xmlns:a16="http://schemas.microsoft.com/office/drawing/2014/main" id="{3D3AE418-971E-03BA-24E1-561B507D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356966-54F4-45E4-AFE5-04E85E95E5B1}" type="slidenum">
              <a:rPr lang="en-US" altLang="en-US"/>
              <a:pPr/>
              <a:t>23</a:t>
            </a:fld>
            <a:endParaRPr lang="en-US" altLang="en-US"/>
          </a:p>
        </p:txBody>
      </p:sp>
      <p:grpSp>
        <p:nvGrpSpPr>
          <p:cNvPr id="47107" name="Group 2">
            <a:extLst>
              <a:ext uri="{FF2B5EF4-FFF2-40B4-BE49-F238E27FC236}">
                <a16:creationId xmlns:a16="http://schemas.microsoft.com/office/drawing/2014/main" id="{4F0A0A2D-8839-7F3B-11A3-4E0B465D4ED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14400"/>
            <a:ext cx="4557713" cy="3967163"/>
            <a:chOff x="2640" y="288"/>
            <a:chExt cx="2871" cy="2499"/>
          </a:xfrm>
        </p:grpSpPr>
        <p:pic>
          <p:nvPicPr>
            <p:cNvPr id="47116" name="Picture 3" descr="levels">
              <a:extLst>
                <a:ext uri="{FF2B5EF4-FFF2-40B4-BE49-F238E27FC236}">
                  <a16:creationId xmlns:a16="http://schemas.microsoft.com/office/drawing/2014/main" id="{21C15422-279E-0634-DC5B-8EB042A90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88"/>
              <a:ext cx="2871" cy="1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7" name="Text Box 4">
              <a:extLst>
                <a:ext uri="{FF2B5EF4-FFF2-40B4-BE49-F238E27FC236}">
                  <a16:creationId xmlns:a16="http://schemas.microsoft.com/office/drawing/2014/main" id="{EB5A4B67-DFBA-7442-B55E-75995FFC77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397"/>
              <a:ext cx="1497" cy="243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195"/>
                    </a:srgb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en-US" b="1"/>
                <a:t>S</a:t>
              </a:r>
              <a:r>
                <a:rPr lang="de-DE" altLang="en-US" b="1" baseline="-25000"/>
                <a:t>F</a:t>
              </a:r>
              <a:r>
                <a:rPr lang="de-DE" altLang="en-US" baseline="-25000"/>
                <a:t>  </a:t>
              </a:r>
              <a:r>
                <a:rPr lang="de-DE" altLang="en-US"/>
                <a:t>=  C B</a:t>
              </a:r>
              <a:r>
                <a:rPr lang="de-DE" altLang="en-US" baseline="-25000"/>
                <a:t>12</a:t>
              </a:r>
              <a:r>
                <a:rPr lang="de-DE" altLang="en-US"/>
                <a:t> N</a:t>
              </a:r>
              <a:r>
                <a:rPr lang="de-DE" altLang="en-US" baseline="-25000"/>
                <a:t>0  </a:t>
              </a:r>
              <a:r>
                <a:rPr lang="de-DE" altLang="en-US"/>
                <a:t>I</a:t>
              </a:r>
              <a:r>
                <a:rPr lang="de-DE" altLang="en-US" baseline="-25000">
                  <a:latin typeface="Symbol" panose="05050102010706020507" pitchFamily="18" charset="2"/>
                </a:rPr>
                <a:t>n</a:t>
              </a:r>
              <a:r>
                <a:rPr lang="de-DE" altLang="en-US">
                  <a:latin typeface="Symbol" panose="05050102010706020507" pitchFamily="18" charset="2"/>
                </a:rPr>
                <a:t> </a:t>
              </a:r>
              <a:r>
                <a:rPr lang="de-DE" altLang="en-US"/>
                <a:t> </a:t>
              </a:r>
              <a:r>
                <a:rPr lang="de-DE" altLang="en-US" b="1">
                  <a:latin typeface="Symbol" panose="05050102010706020507" pitchFamily="18" charset="2"/>
                </a:rPr>
                <a:t>G</a:t>
              </a:r>
              <a:r>
                <a:rPr lang="de-DE" altLang="en-US"/>
                <a:t> </a:t>
              </a:r>
            </a:p>
          </p:txBody>
        </p:sp>
        <p:grpSp>
          <p:nvGrpSpPr>
            <p:cNvPr id="47118" name="Group 5">
              <a:extLst>
                <a:ext uri="{FF2B5EF4-FFF2-40B4-BE49-F238E27FC236}">
                  <a16:creationId xmlns:a16="http://schemas.microsoft.com/office/drawing/2014/main" id="{C1C22880-D767-E1BB-69F2-2861D3DDE7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6" y="2304"/>
              <a:ext cx="1060" cy="483"/>
              <a:chOff x="1575" y="3083"/>
              <a:chExt cx="1344" cy="483"/>
            </a:xfrm>
          </p:grpSpPr>
          <p:grpSp>
            <p:nvGrpSpPr>
              <p:cNvPr id="47119" name="Group 6">
                <a:extLst>
                  <a:ext uri="{FF2B5EF4-FFF2-40B4-BE49-F238E27FC236}">
                    <a16:creationId xmlns:a16="http://schemas.microsoft.com/office/drawing/2014/main" id="{49EB3025-B747-AC05-7E33-9FD78B8E7B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75" y="3083"/>
                <a:ext cx="1344" cy="483"/>
                <a:chOff x="2064" y="3168"/>
                <a:chExt cx="1344" cy="483"/>
              </a:xfrm>
            </p:grpSpPr>
            <p:sp>
              <p:nvSpPr>
                <p:cNvPr id="47121" name="Text Box 7">
                  <a:extLst>
                    <a:ext uri="{FF2B5EF4-FFF2-40B4-BE49-F238E27FC236}">
                      <a16:creationId xmlns:a16="http://schemas.microsoft.com/office/drawing/2014/main" id="{CEE5D12D-E844-798F-F3B8-13AF46E3C5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04" y="3168"/>
                  <a:ext cx="528" cy="243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>
                          <a:alpha val="50195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en-US"/>
                    <a:t>A</a:t>
                  </a:r>
                  <a:r>
                    <a:rPr lang="de-DE" altLang="en-US" baseline="-25000"/>
                    <a:t>21</a:t>
                  </a:r>
                  <a:r>
                    <a:rPr lang="de-DE" altLang="en-US"/>
                    <a:t> </a:t>
                  </a:r>
                </a:p>
              </p:txBody>
            </p:sp>
            <p:sp>
              <p:nvSpPr>
                <p:cNvPr id="47122" name="Text Box 8">
                  <a:extLst>
                    <a:ext uri="{FF2B5EF4-FFF2-40B4-BE49-F238E27FC236}">
                      <a16:creationId xmlns:a16="http://schemas.microsoft.com/office/drawing/2014/main" id="{4919563B-5BB6-3AD6-B005-A83A856FFC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64" y="3408"/>
                  <a:ext cx="1344" cy="243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0000">
                          <a:alpha val="50195"/>
                        </a:srgb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en-US"/>
                    <a:t>A</a:t>
                  </a:r>
                  <a:r>
                    <a:rPr lang="de-DE" altLang="en-US" baseline="-25000"/>
                    <a:t>21</a:t>
                  </a:r>
                  <a:r>
                    <a:rPr lang="de-DE" altLang="en-US"/>
                    <a:t>+ Q</a:t>
                  </a:r>
                  <a:r>
                    <a:rPr lang="de-DE" altLang="en-US" baseline="-25000"/>
                    <a:t>21</a:t>
                  </a:r>
                  <a:r>
                    <a:rPr lang="de-DE" altLang="en-US"/>
                    <a:t> +P</a:t>
                  </a:r>
                  <a:r>
                    <a:rPr lang="de-DE" altLang="en-US" baseline="-25000"/>
                    <a:t>2</a:t>
                  </a:r>
                </a:p>
              </p:txBody>
            </p:sp>
            <p:sp>
              <p:nvSpPr>
                <p:cNvPr id="47123" name="Line 9">
                  <a:extLst>
                    <a:ext uri="{FF2B5EF4-FFF2-40B4-BE49-F238E27FC236}">
                      <a16:creationId xmlns:a16="http://schemas.microsoft.com/office/drawing/2014/main" id="{A2C78EFC-8174-8514-AFE8-9B8CD76FF3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12" y="3408"/>
                  <a:ext cx="816" cy="0"/>
                </a:xfrm>
                <a:prstGeom prst="line">
                  <a:avLst/>
                </a:pr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7120" name="Line 10">
                <a:extLst>
                  <a:ext uri="{FF2B5EF4-FFF2-40B4-BE49-F238E27FC236}">
                    <a16:creationId xmlns:a16="http://schemas.microsoft.com/office/drawing/2014/main" id="{7A9165A0-7779-5BCA-B1C2-9E0EA8437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9" y="3345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7108" name="Text Box 11">
            <a:extLst>
              <a:ext uri="{FF2B5EF4-FFF2-40B4-BE49-F238E27FC236}">
                <a16:creationId xmlns:a16="http://schemas.microsoft.com/office/drawing/2014/main" id="{5939D609-62FB-4740-AAE4-65018CF01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5" y="37719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.</a:t>
            </a:r>
          </a:p>
        </p:txBody>
      </p:sp>
      <p:sp>
        <p:nvSpPr>
          <p:cNvPr id="47109" name="Text Box 12">
            <a:extLst>
              <a:ext uri="{FF2B5EF4-FFF2-40B4-BE49-F238E27FC236}">
                <a16:creationId xmlns:a16="http://schemas.microsoft.com/office/drawing/2014/main" id="{F59B4F60-3277-46FC-2E82-3691A5F8B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44069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.</a:t>
            </a:r>
          </a:p>
        </p:txBody>
      </p:sp>
      <p:pic>
        <p:nvPicPr>
          <p:cNvPr id="47110" name="Picture 13" descr="N2">
            <a:extLst>
              <a:ext uri="{FF2B5EF4-FFF2-40B4-BE49-F238E27FC236}">
                <a16:creationId xmlns:a16="http://schemas.microsoft.com/office/drawing/2014/main" id="{89DCF6B3-450E-C2AF-CCA6-B1CF8F4E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39624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1" name="Group 14">
            <a:extLst>
              <a:ext uri="{FF2B5EF4-FFF2-40B4-BE49-F238E27FC236}">
                <a16:creationId xmlns:a16="http://schemas.microsoft.com/office/drawing/2014/main" id="{A665CB7E-A9F5-960B-2F53-E24C27246AF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52400"/>
            <a:ext cx="3600450" cy="3000375"/>
            <a:chOff x="703" y="2251"/>
            <a:chExt cx="2268" cy="1890"/>
          </a:xfrm>
        </p:grpSpPr>
        <p:pic>
          <p:nvPicPr>
            <p:cNvPr id="47113" name="Picture 15" descr="1419">
              <a:extLst>
                <a:ext uri="{FF2B5EF4-FFF2-40B4-BE49-F238E27FC236}">
                  <a16:creationId xmlns:a16="http://schemas.microsoft.com/office/drawing/2014/main" id="{3849FFCE-B6FF-2B8B-02BC-96841846CE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235"/>
            <a:stretch>
              <a:fillRect/>
            </a:stretch>
          </p:blipFill>
          <p:spPr bwMode="auto">
            <a:xfrm>
              <a:off x="748" y="2251"/>
              <a:ext cx="1134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4" name="Rectangle 16">
              <a:extLst>
                <a:ext uri="{FF2B5EF4-FFF2-40B4-BE49-F238E27FC236}">
                  <a16:creationId xmlns:a16="http://schemas.microsoft.com/office/drawing/2014/main" id="{B83D66A2-B84D-6BDB-9FB3-BACCAAB78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3475"/>
              <a:ext cx="1134" cy="91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115" name="Text Box 17">
              <a:extLst>
                <a:ext uri="{FF2B5EF4-FFF2-40B4-BE49-F238E27FC236}">
                  <a16:creationId xmlns:a16="http://schemas.microsoft.com/office/drawing/2014/main" id="{4C9931F8-1AAC-8D16-898E-80D2155D5A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3929"/>
              <a:ext cx="226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87325" indent="-187325"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397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en-US" sz="1600"/>
                <a:t>2H2+O2+85%Ar, 20kPa</a:t>
              </a:r>
            </a:p>
          </p:txBody>
        </p:sp>
      </p:grpSp>
      <p:sp>
        <p:nvSpPr>
          <p:cNvPr id="47112" name="Text Box 18">
            <a:extLst>
              <a:ext uri="{FF2B5EF4-FFF2-40B4-BE49-F238E27FC236}">
                <a16:creationId xmlns:a16="http://schemas.microsoft.com/office/drawing/2014/main" id="{75180564-72AC-6822-37E6-5CDF199DC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980113"/>
            <a:ext cx="153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Pintgen 2004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>
            <a:extLst>
              <a:ext uri="{FF2B5EF4-FFF2-40B4-BE49-F238E27FC236}">
                <a16:creationId xmlns:a16="http://schemas.microsoft.com/office/drawing/2014/main" id="{F2229AFD-76FB-2E08-79CA-E0806D7B7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ED5B31-78E8-4EC6-B2D6-FD62CF3CAC02}" type="slidenum">
              <a:rPr lang="en-US" altLang="en-US"/>
              <a:pPr/>
              <a:t>24</a:t>
            </a:fld>
            <a:endParaRPr lang="en-US" altLang="en-US"/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422F445C-355C-9148-4744-6939866EE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881188"/>
            <a:ext cx="71913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Text Box 3">
            <a:extLst>
              <a:ext uri="{FF2B5EF4-FFF2-40B4-BE49-F238E27FC236}">
                <a16:creationId xmlns:a16="http://schemas.microsoft.com/office/drawing/2014/main" id="{4F440C68-CA23-A863-D8C0-A6A73E68E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6056313"/>
            <a:ext cx="1390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Austin 2003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3">
            <a:extLst>
              <a:ext uri="{FF2B5EF4-FFF2-40B4-BE49-F238E27FC236}">
                <a16:creationId xmlns:a16="http://schemas.microsoft.com/office/drawing/2014/main" id="{B239B43A-2C5C-4057-C111-2802808D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6D0B0F-B644-484F-A74B-479A2213AB50}" type="slidenum">
              <a:rPr lang="en-US" altLang="en-US"/>
              <a:pPr/>
              <a:t>25</a:t>
            </a:fld>
            <a:endParaRPr lang="en-US" altLang="en-US"/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243556E1-FC3A-9FB5-4A6F-77E55B51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8" y="1884363"/>
            <a:ext cx="7767637" cy="308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>
            <a:extLst>
              <a:ext uri="{FF2B5EF4-FFF2-40B4-BE49-F238E27FC236}">
                <a16:creationId xmlns:a16="http://schemas.microsoft.com/office/drawing/2014/main" id="{80197C56-DA4F-D915-A416-B08027431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1043D9-03E2-4A1F-AA54-AD530346C7C1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ADC5CC17-C954-59CD-56EB-E30024CC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8390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7">
            <a:extLst>
              <a:ext uri="{FF2B5EF4-FFF2-40B4-BE49-F238E27FC236}">
                <a16:creationId xmlns:a16="http://schemas.microsoft.com/office/drawing/2014/main" id="{B235C262-05DB-7295-EB7A-0DDEB180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594E46-A839-4AF7-AC1D-F260244093A8}" type="slidenum">
              <a:rPr lang="en-US" altLang="en-US"/>
              <a:pPr/>
              <a:t>27</a:t>
            </a:fld>
            <a:endParaRPr lang="en-US" altLang="en-US"/>
          </a:p>
        </p:txBody>
      </p:sp>
      <p:pic>
        <p:nvPicPr>
          <p:cNvPr id="51203" name="Picture 2" descr="1654plifnew">
            <a:extLst>
              <a:ext uri="{FF2B5EF4-FFF2-40B4-BE49-F238E27FC236}">
                <a16:creationId xmlns:a16="http://schemas.microsoft.com/office/drawing/2014/main" id="{DE3C1735-D019-6D0D-6C15-258FE047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9796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3">
            <a:extLst>
              <a:ext uri="{FF2B5EF4-FFF2-40B4-BE49-F238E27FC236}">
                <a16:creationId xmlns:a16="http://schemas.microsoft.com/office/drawing/2014/main" id="{A0C65E4E-6E22-8C22-BD81-C99D077B1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1493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tx2"/>
                </a:solidFill>
              </a:rPr>
              <a:t>2H2+O2+17Ar</a:t>
            </a:r>
          </a:p>
        </p:txBody>
      </p:sp>
      <p:pic>
        <p:nvPicPr>
          <p:cNvPr id="51205" name="Picture 4" descr="16044">
            <a:extLst>
              <a:ext uri="{FF2B5EF4-FFF2-40B4-BE49-F238E27FC236}">
                <a16:creationId xmlns:a16="http://schemas.microsoft.com/office/drawing/2014/main" id="{0497B061-2E76-6A34-5C3D-4183401E0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"/>
            <a:ext cx="203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5">
            <a:extLst>
              <a:ext uri="{FF2B5EF4-FFF2-40B4-BE49-F238E27FC236}">
                <a16:creationId xmlns:a16="http://schemas.microsoft.com/office/drawing/2014/main" id="{9AC7DA50-F14B-EEA7-2D13-8579BE2BF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tx2"/>
                </a:solidFill>
              </a:rPr>
              <a:t>2H</a:t>
            </a:r>
            <a:r>
              <a:rPr lang="en-US" altLang="en-US" sz="1600" baseline="-25000">
                <a:solidFill>
                  <a:schemeClr val="tx2"/>
                </a:solidFill>
              </a:rPr>
              <a:t>2</a:t>
            </a:r>
            <a:r>
              <a:rPr lang="en-US" altLang="en-US" sz="1600">
                <a:solidFill>
                  <a:schemeClr val="tx2"/>
                </a:solidFill>
              </a:rPr>
              <a:t>+O</a:t>
            </a:r>
            <a:r>
              <a:rPr lang="en-US" altLang="en-US" sz="1600" baseline="-25000">
                <a:solidFill>
                  <a:schemeClr val="tx2"/>
                </a:solidFill>
              </a:rPr>
              <a:t>2</a:t>
            </a:r>
            <a:r>
              <a:rPr lang="en-US" altLang="en-US" sz="1600">
                <a:solidFill>
                  <a:schemeClr val="tx2"/>
                </a:solidFill>
              </a:rPr>
              <a:t>+ 8 N</a:t>
            </a:r>
            <a:r>
              <a:rPr lang="en-US" altLang="en-US" sz="1600" baseline="-25000">
                <a:solidFill>
                  <a:schemeClr val="tx2"/>
                </a:solidFill>
              </a:rPr>
              <a:t>2</a:t>
            </a:r>
            <a:endParaRPr lang="en-US" altLang="en-US" sz="1600">
              <a:solidFill>
                <a:schemeClr val="tx2"/>
              </a:solidFill>
            </a:endParaRPr>
          </a:p>
        </p:txBody>
      </p:sp>
      <p:pic>
        <p:nvPicPr>
          <p:cNvPr id="51207" name="Picture 6" descr="16093">
            <a:extLst>
              <a:ext uri="{FF2B5EF4-FFF2-40B4-BE49-F238E27FC236}">
                <a16:creationId xmlns:a16="http://schemas.microsoft.com/office/drawing/2014/main" id="{841CE46E-A3B1-557B-0302-6EE8ED82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0335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 Box 7">
            <a:extLst>
              <a:ext uri="{FF2B5EF4-FFF2-40B4-BE49-F238E27FC236}">
                <a16:creationId xmlns:a16="http://schemas.microsoft.com/office/drawing/2014/main" id="{ECAF98D3-6DEC-F68D-95AB-38BB19F9B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0"/>
            <a:ext cx="1958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chemeClr val="tx2"/>
                </a:solidFill>
              </a:rPr>
              <a:t>H2+ N2O +3 N2</a:t>
            </a:r>
          </a:p>
        </p:txBody>
      </p:sp>
      <p:pic>
        <p:nvPicPr>
          <p:cNvPr id="51209" name="Picture 8" descr="nc175_plif_clip1000">
            <a:extLst>
              <a:ext uri="{FF2B5EF4-FFF2-40B4-BE49-F238E27FC236}">
                <a16:creationId xmlns:a16="http://schemas.microsoft.com/office/drawing/2014/main" id="{3E616772-4AE9-D258-2426-7300686F81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810000"/>
            <a:ext cx="1981200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0" name="Picture 9" descr="nc188_plif_clip1000">
            <a:extLst>
              <a:ext uri="{FF2B5EF4-FFF2-40B4-BE49-F238E27FC236}">
                <a16:creationId xmlns:a16="http://schemas.microsoft.com/office/drawing/2014/main" id="{9BD311D4-CA69-C691-703E-460985F6DBB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3810000"/>
            <a:ext cx="1981200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11" name="Rectangle 10">
            <a:extLst>
              <a:ext uri="{FF2B5EF4-FFF2-40B4-BE49-F238E27FC236}">
                <a16:creationId xmlns:a16="http://schemas.microsoft.com/office/drawing/2014/main" id="{42247997-68FA-285E-4A28-C9E7E2FE1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429000"/>
            <a:ext cx="1876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C2H4-3O2-10.5N2</a:t>
            </a:r>
          </a:p>
        </p:txBody>
      </p:sp>
      <p:sp>
        <p:nvSpPr>
          <p:cNvPr id="51212" name="Rectangle 11">
            <a:extLst>
              <a:ext uri="{FF2B5EF4-FFF2-40B4-BE49-F238E27FC236}">
                <a16:creationId xmlns:a16="http://schemas.microsoft.com/office/drawing/2014/main" id="{C85AC7D1-BA62-FC15-47BA-7595B223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429000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C3H8-5O2-9N2</a:t>
            </a:r>
          </a:p>
        </p:txBody>
      </p:sp>
      <p:pic>
        <p:nvPicPr>
          <p:cNvPr id="51213" name="Picture 12" descr="nc205_chem">
            <a:extLst>
              <a:ext uri="{FF2B5EF4-FFF2-40B4-BE49-F238E27FC236}">
                <a16:creationId xmlns:a16="http://schemas.microsoft.com/office/drawing/2014/main" id="{FE753513-5A31-27A8-3777-48DD332273C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810000"/>
            <a:ext cx="1981200" cy="2971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14" name="Rectangle 13">
            <a:extLst>
              <a:ext uri="{FF2B5EF4-FFF2-40B4-BE49-F238E27FC236}">
                <a16:creationId xmlns:a16="http://schemas.microsoft.com/office/drawing/2014/main" id="{BD0AC3AC-1349-98A2-8CE9-1796C0B98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429000"/>
            <a:ext cx="1593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/>
              <a:t>C3H8-5O2-9N2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>
            <a:extLst>
              <a:ext uri="{FF2B5EF4-FFF2-40B4-BE49-F238E27FC236}">
                <a16:creationId xmlns:a16="http://schemas.microsoft.com/office/drawing/2014/main" id="{096F75D2-E371-8141-2287-CE190E1A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F54CDB-B730-46DB-A945-3049E1FE06A7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54275" name="Picture 2">
            <a:extLst>
              <a:ext uri="{FF2B5EF4-FFF2-40B4-BE49-F238E27FC236}">
                <a16:creationId xmlns:a16="http://schemas.microsoft.com/office/drawing/2014/main" id="{68D7CC95-F67A-8D91-B642-843F633C4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315200" cy="419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3">
            <a:extLst>
              <a:ext uri="{FF2B5EF4-FFF2-40B4-BE49-F238E27FC236}">
                <a16:creationId xmlns:a16="http://schemas.microsoft.com/office/drawing/2014/main" id="{BA746DAB-46D0-F963-6C1E-52C023F30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334000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Ng et al 2005</a:t>
            </a:r>
          </a:p>
        </p:txBody>
      </p:sp>
      <p:pic>
        <p:nvPicPr>
          <p:cNvPr id="54277" name="Picture 4">
            <a:extLst>
              <a:ext uri="{FF2B5EF4-FFF2-40B4-BE49-F238E27FC236}">
                <a16:creationId xmlns:a16="http://schemas.microsoft.com/office/drawing/2014/main" id="{0BB5DB72-BFB4-3673-FDCA-5EAF51DDE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71628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8" name="Text Box 5">
            <a:extLst>
              <a:ext uri="{FF2B5EF4-FFF2-40B4-BE49-F238E27FC236}">
                <a16:creationId xmlns:a16="http://schemas.microsoft.com/office/drawing/2014/main" id="{FFDC07AB-90DB-B55C-884A-291495504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447800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Eckett 2000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3">
            <a:extLst>
              <a:ext uri="{FF2B5EF4-FFF2-40B4-BE49-F238E27FC236}">
                <a16:creationId xmlns:a16="http://schemas.microsoft.com/office/drawing/2014/main" id="{E5D40F01-4690-63D3-212A-63311C18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F7AC06-C83D-4544-B22D-29DCFBC8975E}" type="slidenum">
              <a:rPr lang="en-US" altLang="en-US"/>
              <a:pPr/>
              <a:t>29</a:t>
            </a:fld>
            <a:endParaRPr lang="en-US" altLang="en-US"/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95375712-7B85-D35E-55BF-FED394219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9878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0" name="Picture 3">
            <a:extLst>
              <a:ext uri="{FF2B5EF4-FFF2-40B4-BE49-F238E27FC236}">
                <a16:creationId xmlns:a16="http://schemas.microsoft.com/office/drawing/2014/main" id="{AC0E7566-0683-F818-9990-A6F59A1E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609600"/>
            <a:ext cx="3878262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4">
            <a:extLst>
              <a:ext uri="{FF2B5EF4-FFF2-40B4-BE49-F238E27FC236}">
                <a16:creationId xmlns:a16="http://schemas.microsoft.com/office/drawing/2014/main" id="{4675EFFA-45F9-E83D-2604-4EC4ECA85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4188"/>
            <a:ext cx="4527550" cy="26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5">
            <a:extLst>
              <a:ext uri="{FF2B5EF4-FFF2-40B4-BE49-F238E27FC236}">
                <a16:creationId xmlns:a16="http://schemas.microsoft.com/office/drawing/2014/main" id="{4315306C-696F-B59E-0613-203811790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257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Daimon &amp; Matsuo 2008</a:t>
            </a:r>
          </a:p>
        </p:txBody>
      </p:sp>
      <p:pic>
        <p:nvPicPr>
          <p:cNvPr id="55303" name="Picture 6" descr="TP_tmp">
            <a:extLst>
              <a:ext uri="{FF2B5EF4-FFF2-40B4-BE49-F238E27FC236}">
                <a16:creationId xmlns:a16="http://schemas.microsoft.com/office/drawing/2014/main" id="{732254EC-71D1-017E-84C2-7948BB3117D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0"/>
            <a:ext cx="157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4" name="Line 7">
            <a:extLst>
              <a:ext uri="{FF2B5EF4-FFF2-40B4-BE49-F238E27FC236}">
                <a16:creationId xmlns:a16="http://schemas.microsoft.com/office/drawing/2014/main" id="{C2FFEFB3-14F3-EF6F-0BF6-FF78264BA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9875" y="3392488"/>
            <a:ext cx="0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05" name="Line 8">
            <a:extLst>
              <a:ext uri="{FF2B5EF4-FFF2-40B4-BE49-F238E27FC236}">
                <a16:creationId xmlns:a16="http://schemas.microsoft.com/office/drawing/2014/main" id="{CAE24C3B-7EAB-F44C-6EC1-514477CDD3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9875" y="5907088"/>
            <a:ext cx="2971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06" name="Text Box 9">
            <a:extLst>
              <a:ext uri="{FF2B5EF4-FFF2-40B4-BE49-F238E27FC236}">
                <a16:creationId xmlns:a16="http://schemas.microsoft.com/office/drawing/2014/main" id="{EC9CAC0A-3B55-A96F-056A-E23E89DD1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76600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/>
              <a:t>P</a:t>
            </a:r>
          </a:p>
        </p:txBody>
      </p:sp>
      <p:grpSp>
        <p:nvGrpSpPr>
          <p:cNvPr id="38922" name="Group 10">
            <a:extLst>
              <a:ext uri="{FF2B5EF4-FFF2-40B4-BE49-F238E27FC236}">
                <a16:creationId xmlns:a16="http://schemas.microsoft.com/office/drawing/2014/main" id="{388AB256-E877-5E48-B4F4-7BB3F907854B}"/>
              </a:ext>
            </a:extLst>
          </p:cNvPr>
          <p:cNvGrpSpPr>
            <a:grpSpLocks/>
          </p:cNvGrpSpPr>
          <p:nvPr/>
        </p:nvGrpSpPr>
        <p:grpSpPr bwMode="auto">
          <a:xfrm>
            <a:off x="5578475" y="3544888"/>
            <a:ext cx="2520950" cy="2381250"/>
            <a:chOff x="3696" y="2400"/>
            <a:chExt cx="1588" cy="1500"/>
          </a:xfrm>
        </p:grpSpPr>
        <p:sp>
          <p:nvSpPr>
            <p:cNvPr id="55319" name="Text Box 11">
              <a:extLst>
                <a:ext uri="{FF2B5EF4-FFF2-40B4-BE49-F238E27FC236}">
                  <a16:creationId xmlns:a16="http://schemas.microsoft.com/office/drawing/2014/main" id="{CDA5C725-7660-11E6-5AE7-8764AA87C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366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  <p:grpSp>
          <p:nvGrpSpPr>
            <p:cNvPr id="55320" name="Group 12">
              <a:extLst>
                <a:ext uri="{FF2B5EF4-FFF2-40B4-BE49-F238E27FC236}">
                  <a16:creationId xmlns:a16="http://schemas.microsoft.com/office/drawing/2014/main" id="{690FC0B9-3222-7E4F-CF87-B277C2E306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2400"/>
              <a:ext cx="1440" cy="1408"/>
              <a:chOff x="3696" y="2400"/>
              <a:chExt cx="1440" cy="1408"/>
            </a:xfrm>
          </p:grpSpPr>
          <p:sp>
            <p:nvSpPr>
              <p:cNvPr id="55321" name="Freeform 13">
                <a:extLst>
                  <a:ext uri="{FF2B5EF4-FFF2-40B4-BE49-F238E27FC236}">
                    <a16:creationId xmlns:a16="http://schemas.microsoft.com/office/drawing/2014/main" id="{445D7CB1-F050-7D40-4816-5BD774CD7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400"/>
                <a:ext cx="1440" cy="1392"/>
              </a:xfrm>
              <a:custGeom>
                <a:avLst/>
                <a:gdLst>
                  <a:gd name="T0" fmla="*/ 0 w 1392"/>
                  <a:gd name="T1" fmla="*/ 0 h 1392"/>
                  <a:gd name="T2" fmla="*/ 298 w 1392"/>
                  <a:gd name="T3" fmla="*/ 1152 h 1392"/>
                  <a:gd name="T4" fmla="*/ 1440 w 1392"/>
                  <a:gd name="T5" fmla="*/ 1392 h 13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2" h="1392">
                    <a:moveTo>
                      <a:pt x="0" y="0"/>
                    </a:moveTo>
                    <a:cubicBezTo>
                      <a:pt x="28" y="460"/>
                      <a:pt x="56" y="920"/>
                      <a:pt x="288" y="1152"/>
                    </a:cubicBezTo>
                    <a:cubicBezTo>
                      <a:pt x="520" y="1384"/>
                      <a:pt x="1208" y="1360"/>
                      <a:pt x="1392" y="1392"/>
                    </a:cubicBezTo>
                  </a:path>
                </a:pathLst>
              </a:custGeom>
              <a:noFill/>
              <a:ln w="22225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5322" name="Oval 14">
                <a:extLst>
                  <a:ext uri="{FF2B5EF4-FFF2-40B4-BE49-F238E27FC236}">
                    <a16:creationId xmlns:a16="http://schemas.microsoft.com/office/drawing/2014/main" id="{57FC6E55-8D9A-3C56-C6E3-21A2E85D8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8" y="37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5308" name="Group 15">
            <a:extLst>
              <a:ext uri="{FF2B5EF4-FFF2-40B4-BE49-F238E27FC236}">
                <a16:creationId xmlns:a16="http://schemas.microsoft.com/office/drawing/2014/main" id="{B3CD2019-D985-66A1-09E2-E962AA7DBE9D}"/>
              </a:ext>
            </a:extLst>
          </p:cNvPr>
          <p:cNvGrpSpPr>
            <a:grpSpLocks/>
          </p:cNvGrpSpPr>
          <p:nvPr/>
        </p:nvGrpSpPr>
        <p:grpSpPr bwMode="auto">
          <a:xfrm>
            <a:off x="6188075" y="3544888"/>
            <a:ext cx="1676400" cy="1600200"/>
            <a:chOff x="4080" y="2400"/>
            <a:chExt cx="1056" cy="1008"/>
          </a:xfrm>
        </p:grpSpPr>
        <p:sp>
          <p:nvSpPr>
            <p:cNvPr id="55317" name="Freeform 16">
              <a:extLst>
                <a:ext uri="{FF2B5EF4-FFF2-40B4-BE49-F238E27FC236}">
                  <a16:creationId xmlns:a16="http://schemas.microsoft.com/office/drawing/2014/main" id="{5323B9C7-6103-F727-EDAB-2C5B977A7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2400"/>
              <a:ext cx="1056" cy="1008"/>
            </a:xfrm>
            <a:custGeom>
              <a:avLst/>
              <a:gdLst>
                <a:gd name="T0" fmla="*/ 0 w 1392"/>
                <a:gd name="T1" fmla="*/ 0 h 1392"/>
                <a:gd name="T2" fmla="*/ 218 w 1392"/>
                <a:gd name="T3" fmla="*/ 834 h 1392"/>
                <a:gd name="T4" fmla="*/ 1056 w 1392"/>
                <a:gd name="T5" fmla="*/ 1008 h 13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92" h="1392">
                  <a:moveTo>
                    <a:pt x="0" y="0"/>
                  </a:moveTo>
                  <a:cubicBezTo>
                    <a:pt x="28" y="460"/>
                    <a:pt x="56" y="920"/>
                    <a:pt x="288" y="1152"/>
                  </a:cubicBezTo>
                  <a:cubicBezTo>
                    <a:pt x="520" y="1384"/>
                    <a:pt x="1208" y="1360"/>
                    <a:pt x="1392" y="1392"/>
                  </a:cubicBezTo>
                </a:path>
              </a:pathLst>
            </a:custGeom>
            <a:noFill/>
            <a:ln w="2222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318" name="Oval 17">
              <a:extLst>
                <a:ext uri="{FF2B5EF4-FFF2-40B4-BE49-F238E27FC236}">
                  <a16:creationId xmlns:a16="http://schemas.microsoft.com/office/drawing/2014/main" id="{1802A1DB-2B19-2157-82DE-37F1D4A15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2" y="3234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5309" name="Text Box 18">
            <a:extLst>
              <a:ext uri="{FF2B5EF4-FFF2-40B4-BE49-F238E27FC236}">
                <a16:creationId xmlns:a16="http://schemas.microsoft.com/office/drawing/2014/main" id="{0E097A78-D8F2-00ED-1082-E7033A34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884738"/>
            <a:ext cx="549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CJ</a:t>
            </a:r>
          </a:p>
        </p:txBody>
      </p:sp>
      <p:grpSp>
        <p:nvGrpSpPr>
          <p:cNvPr id="55310" name="Group 19">
            <a:extLst>
              <a:ext uri="{FF2B5EF4-FFF2-40B4-BE49-F238E27FC236}">
                <a16:creationId xmlns:a16="http://schemas.microsoft.com/office/drawing/2014/main" id="{9DED7653-A316-7C9A-C316-22E716167A6C}"/>
              </a:ext>
            </a:extLst>
          </p:cNvPr>
          <p:cNvGrpSpPr>
            <a:grpSpLocks/>
          </p:cNvGrpSpPr>
          <p:nvPr/>
        </p:nvGrpSpPr>
        <p:grpSpPr bwMode="auto">
          <a:xfrm>
            <a:off x="5591175" y="4192588"/>
            <a:ext cx="2197100" cy="1574800"/>
            <a:chOff x="3704" y="2808"/>
            <a:chExt cx="1384" cy="992"/>
          </a:xfrm>
        </p:grpSpPr>
        <p:sp>
          <p:nvSpPr>
            <p:cNvPr id="55315" name="Line 20">
              <a:extLst>
                <a:ext uri="{FF2B5EF4-FFF2-40B4-BE49-F238E27FC236}">
                  <a16:creationId xmlns:a16="http://schemas.microsoft.com/office/drawing/2014/main" id="{2929F126-3C65-BA52-51DD-79BB630364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44" y="2840"/>
              <a:ext cx="1344" cy="9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55316" name="Oval 21">
              <a:extLst>
                <a:ext uri="{FF2B5EF4-FFF2-40B4-BE49-F238E27FC236}">
                  <a16:creationId xmlns:a16="http://schemas.microsoft.com/office/drawing/2014/main" id="{8D8FDCB4-5BAA-D639-D3A3-1A6E0DF5A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4" y="28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5311" name="Line 22">
            <a:extLst>
              <a:ext uri="{FF2B5EF4-FFF2-40B4-BE49-F238E27FC236}">
                <a16:creationId xmlns:a16="http://schemas.microsoft.com/office/drawing/2014/main" id="{ED83474A-2DA4-B015-EDF4-07AC87809C5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78475" y="3544888"/>
            <a:ext cx="2209800" cy="2209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12" name="Text Box 23">
            <a:extLst>
              <a:ext uri="{FF2B5EF4-FFF2-40B4-BE49-F238E27FC236}">
                <a16:creationId xmlns:a16="http://schemas.microsoft.com/office/drawing/2014/main" id="{9FE107ED-5194-D076-EB0E-AEF203FB4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7525" y="59039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/>
              <a:t>V</a:t>
            </a:r>
          </a:p>
        </p:txBody>
      </p:sp>
      <p:sp>
        <p:nvSpPr>
          <p:cNvPr id="55313" name="Text Box 24">
            <a:extLst>
              <a:ext uri="{FF2B5EF4-FFF2-40B4-BE49-F238E27FC236}">
                <a16:creationId xmlns:a16="http://schemas.microsoft.com/office/drawing/2014/main" id="{2DECF200-E863-D314-6551-E500C6F2F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191000"/>
            <a:ext cx="63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 &gt; 1</a:t>
            </a:r>
          </a:p>
        </p:txBody>
      </p:sp>
      <p:sp>
        <p:nvSpPr>
          <p:cNvPr id="55314" name="Text Box 25">
            <a:extLst>
              <a:ext uri="{FF2B5EF4-FFF2-40B4-BE49-F238E27FC236}">
                <a16:creationId xmlns:a16="http://schemas.microsoft.com/office/drawing/2014/main" id="{2398B7C6-5414-7E3E-00E6-050D0BEE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00" y="5119688"/>
            <a:ext cx="63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 =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>
            <a:extLst>
              <a:ext uri="{FF2B5EF4-FFF2-40B4-BE49-F238E27FC236}">
                <a16:creationId xmlns:a16="http://schemas.microsoft.com/office/drawing/2014/main" id="{16827F4A-BEED-3EAC-DFE5-C61827B1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7BF897-67F7-4D53-B754-13651EF319F7}" type="slidenum">
              <a:rPr lang="en-US" altLang="en-US"/>
              <a:pPr/>
              <a:t>3</a:t>
            </a:fld>
            <a:endParaRPr lang="en-US" altLang="en-US" dirty="0"/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B53FB694-E6F2-606E-2E40-D77074BFB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688"/>
            <a:ext cx="434340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3">
            <a:extLst>
              <a:ext uri="{FF2B5EF4-FFF2-40B4-BE49-F238E27FC236}">
                <a16:creationId xmlns:a16="http://schemas.microsoft.com/office/drawing/2014/main" id="{44E6F404-3C32-17C1-C61C-505C9403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Marcelin Berthelot</a:t>
            </a:r>
          </a:p>
        </p:txBody>
      </p:sp>
      <p:sp>
        <p:nvSpPr>
          <p:cNvPr id="8197" name="Text Box 4">
            <a:extLst>
              <a:ext uri="{FF2B5EF4-FFF2-40B4-BE49-F238E27FC236}">
                <a16:creationId xmlns:a16="http://schemas.microsoft.com/office/drawing/2014/main" id="{C3798D47-8ED3-FAA9-C1B0-3E80BE82E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0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Paul Vielle</a:t>
            </a:r>
          </a:p>
        </p:txBody>
      </p:sp>
      <p:pic>
        <p:nvPicPr>
          <p:cNvPr id="8198" name="Picture 5">
            <a:extLst>
              <a:ext uri="{FF2B5EF4-FFF2-40B4-BE49-F238E27FC236}">
                <a16:creationId xmlns:a16="http://schemas.microsoft.com/office/drawing/2014/main" id="{67700F76-DAC0-44D8-DD4A-16635A0E0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875088"/>
            <a:ext cx="4337050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ext Box 6">
            <a:extLst>
              <a:ext uri="{FF2B5EF4-FFF2-40B4-BE49-F238E27FC236}">
                <a16:creationId xmlns:a16="http://schemas.microsoft.com/office/drawing/2014/main" id="{2962A5E2-6CDF-09C1-20E2-3780C7AC2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465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Ernest Mallard</a:t>
            </a:r>
          </a:p>
        </p:txBody>
      </p:sp>
      <p:sp>
        <p:nvSpPr>
          <p:cNvPr id="8200" name="Text Box 7">
            <a:extLst>
              <a:ext uri="{FF2B5EF4-FFF2-40B4-BE49-F238E27FC236}">
                <a16:creationId xmlns:a16="http://schemas.microsoft.com/office/drawing/2014/main" id="{B41F7634-4B81-1949-8AE0-A84843951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342900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Henry Le Chatelier</a:t>
            </a:r>
          </a:p>
        </p:txBody>
      </p:sp>
      <p:sp>
        <p:nvSpPr>
          <p:cNvPr id="8202" name="Text Box 9">
            <a:extLst>
              <a:ext uri="{FF2B5EF4-FFF2-40B4-BE49-F238E27FC236}">
                <a16:creationId xmlns:a16="http://schemas.microsoft.com/office/drawing/2014/main" id="{725875B3-537C-84B2-2F41-1DD8CE31E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2578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</a:t>
            </a:r>
            <a:r>
              <a:rPr lang="en-US" altLang="en-US" baseline="-25000"/>
              <a:t>3</a:t>
            </a:r>
            <a:r>
              <a:rPr lang="en-US" altLang="en-US"/>
              <a:t>H</a:t>
            </a:r>
            <a:r>
              <a:rPr lang="en-US" altLang="en-US" baseline="-25000"/>
              <a:t>8</a:t>
            </a:r>
            <a:r>
              <a:rPr lang="en-US" altLang="en-US"/>
              <a:t>+5O</a:t>
            </a:r>
            <a:r>
              <a:rPr lang="en-US" altLang="en-US" baseline="-25000"/>
              <a:t>2</a:t>
            </a:r>
            <a:r>
              <a:rPr lang="en-US" altLang="en-US"/>
              <a:t>   20 kPa</a:t>
            </a:r>
          </a:p>
        </p:txBody>
      </p:sp>
      <p:pic>
        <p:nvPicPr>
          <p:cNvPr id="2" name="189">
            <a:hlinkClick r:id="" action="ppaction://media"/>
            <a:extLst>
              <a:ext uri="{FF2B5EF4-FFF2-40B4-BE49-F238E27FC236}">
                <a16:creationId xmlns:a16="http://schemas.microsoft.com/office/drawing/2014/main" id="{2B06CF81-0981-9779-BF77-3F058F39F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4511" y="1660967"/>
            <a:ext cx="3410674" cy="3361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EECC53-5BF6-0378-5D66-11C70333E92B}"/>
              </a:ext>
            </a:extLst>
          </p:cNvPr>
          <p:cNvSpPr txBox="1"/>
          <p:nvPr/>
        </p:nvSpPr>
        <p:spPr>
          <a:xfrm>
            <a:off x="5156522" y="5720406"/>
            <a:ext cx="372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Jackson, Lee, and Shepherd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6">
            <a:extLst>
              <a:ext uri="{FF2B5EF4-FFF2-40B4-BE49-F238E27FC236}">
                <a16:creationId xmlns:a16="http://schemas.microsoft.com/office/drawing/2014/main" id="{C30D7181-52F2-F28A-2B0C-B5A65196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805DD7F-9560-4A3C-9988-977D1DB113E1}" type="slidenum">
              <a:rPr lang="en-US" altLang="en-US"/>
              <a:pPr/>
              <a:t>30</a:t>
            </a:fld>
            <a:endParaRPr lang="en-US" altLang="en-US"/>
          </a:p>
        </p:txBody>
      </p:sp>
      <p:pic>
        <p:nvPicPr>
          <p:cNvPr id="56323" name="Picture 2" descr="cartoon_tauPW">
            <a:extLst>
              <a:ext uri="{FF2B5EF4-FFF2-40B4-BE49-F238E27FC236}">
                <a16:creationId xmlns:a16="http://schemas.microsoft.com/office/drawing/2014/main" id="{F1D90578-24AD-2BFF-C819-7FCD18111806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057400"/>
            <a:ext cx="4041775" cy="3573463"/>
          </a:xfrm>
        </p:spPr>
      </p:pic>
      <p:pic>
        <p:nvPicPr>
          <p:cNvPr id="56324" name="Picture 3" descr="h2air_Arrhcurve">
            <a:extLst>
              <a:ext uri="{FF2B5EF4-FFF2-40B4-BE49-F238E27FC236}">
                <a16:creationId xmlns:a16="http://schemas.microsoft.com/office/drawing/2014/main" id="{C3319F05-5A05-E36A-7F12-E3C87FA7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4000500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4">
            <a:extLst>
              <a:ext uri="{FF2B5EF4-FFF2-40B4-BE49-F238E27FC236}">
                <a16:creationId xmlns:a16="http://schemas.microsoft.com/office/drawing/2014/main" id="{C3C41AF5-0363-E256-CC71-DB6C97115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838200"/>
            <a:ext cx="4038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t</a:t>
            </a:r>
            <a:r>
              <a:rPr lang="en-US" altLang="en-US" sz="2400" baseline="-25000"/>
              <a:t>i</a:t>
            </a:r>
            <a:r>
              <a:rPr lang="en-US" altLang="en-US" sz="2000">
                <a:latin typeface="Symbol" panose="05050102010706020507" pitchFamily="18" charset="2"/>
              </a:rPr>
              <a:t> </a:t>
            </a:r>
            <a:r>
              <a:rPr lang="en-US" altLang="en-US" sz="2000"/>
              <a:t>– Induction Time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 sz="2400">
                <a:latin typeface="Symbol" panose="05050102010706020507" pitchFamily="18" charset="2"/>
              </a:rPr>
              <a:t>t</a:t>
            </a:r>
            <a:r>
              <a:rPr lang="en-US" altLang="en-US" sz="2400" baseline="-25000"/>
              <a:t>e</a:t>
            </a:r>
            <a:r>
              <a:rPr lang="en-US" altLang="en-US" sz="2400">
                <a:latin typeface="Symbol" panose="05050102010706020507" pitchFamily="18" charset="2"/>
              </a:rPr>
              <a:t> </a:t>
            </a:r>
            <a:r>
              <a:rPr lang="en-US" altLang="en-US" sz="2000"/>
              <a:t>– Energy Release Pulse Width</a:t>
            </a:r>
          </a:p>
        </p:txBody>
      </p:sp>
      <p:sp>
        <p:nvSpPr>
          <p:cNvPr id="56326" name="Text Box 5">
            <a:extLst>
              <a:ext uri="{FF2B5EF4-FFF2-40B4-BE49-F238E27FC236}">
                <a16:creationId xmlns:a16="http://schemas.microsoft.com/office/drawing/2014/main" id="{4DE6D464-A2B7-EBB2-EFD8-9224D185E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562600"/>
            <a:ext cx="3886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Stoichiometric H</a:t>
            </a:r>
            <a:r>
              <a:rPr lang="en-US" altLang="en-US" sz="1400" baseline="-25000">
                <a:solidFill>
                  <a:schemeClr val="bg1"/>
                </a:solidFill>
              </a:rPr>
              <a:t>2</a:t>
            </a:r>
            <a:r>
              <a:rPr lang="en-US" altLang="en-US" sz="1400">
                <a:solidFill>
                  <a:schemeClr val="bg1"/>
                </a:solidFill>
              </a:rPr>
              <a:t>-Air post-shock state for CJ detonation, pre-shock conditions: 1 atm, 300 K Mechanism: GRI 3.0</a:t>
            </a:r>
          </a:p>
        </p:txBody>
      </p:sp>
      <p:sp>
        <p:nvSpPr>
          <p:cNvPr id="56327" name="Rectangle 6">
            <a:extLst>
              <a:ext uri="{FF2B5EF4-FFF2-40B4-BE49-F238E27FC236}">
                <a16:creationId xmlns:a16="http://schemas.microsoft.com/office/drawing/2014/main" id="{EBF41AC5-C9F0-4EAD-901A-72AFD81CD9A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823913" y="990600"/>
            <a:ext cx="3748087" cy="8223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>
                <a:latin typeface="Symbol" panose="05050102010706020507" pitchFamily="18" charset="2"/>
                <a:cs typeface="Times New Roman" panose="02020603050405020304" pitchFamily="18" charset="0"/>
              </a:rPr>
              <a:t>q </a:t>
            </a:r>
            <a:r>
              <a:rPr lang="en-US" altLang="en-US" sz="2000">
                <a:cs typeface="Times New Roman" panose="02020603050405020304" pitchFamily="18" charset="0"/>
              </a:rPr>
              <a:t>– Reduced Effective Activation Energy</a:t>
            </a:r>
            <a:endParaRPr lang="en-US" altLang="en-US" sz="2000"/>
          </a:p>
        </p:txBody>
      </p:sp>
      <p:sp>
        <p:nvSpPr>
          <p:cNvPr id="56328" name="Text Box 7">
            <a:extLst>
              <a:ext uri="{FF2B5EF4-FFF2-40B4-BE49-F238E27FC236}">
                <a16:creationId xmlns:a16="http://schemas.microsoft.com/office/drawing/2014/main" id="{3B57CB7A-4C35-C488-560E-CC8EA1CD3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124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t</a:t>
            </a:r>
            <a:r>
              <a:rPr lang="en-US" altLang="en-US" sz="2400" baseline="-25000"/>
              <a:t>i</a:t>
            </a:r>
            <a:r>
              <a:rPr lang="en-US" altLang="en-US" sz="2400">
                <a:latin typeface="Symbol" panose="05050102010706020507" pitchFamily="18" charset="2"/>
              </a:rPr>
              <a:t>/t</a:t>
            </a:r>
            <a:r>
              <a:rPr lang="en-US" altLang="en-US" sz="2400" baseline="-25000"/>
              <a:t>e</a:t>
            </a:r>
          </a:p>
        </p:txBody>
      </p:sp>
      <p:sp>
        <p:nvSpPr>
          <p:cNvPr id="56329" name="Text Box 8">
            <a:extLst>
              <a:ext uri="{FF2B5EF4-FFF2-40B4-BE49-F238E27FC236}">
                <a16:creationId xmlns:a16="http://schemas.microsoft.com/office/drawing/2014/main" id="{F1DD18D3-3127-2708-0C9B-605130AAC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6670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latin typeface="Symbol" panose="05050102010706020507" pitchFamily="18" charset="2"/>
              </a:rPr>
              <a:t>q </a:t>
            </a:r>
            <a:r>
              <a:rPr lang="en-US" altLang="en-US" sz="2400">
                <a:latin typeface="Verdana" panose="020B0604030504040204" pitchFamily="34" charset="0"/>
              </a:rPr>
              <a:t>= E</a:t>
            </a:r>
            <a:r>
              <a:rPr lang="en-US" altLang="en-US" sz="2400" baseline="-25000">
                <a:latin typeface="Verdana" panose="020B0604030504040204" pitchFamily="34" charset="0"/>
              </a:rPr>
              <a:t>a</a:t>
            </a:r>
            <a:r>
              <a:rPr lang="en-US" altLang="en-US" sz="2400">
                <a:latin typeface="Verdana" panose="020B0604030504040204" pitchFamily="34" charset="0"/>
              </a:rPr>
              <a:t>/RT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>
            <a:extLst>
              <a:ext uri="{FF2B5EF4-FFF2-40B4-BE49-F238E27FC236}">
                <a16:creationId xmlns:a16="http://schemas.microsoft.com/office/drawing/2014/main" id="{F54C9419-8767-406F-B2A2-2F5B94F2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F607F96-B41D-411C-B71B-B46B6BFF36BC}" type="slidenum">
              <a:rPr lang="en-US" altLang="en-US"/>
              <a:pPr/>
              <a:t>31</a:t>
            </a:fld>
            <a:endParaRPr lang="en-US" altLang="en-US"/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5D352213-38DA-202A-89FC-8202DABE8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541020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Text Box 3">
            <a:extLst>
              <a:ext uri="{FF2B5EF4-FFF2-40B4-BE49-F238E27FC236}">
                <a16:creationId xmlns:a16="http://schemas.microsoft.com/office/drawing/2014/main" id="{BEFB0EB7-02DD-8ECE-0F28-79A636E66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38200"/>
            <a:ext cx="615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</a:rPr>
              <a:t>f=1</a:t>
            </a:r>
          </a:p>
        </p:txBody>
      </p:sp>
      <p:sp>
        <p:nvSpPr>
          <p:cNvPr id="57349" name="Line 4">
            <a:extLst>
              <a:ext uri="{FF2B5EF4-FFF2-40B4-BE49-F238E27FC236}">
                <a16:creationId xmlns:a16="http://schemas.microsoft.com/office/drawing/2014/main" id="{8272EE19-D386-7E17-3E93-8193E7B5CD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00" y="3962400"/>
            <a:ext cx="1676400" cy="1600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Text Box 5">
            <a:extLst>
              <a:ext uri="{FF2B5EF4-FFF2-40B4-BE49-F238E27FC236}">
                <a16:creationId xmlns:a16="http://schemas.microsoft.com/office/drawing/2014/main" id="{5B201EBA-E392-D81A-DD35-6ECE53049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56325"/>
            <a:ext cx="2200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chemeClr val="accent2"/>
                </a:solidFill>
              </a:rPr>
              <a:t>weakly unstable </a:t>
            </a:r>
          </a:p>
          <a:p>
            <a:pPr algn="ctr"/>
            <a:r>
              <a:rPr lang="en-US" altLang="en-US" sz="2000" b="1">
                <a:solidFill>
                  <a:schemeClr val="accent2"/>
                </a:solidFill>
              </a:rPr>
              <a:t>(low E</a:t>
            </a:r>
            <a:r>
              <a:rPr lang="en-US" altLang="en-US" sz="2000" b="1" baseline="-25000">
                <a:solidFill>
                  <a:schemeClr val="accent2"/>
                </a:solidFill>
              </a:rPr>
              <a:t>a</a:t>
            </a:r>
            <a:r>
              <a:rPr lang="en-US" altLang="en-US" sz="2000" b="1">
                <a:solidFill>
                  <a:schemeClr val="accent2"/>
                </a:solidFill>
              </a:rPr>
              <a:t>/RT</a:t>
            </a:r>
            <a:r>
              <a:rPr lang="en-US" altLang="en-US" sz="2000" b="1" baseline="-25000">
                <a:solidFill>
                  <a:schemeClr val="accent2"/>
                </a:solidFill>
              </a:rPr>
              <a:t>S</a:t>
            </a:r>
            <a:r>
              <a:rPr lang="en-US" altLang="en-US" sz="2000" b="1">
                <a:solidFill>
                  <a:schemeClr val="accent2"/>
                </a:solidFill>
              </a:rPr>
              <a:t>) </a:t>
            </a:r>
          </a:p>
        </p:txBody>
      </p:sp>
      <p:sp>
        <p:nvSpPr>
          <p:cNvPr id="57351" name="Line 6">
            <a:extLst>
              <a:ext uri="{FF2B5EF4-FFF2-40B4-BE49-F238E27FC236}">
                <a16:creationId xmlns:a16="http://schemas.microsoft.com/office/drawing/2014/main" id="{4CDB12B4-E7AB-525D-071C-44F2CC81FC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1371600"/>
            <a:ext cx="533400" cy="1371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7352" name="Picture 7" descr="81_152mm_600dpi">
            <a:extLst>
              <a:ext uri="{FF2B5EF4-FFF2-40B4-BE49-F238E27FC236}">
                <a16:creationId xmlns:a16="http://schemas.microsoft.com/office/drawing/2014/main" id="{BA1DC02F-AB0E-FDFE-61FD-CEE7EB2C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3962400"/>
            <a:ext cx="19050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Text Box 8">
            <a:extLst>
              <a:ext uri="{FF2B5EF4-FFF2-40B4-BE49-F238E27FC236}">
                <a16:creationId xmlns:a16="http://schemas.microsoft.com/office/drawing/2014/main" id="{263C0EDA-8F86-7D7D-8959-E8BAD7CE8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438400"/>
            <a:ext cx="213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CC0000"/>
                </a:solidFill>
              </a:rPr>
              <a:t>highly unstable </a:t>
            </a:r>
          </a:p>
          <a:p>
            <a:pPr algn="ctr"/>
            <a:r>
              <a:rPr lang="en-US" altLang="en-US" sz="2000" b="1">
                <a:solidFill>
                  <a:srgbClr val="CC0000"/>
                </a:solidFill>
              </a:rPr>
              <a:t>(high E</a:t>
            </a:r>
            <a:r>
              <a:rPr lang="en-US" altLang="en-US" sz="2000" b="1" baseline="-25000">
                <a:solidFill>
                  <a:srgbClr val="CC0000"/>
                </a:solidFill>
              </a:rPr>
              <a:t>a</a:t>
            </a:r>
            <a:r>
              <a:rPr lang="en-US" altLang="en-US" sz="2000" b="1">
                <a:solidFill>
                  <a:srgbClr val="CC0000"/>
                </a:solidFill>
              </a:rPr>
              <a:t>/RT</a:t>
            </a:r>
            <a:r>
              <a:rPr lang="en-US" altLang="en-US" sz="2000" b="1" baseline="-25000">
                <a:solidFill>
                  <a:srgbClr val="CC0000"/>
                </a:solidFill>
              </a:rPr>
              <a:t>S</a:t>
            </a:r>
            <a:r>
              <a:rPr lang="en-US" altLang="en-US" sz="2000" b="1">
                <a:solidFill>
                  <a:srgbClr val="CC0000"/>
                </a:solidFill>
              </a:rPr>
              <a:t>)</a:t>
            </a:r>
            <a:r>
              <a:rPr lang="en-US" altLang="en-US" sz="2000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57354" name="Picture 9" descr="nc208_schlieren">
            <a:extLst>
              <a:ext uri="{FF2B5EF4-FFF2-40B4-BE49-F238E27FC236}">
                <a16:creationId xmlns:a16="http://schemas.microsoft.com/office/drawing/2014/main" id="{A84B048E-44C8-D4EF-FE2B-D8DED8BA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18399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 Box 10">
            <a:extLst>
              <a:ext uri="{FF2B5EF4-FFF2-40B4-BE49-F238E27FC236}">
                <a16:creationId xmlns:a16="http://schemas.microsoft.com/office/drawing/2014/main" id="{BBD18BB5-9164-BB0A-7637-006158E8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962400"/>
            <a:ext cx="998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</a:rPr>
              <a:t>stable</a:t>
            </a:r>
          </a:p>
        </p:txBody>
      </p:sp>
      <p:sp>
        <p:nvSpPr>
          <p:cNvPr id="57356" name="Text Box 11">
            <a:extLst>
              <a:ext uri="{FF2B5EF4-FFF2-40B4-BE49-F238E27FC236}">
                <a16:creationId xmlns:a16="http://schemas.microsoft.com/office/drawing/2014/main" id="{68A0B4CB-E00B-F8D1-735B-07940612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057400"/>
            <a:ext cx="1338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</a:rPr>
              <a:t>unstable</a:t>
            </a:r>
          </a:p>
        </p:txBody>
      </p:sp>
      <p:sp>
        <p:nvSpPr>
          <p:cNvPr id="57357" name="Line 12">
            <a:extLst>
              <a:ext uri="{FF2B5EF4-FFF2-40B4-BE49-F238E27FC236}">
                <a16:creationId xmlns:a16="http://schemas.microsoft.com/office/drawing/2014/main" id="{F3083785-A165-44D1-B9E0-59E8B29CF4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4038600"/>
            <a:ext cx="2438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Line 13">
            <a:extLst>
              <a:ext uri="{FF2B5EF4-FFF2-40B4-BE49-F238E27FC236}">
                <a16:creationId xmlns:a16="http://schemas.microsoft.com/office/drawing/2014/main" id="{E09F531C-96C8-0627-9FC9-729611E60A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9200" y="1219200"/>
            <a:ext cx="1981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359" name="Picture 14" descr="TP_tmp">
            <a:extLst>
              <a:ext uri="{FF2B5EF4-FFF2-40B4-BE49-F238E27FC236}">
                <a16:creationId xmlns:a16="http://schemas.microsoft.com/office/drawing/2014/main" id="{12FB88CA-46E0-B49B-562F-507F9E3BE54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"/>
            <a:ext cx="310356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6F96A5-0B10-7B86-433B-6753F7E2D73C}"/>
              </a:ext>
            </a:extLst>
          </p:cNvPr>
          <p:cNvSpPr txBox="1"/>
          <p:nvPr/>
        </p:nvSpPr>
        <p:spPr>
          <a:xfrm flipH="1">
            <a:off x="3622876" y="5856790"/>
            <a:ext cx="380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Austin, Pintgen and Shepherd 2005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3">
            <a:extLst>
              <a:ext uri="{FF2B5EF4-FFF2-40B4-BE49-F238E27FC236}">
                <a16:creationId xmlns:a16="http://schemas.microsoft.com/office/drawing/2014/main" id="{C87FA917-4776-1D60-A931-37808DB2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D93B660-EC26-458A-AE19-4127A48C62AD}" type="slidenum">
              <a:rPr lang="en-US" altLang="en-US"/>
              <a:pPr/>
              <a:t>32</a:t>
            </a:fld>
            <a:endParaRPr lang="en-US" altLang="en-US"/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24B730A7-08B1-5FB1-2389-877888F05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9625"/>
            <a:ext cx="8153400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3">
            <a:extLst>
              <a:ext uri="{FF2B5EF4-FFF2-40B4-BE49-F238E27FC236}">
                <a16:creationId xmlns:a16="http://schemas.microsoft.com/office/drawing/2014/main" id="{A666E7D0-CDCD-990F-3D39-7466008BB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6208713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Ng et al 2005</a:t>
            </a:r>
          </a:p>
        </p:txBody>
      </p:sp>
      <p:pic>
        <p:nvPicPr>
          <p:cNvPr id="58373" name="Picture 4" descr="TP_tmp">
            <a:extLst>
              <a:ext uri="{FF2B5EF4-FFF2-40B4-BE49-F238E27FC236}">
                <a16:creationId xmlns:a16="http://schemas.microsoft.com/office/drawing/2014/main" id="{5CE1C097-C7E4-3247-14F9-D8D46B9D76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2652713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>
            <a:extLst>
              <a:ext uri="{FF2B5EF4-FFF2-40B4-BE49-F238E27FC236}">
                <a16:creationId xmlns:a16="http://schemas.microsoft.com/office/drawing/2014/main" id="{06705295-0208-2E79-F655-B7BE2D25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80E5E4-716F-4204-9133-B908BFF38783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BCA11DA3-DADD-F4CB-8432-8872B1AA0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/>
              <a:t>H</a:t>
            </a:r>
            <a:r>
              <a:rPr lang="en-US" altLang="en-US" baseline="-25000"/>
              <a:t>2</a:t>
            </a:r>
            <a:r>
              <a:rPr lang="en-US" altLang="en-US"/>
              <a:t>-O</a:t>
            </a:r>
            <a:r>
              <a:rPr lang="en-US" altLang="en-US" baseline="-25000"/>
              <a:t>2</a:t>
            </a:r>
            <a:r>
              <a:rPr lang="en-US" altLang="en-US"/>
              <a:t> Chemistry: Explosion Limits</a:t>
            </a:r>
          </a:p>
        </p:txBody>
      </p:sp>
      <p:pic>
        <p:nvPicPr>
          <p:cNvPr id="60420" name="Picture 3" descr="ExplosionLimit_2">
            <a:extLst>
              <a:ext uri="{FF2B5EF4-FFF2-40B4-BE49-F238E27FC236}">
                <a16:creationId xmlns:a16="http://schemas.microsoft.com/office/drawing/2014/main" id="{9296C953-D0C9-8A0E-0941-944E07E6E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0259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4">
            <a:extLst>
              <a:ext uri="{FF2B5EF4-FFF2-40B4-BE49-F238E27FC236}">
                <a16:creationId xmlns:a16="http://schemas.microsoft.com/office/drawing/2014/main" id="{81E9758E-3682-7DB7-0B25-258E7C756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562600"/>
            <a:ext cx="2438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Lewis &amp; von Elbe (1961)</a:t>
            </a:r>
          </a:p>
        </p:txBody>
      </p:sp>
      <p:sp>
        <p:nvSpPr>
          <p:cNvPr id="60422" name="Text Box 5">
            <a:extLst>
              <a:ext uri="{FF2B5EF4-FFF2-40B4-BE49-F238E27FC236}">
                <a16:creationId xmlns:a16="http://schemas.microsoft.com/office/drawing/2014/main" id="{B1328E4C-85A6-24E6-1BAF-7BF875991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257800"/>
            <a:ext cx="2971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Extended Second Limit</a:t>
            </a:r>
          </a:p>
          <a:p>
            <a:pPr algn="ctr">
              <a:spcBef>
                <a:spcPct val="50000"/>
              </a:spcBef>
            </a:pPr>
            <a:r>
              <a:rPr lang="en-US" altLang="en-US"/>
              <a:t>H</a:t>
            </a:r>
            <a:r>
              <a:rPr lang="en-US" altLang="en-US" baseline="-25000"/>
              <a:t>2</a:t>
            </a:r>
            <a:r>
              <a:rPr lang="en-US" altLang="en-US"/>
              <a:t>O</a:t>
            </a:r>
            <a:r>
              <a:rPr lang="en-US" altLang="en-US" baseline="-25000"/>
              <a:t>2</a:t>
            </a:r>
            <a:r>
              <a:rPr lang="en-US" altLang="en-US"/>
              <a:t> Enables Explosion</a:t>
            </a:r>
            <a:endParaRPr lang="en-US" altLang="en-US" sz="1600">
              <a:latin typeface="Verdana" panose="020B0604030504040204" pitchFamily="34" charset="0"/>
            </a:endParaRPr>
          </a:p>
        </p:txBody>
      </p:sp>
      <p:sp>
        <p:nvSpPr>
          <p:cNvPr id="60423" name="Text Box 6">
            <a:extLst>
              <a:ext uri="{FF2B5EF4-FFF2-40B4-BE49-F238E27FC236}">
                <a16:creationId xmlns:a16="http://schemas.microsoft.com/office/drawing/2014/main" id="{5FDCD3BF-E70B-ADC6-F395-BA6A84587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528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2</a:t>
            </a:r>
          </a:p>
        </p:txBody>
      </p:sp>
      <p:sp>
        <p:nvSpPr>
          <p:cNvPr id="60424" name="Text Box 7">
            <a:extLst>
              <a:ext uri="{FF2B5EF4-FFF2-40B4-BE49-F238E27FC236}">
                <a16:creationId xmlns:a16="http://schemas.microsoft.com/office/drawing/2014/main" id="{749090DB-EC06-426E-E064-7008C080A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9812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3</a:t>
            </a:r>
          </a:p>
        </p:txBody>
      </p:sp>
      <p:sp>
        <p:nvSpPr>
          <p:cNvPr id="60425" name="Text Box 8">
            <a:extLst>
              <a:ext uri="{FF2B5EF4-FFF2-40B4-BE49-F238E27FC236}">
                <a16:creationId xmlns:a16="http://schemas.microsoft.com/office/drawing/2014/main" id="{99A0BE3A-3D39-8D84-69AC-6CA957991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800600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1</a:t>
            </a:r>
          </a:p>
        </p:txBody>
      </p:sp>
      <p:sp>
        <p:nvSpPr>
          <p:cNvPr id="60426" name="Rectangle 9">
            <a:extLst>
              <a:ext uri="{FF2B5EF4-FFF2-40B4-BE49-F238E27FC236}">
                <a16:creationId xmlns:a16="http://schemas.microsoft.com/office/drawing/2014/main" id="{F4DC06D2-A3A9-0368-CA01-CD85AF7DE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362200"/>
            <a:ext cx="1524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0427" name="Picture 10" descr="soloukhin_redblue">
            <a:extLst>
              <a:ext uri="{FF2B5EF4-FFF2-40B4-BE49-F238E27FC236}">
                <a16:creationId xmlns:a16="http://schemas.microsoft.com/office/drawing/2014/main" id="{FD38289D-DE7A-EC99-9FE3-721F708E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19100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8" name="Text Box 11">
            <a:extLst>
              <a:ext uri="{FF2B5EF4-FFF2-40B4-BE49-F238E27FC236}">
                <a16:creationId xmlns:a16="http://schemas.microsoft.com/office/drawing/2014/main" id="{5F97E311-1F6E-00E7-C10E-92DD97114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676400"/>
            <a:ext cx="28194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Classical Explosion Limits</a:t>
            </a:r>
          </a:p>
          <a:p>
            <a:pPr algn="ctr">
              <a:spcBef>
                <a:spcPct val="50000"/>
              </a:spcBef>
            </a:pPr>
            <a:r>
              <a:rPr lang="en-US" altLang="en-US"/>
              <a:t>HO</a:t>
            </a:r>
            <a:r>
              <a:rPr lang="en-US" altLang="en-US" baseline="-25000"/>
              <a:t>2</a:t>
            </a:r>
            <a:r>
              <a:rPr lang="en-US" altLang="en-US"/>
              <a:t> Diffuses to Walls</a:t>
            </a:r>
          </a:p>
        </p:txBody>
      </p:sp>
      <p:sp>
        <p:nvSpPr>
          <p:cNvPr id="60429" name="Text Box 12">
            <a:extLst>
              <a:ext uri="{FF2B5EF4-FFF2-40B4-BE49-F238E27FC236}">
                <a16:creationId xmlns:a16="http://schemas.microsoft.com/office/drawing/2014/main" id="{B700AC58-3BF4-18F0-32AD-9856C316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505200"/>
            <a:ext cx="175260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Voevodesky &amp; Soloukhin (1965)</a:t>
            </a:r>
          </a:p>
        </p:txBody>
      </p:sp>
      <p:sp>
        <p:nvSpPr>
          <p:cNvPr id="60430" name="Text Box 13">
            <a:extLst>
              <a:ext uri="{FF2B5EF4-FFF2-40B4-BE49-F238E27FC236}">
                <a16:creationId xmlns:a16="http://schemas.microsoft.com/office/drawing/2014/main" id="{00C4882C-14F2-B223-F8F5-15C42D53D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971800"/>
            <a:ext cx="381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2’</a:t>
            </a:r>
          </a:p>
        </p:txBody>
      </p:sp>
      <p:sp>
        <p:nvSpPr>
          <p:cNvPr id="60431" name="Text Box 14">
            <a:extLst>
              <a:ext uri="{FF2B5EF4-FFF2-40B4-BE49-F238E27FC236}">
                <a16:creationId xmlns:a16="http://schemas.microsoft.com/office/drawing/2014/main" id="{A6D18A6E-2B7A-F24C-5B72-7557C193D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304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2</a:t>
            </a:r>
          </a:p>
        </p:txBody>
      </p:sp>
      <p:sp>
        <p:nvSpPr>
          <p:cNvPr id="60432" name="Text Box 15">
            <a:extLst>
              <a:ext uri="{FF2B5EF4-FFF2-40B4-BE49-F238E27FC236}">
                <a16:creationId xmlns:a16="http://schemas.microsoft.com/office/drawing/2014/main" id="{6A065798-DCB4-850C-91FC-34F5A8A36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1828800"/>
            <a:ext cx="381000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>
            <a:extLst>
              <a:ext uri="{FF2B5EF4-FFF2-40B4-BE49-F238E27FC236}">
                <a16:creationId xmlns:a16="http://schemas.microsoft.com/office/drawing/2014/main" id="{01829F8D-D3E3-784B-062F-358FB037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7CBE03-107E-42D1-AC1B-959A46BDE85F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80EE327-73C2-6572-6C98-ABC45BD101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/>
              <a:t>H</a:t>
            </a:r>
            <a:r>
              <a:rPr lang="en-US" altLang="en-US" baseline="-25000"/>
              <a:t>2</a:t>
            </a:r>
            <a:r>
              <a:rPr lang="en-US" altLang="en-US"/>
              <a:t>-O</a:t>
            </a:r>
            <a:r>
              <a:rPr lang="en-US" altLang="en-US" baseline="-25000"/>
              <a:t>2</a:t>
            </a:r>
            <a:r>
              <a:rPr lang="en-US" altLang="en-US"/>
              <a:t> Chemistry: Two Pathways</a:t>
            </a: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68CCC7D2-868C-50A3-0F4E-8E72EAE70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78313" y="3733800"/>
            <a:ext cx="4187825" cy="411163"/>
          </a:xfrm>
        </p:spPr>
        <p:txBody>
          <a:bodyPr/>
          <a:lstStyle/>
          <a:p>
            <a:pPr eaLnBrk="1" hangingPunct="1"/>
            <a:r>
              <a:rPr lang="en-US" altLang="en-US" sz="2200"/>
              <a:t>Chain-Branching Pathway</a:t>
            </a:r>
          </a:p>
        </p:txBody>
      </p:sp>
      <p:sp>
        <p:nvSpPr>
          <p:cNvPr id="61445" name="Rectangle 4">
            <a:extLst>
              <a:ext uri="{FF2B5EF4-FFF2-40B4-BE49-F238E27FC236}">
                <a16:creationId xmlns:a16="http://schemas.microsoft.com/office/drawing/2014/main" id="{2A22D8E2-CED7-CF3E-EF36-E333FC3A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0668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/>
              <a:t>Peroxide Straight-Chain Pathway</a:t>
            </a:r>
          </a:p>
        </p:txBody>
      </p:sp>
      <p:pic>
        <p:nvPicPr>
          <p:cNvPr id="61446" name="Picture 5" descr="soloukhin_redblue">
            <a:extLst>
              <a:ext uri="{FF2B5EF4-FFF2-40B4-BE49-F238E27FC236}">
                <a16:creationId xmlns:a16="http://schemas.microsoft.com/office/drawing/2014/main" id="{0E7E4699-9F1B-9076-7C1E-3B1E75735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40386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6">
            <a:extLst>
              <a:ext uri="{FF2B5EF4-FFF2-40B4-BE49-F238E27FC236}">
                <a16:creationId xmlns:a16="http://schemas.microsoft.com/office/drawing/2014/main" id="{B2D22795-78A1-6ADA-DBC8-4EAC15F15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267200"/>
            <a:ext cx="43434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dirty="0"/>
              <a:t>H + 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</a:t>
            </a:r>
            <a:r>
              <a:rPr lang="en-US" altLang="en-US" sz="2200" dirty="0">
                <a:latin typeface="cmsy10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dirty="0"/>
              <a:t> OH + O		R2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	(Rate Limiting Step)</a:t>
            </a:r>
          </a:p>
          <a:p>
            <a:pPr>
              <a:spcBef>
                <a:spcPct val="50000"/>
              </a:spcBef>
            </a:pPr>
            <a:r>
              <a:rPr lang="en-US" altLang="en-US" sz="2200" dirty="0"/>
              <a:t>O + H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</a:t>
            </a:r>
            <a:r>
              <a:rPr lang="en-US" altLang="en-US" sz="2200" dirty="0">
                <a:latin typeface="cmsy10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dirty="0"/>
              <a:t> OH + H</a:t>
            </a:r>
          </a:p>
          <a:p>
            <a:pPr>
              <a:spcBef>
                <a:spcPct val="50000"/>
              </a:spcBef>
            </a:pPr>
            <a:r>
              <a:rPr lang="en-US" altLang="en-US" sz="2200" dirty="0"/>
              <a:t>OH + H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</a:t>
            </a:r>
            <a:r>
              <a:rPr lang="en-US" altLang="en-US" sz="2200" dirty="0">
                <a:latin typeface="cmsy10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dirty="0"/>
              <a:t> H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O + H</a:t>
            </a:r>
          </a:p>
        </p:txBody>
      </p:sp>
      <p:sp>
        <p:nvSpPr>
          <p:cNvPr id="61448" name="Text Box 7">
            <a:extLst>
              <a:ext uri="{FF2B5EF4-FFF2-40B4-BE49-F238E27FC236}">
                <a16:creationId xmlns:a16="http://schemas.microsoft.com/office/drawing/2014/main" id="{EE13183F-556A-922B-F26F-713236E68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676400"/>
            <a:ext cx="4267200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dirty="0"/>
              <a:t>H + O</a:t>
            </a:r>
            <a:r>
              <a:rPr lang="en-US" altLang="en-US" sz="2200" baseline="-25000" dirty="0"/>
              <a:t>2 </a:t>
            </a:r>
            <a:r>
              <a:rPr lang="en-US" altLang="en-US" sz="2200" dirty="0"/>
              <a:t>+ M </a:t>
            </a:r>
            <a:r>
              <a:rPr lang="en-US" altLang="en-US" sz="2200" dirty="0">
                <a:latin typeface="cmsy10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dirty="0"/>
              <a:t> HO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+ M	</a:t>
            </a:r>
          </a:p>
          <a:p>
            <a:pPr>
              <a:spcBef>
                <a:spcPct val="50000"/>
              </a:spcBef>
            </a:pPr>
            <a:r>
              <a:rPr lang="en-US" altLang="en-US" sz="2200" dirty="0"/>
              <a:t>HO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+ HO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</a:t>
            </a:r>
            <a:r>
              <a:rPr lang="en-US" altLang="en-US" sz="2200" dirty="0">
                <a:latin typeface="cmsy10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dirty="0"/>
              <a:t> H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+ 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	</a:t>
            </a:r>
          </a:p>
          <a:p>
            <a:pPr>
              <a:spcBef>
                <a:spcPct val="50000"/>
              </a:spcBef>
            </a:pPr>
            <a:r>
              <a:rPr lang="en-US" altLang="en-US" sz="2200" dirty="0"/>
              <a:t>H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O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 + M </a:t>
            </a:r>
            <a:r>
              <a:rPr lang="en-US" altLang="en-US" sz="2200" dirty="0">
                <a:latin typeface="cmsy10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dirty="0"/>
              <a:t> 2 OH + M	R1</a:t>
            </a:r>
          </a:p>
          <a:p>
            <a:pPr>
              <a:spcBef>
                <a:spcPct val="50000"/>
              </a:spcBef>
            </a:pPr>
            <a:r>
              <a:rPr lang="en-US" altLang="en-US" sz="2000" dirty="0"/>
              <a:t>	(Rate Limiting Step)</a:t>
            </a:r>
          </a:p>
        </p:txBody>
      </p:sp>
      <p:sp>
        <p:nvSpPr>
          <p:cNvPr id="61449" name="Line 8">
            <a:extLst>
              <a:ext uri="{FF2B5EF4-FFF2-40B4-BE49-F238E27FC236}">
                <a16:creationId xmlns:a16="http://schemas.microsoft.com/office/drawing/2014/main" id="{5EDEE4BE-1398-0581-6C5F-0B7A631F4D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1295400"/>
            <a:ext cx="1905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0" name="Line 9">
            <a:extLst>
              <a:ext uri="{FF2B5EF4-FFF2-40B4-BE49-F238E27FC236}">
                <a16:creationId xmlns:a16="http://schemas.microsoft.com/office/drawing/2014/main" id="{0CD5E237-E656-4C4E-8672-8F5EFE79EE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1295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1451" name="Line 10">
            <a:extLst>
              <a:ext uri="{FF2B5EF4-FFF2-40B4-BE49-F238E27FC236}">
                <a16:creationId xmlns:a16="http://schemas.microsoft.com/office/drawing/2014/main" id="{F783D371-BA6D-862B-CB37-A11577E0AD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3962400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6">
            <a:extLst>
              <a:ext uri="{FF2B5EF4-FFF2-40B4-BE49-F238E27FC236}">
                <a16:creationId xmlns:a16="http://schemas.microsoft.com/office/drawing/2014/main" id="{43C4EE0A-DC5E-5526-AFBA-E56C2278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F8E89F-EC41-42B6-87D7-8B75D34555BB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62467" name="Text Box 2">
            <a:extLst>
              <a:ext uri="{FF2B5EF4-FFF2-40B4-BE49-F238E27FC236}">
                <a16:creationId xmlns:a16="http://schemas.microsoft.com/office/drawing/2014/main" id="{E78A3CE9-7CB3-B1CD-60A1-1411E3010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057400"/>
            <a:ext cx="1828800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Stoichiometric H</a:t>
            </a:r>
            <a:r>
              <a:rPr lang="en-US" altLang="en-US" sz="1400" baseline="-25000"/>
              <a:t>2</a:t>
            </a:r>
            <a:r>
              <a:rPr lang="en-US" altLang="en-US" sz="1400"/>
              <a:t>-Air</a:t>
            </a:r>
          </a:p>
        </p:txBody>
      </p:sp>
      <p:sp>
        <p:nvSpPr>
          <p:cNvPr id="62468" name="Text Box 3">
            <a:extLst>
              <a:ext uri="{FF2B5EF4-FFF2-40B4-BE49-F238E27FC236}">
                <a16:creationId xmlns:a16="http://schemas.microsoft.com/office/drawing/2014/main" id="{9D956266-4159-6BA9-FDAC-01D0E2596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943600"/>
            <a:ext cx="18288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Rich H</a:t>
            </a:r>
            <a:r>
              <a:rPr lang="en-US" altLang="en-US" sz="1400" baseline="-25000"/>
              <a:t>2</a:t>
            </a:r>
            <a:r>
              <a:rPr lang="en-US" altLang="en-US" sz="1400"/>
              <a:t>-Air </a:t>
            </a:r>
            <a:r>
              <a:rPr lang="en-US" altLang="en-US">
                <a:cs typeface="Times New Roman" panose="02020603050405020304" pitchFamily="18" charset="0"/>
              </a:rPr>
              <a:t>φ </a:t>
            </a:r>
            <a:r>
              <a:rPr lang="en-US" altLang="en-US" sz="1400"/>
              <a:t>= 3.0</a:t>
            </a:r>
          </a:p>
        </p:txBody>
      </p:sp>
      <p:sp>
        <p:nvSpPr>
          <p:cNvPr id="62469" name="Line 4">
            <a:extLst>
              <a:ext uri="{FF2B5EF4-FFF2-40B4-BE49-F238E27FC236}">
                <a16:creationId xmlns:a16="http://schemas.microsoft.com/office/drawing/2014/main" id="{6DFB657E-C315-52ED-A092-8F319A268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410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470" name="Line 5">
            <a:extLst>
              <a:ext uri="{FF2B5EF4-FFF2-40B4-BE49-F238E27FC236}">
                <a16:creationId xmlns:a16="http://schemas.microsoft.com/office/drawing/2014/main" id="{12915A03-770F-76A1-D19F-30E05BF66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7150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62471" name="Picture 6" descr="h2air8_Theta_gri">
            <a:extLst>
              <a:ext uri="{FF2B5EF4-FFF2-40B4-BE49-F238E27FC236}">
                <a16:creationId xmlns:a16="http://schemas.microsoft.com/office/drawing/2014/main" id="{C1C9DD0F-2C72-9A14-DB89-6F639A9EF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28575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 Box 7">
            <a:extLst>
              <a:ext uri="{FF2B5EF4-FFF2-40B4-BE49-F238E27FC236}">
                <a16:creationId xmlns:a16="http://schemas.microsoft.com/office/drawing/2014/main" id="{E6A1BDC5-CB20-61F4-CEF4-432A4DF31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876800"/>
            <a:ext cx="18288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Lean H</a:t>
            </a:r>
            <a:r>
              <a:rPr lang="en-US" altLang="en-US" sz="1400" baseline="-25000"/>
              <a:t>2</a:t>
            </a:r>
            <a:r>
              <a:rPr lang="en-US" altLang="en-US" sz="1400"/>
              <a:t>-Air </a:t>
            </a:r>
            <a:r>
              <a:rPr lang="en-US" altLang="en-US">
                <a:cs typeface="Times New Roman" panose="02020603050405020304" pitchFamily="18" charset="0"/>
              </a:rPr>
              <a:t>φ </a:t>
            </a:r>
            <a:r>
              <a:rPr lang="en-US" altLang="en-US" sz="1400"/>
              <a:t>= 0.8</a:t>
            </a:r>
          </a:p>
        </p:txBody>
      </p:sp>
      <p:pic>
        <p:nvPicPr>
          <p:cNvPr id="62473" name="Picture 8" descr="h2air30_Theta_gri">
            <a:extLst>
              <a:ext uri="{FF2B5EF4-FFF2-40B4-BE49-F238E27FC236}">
                <a16:creationId xmlns:a16="http://schemas.microsoft.com/office/drawing/2014/main" id="{DF943F29-C54A-1DCA-9361-6B652887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2889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9" descr="h2air_Theta_gri">
            <a:extLst>
              <a:ext uri="{FF2B5EF4-FFF2-40B4-BE49-F238E27FC236}">
                <a16:creationId xmlns:a16="http://schemas.microsoft.com/office/drawing/2014/main" id="{9FEFFFD4-B876-61E1-0768-87053F4E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2004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5" name="Line 10">
            <a:extLst>
              <a:ext uri="{FF2B5EF4-FFF2-40B4-BE49-F238E27FC236}">
                <a16:creationId xmlns:a16="http://schemas.microsoft.com/office/drawing/2014/main" id="{34E425A0-65A9-B3DC-E3EE-5B6A3C4792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476" name="Line 11">
            <a:extLst>
              <a:ext uri="{FF2B5EF4-FFF2-40B4-BE49-F238E27FC236}">
                <a16:creationId xmlns:a16="http://schemas.microsoft.com/office/drawing/2014/main" id="{33AC7AA5-FB23-5227-4CB5-B0B776C657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2477" name="Picture 12" descr="TP_tmp">
            <a:extLst>
              <a:ext uri="{FF2B5EF4-FFF2-40B4-BE49-F238E27FC236}">
                <a16:creationId xmlns:a16="http://schemas.microsoft.com/office/drawing/2014/main" id="{9EF4E127-5999-2256-FFBB-3AD8577244D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4175125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F49EF0-5BC5-D922-795A-A985B7253E4F}"/>
              </a:ext>
            </a:extLst>
          </p:cNvPr>
          <p:cNvSpPr txBox="1"/>
          <p:nvPr/>
        </p:nvSpPr>
        <p:spPr>
          <a:xfrm>
            <a:off x="0" y="6488668"/>
            <a:ext cx="4333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S. Browne, Z. Liang, and J. E. Shepherd. 2005,2006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6">
            <a:extLst>
              <a:ext uri="{FF2B5EF4-FFF2-40B4-BE49-F238E27FC236}">
                <a16:creationId xmlns:a16="http://schemas.microsoft.com/office/drawing/2014/main" id="{45429C36-C60A-14CF-6A00-59229A94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CAECF9-FD66-471F-AAF2-10D8A62DAD74}" type="slidenum">
              <a:rPr lang="en-US" altLang="en-US"/>
              <a:pPr/>
              <a:t>36</a:t>
            </a:fld>
            <a:endParaRPr lang="en-US" altLang="en-US"/>
          </a:p>
        </p:txBody>
      </p:sp>
      <p:pic>
        <p:nvPicPr>
          <p:cNvPr id="63491" name="Picture 2" descr="h2air_p35o1P70_minsp">
            <a:extLst>
              <a:ext uri="{FF2B5EF4-FFF2-40B4-BE49-F238E27FC236}">
                <a16:creationId xmlns:a16="http://schemas.microsoft.com/office/drawing/2014/main" id="{93D90C99-31A5-117C-B63B-65E4CB5F7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32004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Line 3">
            <a:extLst>
              <a:ext uri="{FF2B5EF4-FFF2-40B4-BE49-F238E27FC236}">
                <a16:creationId xmlns:a16="http://schemas.microsoft.com/office/drawing/2014/main" id="{C5A92467-4315-23D2-4017-F5F92E37C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2057400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3" name="Line 4">
            <a:extLst>
              <a:ext uri="{FF2B5EF4-FFF2-40B4-BE49-F238E27FC236}">
                <a16:creationId xmlns:a16="http://schemas.microsoft.com/office/drawing/2014/main" id="{A679F671-4F1E-C70E-3C4C-808E8E95F3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55626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494" name="Text Box 5">
            <a:extLst>
              <a:ext uri="{FF2B5EF4-FFF2-40B4-BE49-F238E27FC236}">
                <a16:creationId xmlns:a16="http://schemas.microsoft.com/office/drawing/2014/main" id="{8AE07518-8306-3CE2-910A-5B80F9523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447800"/>
            <a:ext cx="1828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Lean H</a:t>
            </a:r>
            <a:r>
              <a:rPr lang="en-US" altLang="en-US" sz="1400" baseline="-25000"/>
              <a:t>2</a:t>
            </a:r>
            <a:r>
              <a:rPr lang="en-US" altLang="en-US" sz="1400"/>
              <a:t>-Air </a:t>
            </a:r>
            <a:r>
              <a:rPr lang="en-US" altLang="en-US">
                <a:cs typeface="Times New Roman" panose="02020603050405020304" pitchFamily="18" charset="0"/>
              </a:rPr>
              <a:t>φ </a:t>
            </a:r>
            <a:r>
              <a:rPr lang="en-US" altLang="en-US" sz="1400"/>
              <a:t>= 0.5</a:t>
            </a:r>
          </a:p>
          <a:p>
            <a:pPr algn="ctr">
              <a:spcBef>
                <a:spcPct val="50000"/>
              </a:spcBef>
            </a:pPr>
            <a:r>
              <a:rPr lang="en-US" altLang="en-US" sz="1400"/>
              <a:t>Competition</a:t>
            </a:r>
          </a:p>
        </p:txBody>
      </p:sp>
      <p:sp>
        <p:nvSpPr>
          <p:cNvPr id="63495" name="Text Box 6">
            <a:extLst>
              <a:ext uri="{FF2B5EF4-FFF2-40B4-BE49-F238E27FC236}">
                <a16:creationId xmlns:a16="http://schemas.microsoft.com/office/drawing/2014/main" id="{094B8B53-488F-CEE6-5590-FEB039D72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524000"/>
            <a:ext cx="28194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Stoichiometric H</a:t>
            </a:r>
            <a:r>
              <a:rPr lang="en-US" altLang="en-US" sz="1400" baseline="-25000"/>
              <a:t>2</a:t>
            </a:r>
            <a:r>
              <a:rPr lang="en-US" altLang="en-US" sz="1400"/>
              <a:t>-Air </a:t>
            </a:r>
          </a:p>
          <a:p>
            <a:pPr algn="ctr">
              <a:spcBef>
                <a:spcPct val="50000"/>
              </a:spcBef>
            </a:pPr>
            <a:r>
              <a:rPr lang="en-US" altLang="en-US" sz="1400"/>
              <a:t>Branching Pathway Dominant</a:t>
            </a:r>
          </a:p>
        </p:txBody>
      </p:sp>
      <p:sp>
        <p:nvSpPr>
          <p:cNvPr id="63496" name="Text Box 7">
            <a:extLst>
              <a:ext uri="{FF2B5EF4-FFF2-40B4-BE49-F238E27FC236}">
                <a16:creationId xmlns:a16="http://schemas.microsoft.com/office/drawing/2014/main" id="{89A59D43-AEB0-3B47-0B18-B56545D1F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2743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Lean H</a:t>
            </a:r>
            <a:r>
              <a:rPr lang="en-US" altLang="en-US" sz="1400" baseline="-25000"/>
              <a:t>2</a:t>
            </a:r>
            <a:r>
              <a:rPr lang="en-US" altLang="en-US" sz="1400"/>
              <a:t>-Air </a:t>
            </a:r>
            <a:r>
              <a:rPr lang="en-US" altLang="en-US">
                <a:cs typeface="Times New Roman" panose="02020603050405020304" pitchFamily="18" charset="0"/>
              </a:rPr>
              <a:t>φ </a:t>
            </a:r>
            <a:r>
              <a:rPr lang="en-US" altLang="en-US" sz="1400"/>
              <a:t>= 0.35</a:t>
            </a:r>
          </a:p>
          <a:p>
            <a:pPr algn="ctr">
              <a:spcBef>
                <a:spcPct val="50000"/>
              </a:spcBef>
            </a:pPr>
            <a:r>
              <a:rPr lang="en-US" altLang="en-US" sz="1400"/>
              <a:t>Peroxide Pathway Dominant</a:t>
            </a:r>
          </a:p>
        </p:txBody>
      </p:sp>
      <p:sp>
        <p:nvSpPr>
          <p:cNvPr id="63497" name="Text Box 8">
            <a:extLst>
              <a:ext uri="{FF2B5EF4-FFF2-40B4-BE49-F238E27FC236}">
                <a16:creationId xmlns:a16="http://schemas.microsoft.com/office/drawing/2014/main" id="{086639EF-841B-20E2-13E7-1D4C3CBA9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334000"/>
            <a:ext cx="2514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/>
              <a:t>Initial Conditions</a:t>
            </a:r>
          </a:p>
          <a:p>
            <a:pPr algn="ctr">
              <a:spcBef>
                <a:spcPct val="50000"/>
              </a:spcBef>
            </a:pPr>
            <a:r>
              <a:rPr lang="en-US" altLang="en-US" sz="1600"/>
              <a:t>T = 300 K, P = 0.7 atm</a:t>
            </a:r>
          </a:p>
        </p:txBody>
      </p:sp>
      <p:pic>
        <p:nvPicPr>
          <p:cNvPr id="63498" name="Picture 9" descr="h2air_p50o1P70_minsp">
            <a:extLst>
              <a:ext uri="{FF2B5EF4-FFF2-40B4-BE49-F238E27FC236}">
                <a16:creationId xmlns:a16="http://schemas.microsoft.com/office/drawing/2014/main" id="{078DB889-CAE5-5FDF-179F-8C252082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32004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9" name="Picture 10" descr="h2air_p1o1P70_minsp">
            <a:extLst>
              <a:ext uri="{FF2B5EF4-FFF2-40B4-BE49-F238E27FC236}">
                <a16:creationId xmlns:a16="http://schemas.microsoft.com/office/drawing/2014/main" id="{6A301435-5B58-CC24-61DD-16BE2FAC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30480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Line 11">
            <a:extLst>
              <a:ext uri="{FF2B5EF4-FFF2-40B4-BE49-F238E27FC236}">
                <a16:creationId xmlns:a16="http://schemas.microsoft.com/office/drawing/2014/main" id="{76C0D616-84F6-EBEE-2E1E-F1210C3DD4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22098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501" name="Text Box 12">
            <a:extLst>
              <a:ext uri="{FF2B5EF4-FFF2-40B4-BE49-F238E27FC236}">
                <a16:creationId xmlns:a16="http://schemas.microsoft.com/office/drawing/2014/main" id="{3C599EE2-20C5-5464-522E-B428EE592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6208713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Browne, Liang, Shepherd 2005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DB87B6EF-0B55-DC25-9F86-9446C41E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AD1BAA-1F4E-46CB-A6C7-07B18963D667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E7987CD3-C3C3-DBC6-7E7B-D47DF8DF98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kumimoji="1" lang="en-US" altLang="zh-CN" sz="4000">
                <a:ea typeface="SimSun" panose="02010600030101010101" pitchFamily="2" charset="-122"/>
              </a:rPr>
              <a:t>Detonation limits?</a:t>
            </a:r>
            <a:endParaRPr kumimoji="1" lang="en-US" altLang="en-US" sz="3200">
              <a:ea typeface="SimSun" panose="02010600030101010101" pitchFamily="2" charset="-122"/>
            </a:endParaRPr>
          </a:p>
        </p:txBody>
      </p:sp>
      <p:pic>
        <p:nvPicPr>
          <p:cNvPr id="64516" name="Picture 3" descr="h2air_crossoverPhi">
            <a:extLst>
              <a:ext uri="{FF2B5EF4-FFF2-40B4-BE49-F238E27FC236}">
                <a16:creationId xmlns:a16="http://schemas.microsoft.com/office/drawing/2014/main" id="{8794735C-A918-316C-C721-BFCE254F9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37338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4">
            <a:extLst>
              <a:ext uri="{FF2B5EF4-FFF2-40B4-BE49-F238E27FC236}">
                <a16:creationId xmlns:a16="http://schemas.microsoft.com/office/drawing/2014/main" id="{35F527CF-26AB-E8AE-96BF-3F74745A1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24400"/>
            <a:ext cx="3962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/>
              <a:t>H + O</a:t>
            </a:r>
            <a:r>
              <a:rPr lang="en-US" altLang="en-US" baseline="-25000" dirty="0"/>
              <a:t>2 </a:t>
            </a:r>
            <a:r>
              <a:rPr lang="en-US" altLang="en-US" dirty="0">
                <a:latin typeface="cmsy10" pitchFamily="34" charset="0"/>
                <a:sym typeface="Wingdings" panose="05000000000000000000" pitchFamily="2" charset="2"/>
              </a:rPr>
              <a:t></a:t>
            </a:r>
            <a:r>
              <a:rPr lang="en-US" altLang="en-US" dirty="0"/>
              <a:t> OH + O		R1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H + O</a:t>
            </a:r>
            <a:r>
              <a:rPr lang="en-US" altLang="en-US" baseline="-25000" dirty="0"/>
              <a:t>2 </a:t>
            </a:r>
            <a:r>
              <a:rPr lang="en-US" altLang="en-US" dirty="0"/>
              <a:t>+ M </a:t>
            </a:r>
            <a:r>
              <a:rPr lang="en-US" altLang="en-US" dirty="0">
                <a:latin typeface="cmsy10" pitchFamily="34" charset="0"/>
                <a:sym typeface="Wingdings" panose="05000000000000000000" pitchFamily="2" charset="2"/>
              </a:rPr>
              <a:t></a:t>
            </a:r>
            <a:r>
              <a:rPr lang="en-US" altLang="en-US" dirty="0"/>
              <a:t> HO</a:t>
            </a:r>
            <a:r>
              <a:rPr lang="en-US" altLang="en-US" baseline="-25000" dirty="0"/>
              <a:t>2</a:t>
            </a:r>
            <a:r>
              <a:rPr lang="en-US" altLang="en-US" dirty="0"/>
              <a:t> + M	R2</a:t>
            </a:r>
          </a:p>
          <a:p>
            <a:pPr>
              <a:spcBef>
                <a:spcPct val="50000"/>
              </a:spcBef>
            </a:pPr>
            <a:r>
              <a:rPr lang="en-US" altLang="en-US" dirty="0"/>
              <a:t>r</a:t>
            </a:r>
            <a:r>
              <a:rPr lang="en-US" altLang="en-US" baseline="-25000" dirty="0"/>
              <a:t>2</a:t>
            </a:r>
            <a:r>
              <a:rPr lang="en-US" altLang="en-US" dirty="0"/>
              <a:t>/r</a:t>
            </a:r>
            <a:r>
              <a:rPr lang="en-US" altLang="en-US" baseline="-25000" dirty="0"/>
              <a:t>1</a:t>
            </a:r>
            <a:r>
              <a:rPr lang="en-US" altLang="en-US" dirty="0"/>
              <a:t> = </a:t>
            </a:r>
            <a:r>
              <a:rPr lang="en-US" altLang="en-US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64518" name="Text Box 5">
            <a:extLst>
              <a:ext uri="{FF2B5EF4-FFF2-40B4-BE49-F238E27FC236}">
                <a16:creationId xmlns:a16="http://schemas.microsoft.com/office/drawing/2014/main" id="{894CED39-78BE-1B8B-B8EF-E52AF183C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6670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latin typeface="Symbol" panose="05050102010706020507" pitchFamily="18" charset="2"/>
              </a:rPr>
              <a:t>a=</a:t>
            </a:r>
            <a:r>
              <a:rPr lang="en-US" altLang="en-US" sz="1600"/>
              <a:t>2</a:t>
            </a:r>
          </a:p>
        </p:txBody>
      </p:sp>
      <p:sp>
        <p:nvSpPr>
          <p:cNvPr id="64519" name="Text Box 6">
            <a:extLst>
              <a:ext uri="{FF2B5EF4-FFF2-40B4-BE49-F238E27FC236}">
                <a16:creationId xmlns:a16="http://schemas.microsoft.com/office/drawing/2014/main" id="{A7C3A118-9F02-99C0-0AF5-7B749B886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752600"/>
            <a:ext cx="68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>
                <a:latin typeface="Symbol" panose="05050102010706020507" pitchFamily="18" charset="2"/>
              </a:rPr>
              <a:t>a=</a:t>
            </a:r>
            <a:r>
              <a:rPr lang="en-US" altLang="en-US" sz="1600"/>
              <a:t>1</a:t>
            </a:r>
          </a:p>
        </p:txBody>
      </p:sp>
      <p:pic>
        <p:nvPicPr>
          <p:cNvPr id="64520" name="Picture 7" descr="H2-Air1">
            <a:extLst>
              <a:ext uri="{FF2B5EF4-FFF2-40B4-BE49-F238E27FC236}">
                <a16:creationId xmlns:a16="http://schemas.microsoft.com/office/drawing/2014/main" id="{A3E9169C-F275-2B09-62BB-A6EEF1238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00200"/>
            <a:ext cx="46863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Text Box 8">
            <a:extLst>
              <a:ext uri="{FF2B5EF4-FFF2-40B4-BE49-F238E27FC236}">
                <a16:creationId xmlns:a16="http://schemas.microsoft.com/office/drawing/2014/main" id="{71F790FB-2CCF-B945-090C-877844E3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80" y="6259974"/>
            <a:ext cx="548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chemeClr val="accent2"/>
                </a:solidFill>
              </a:rPr>
              <a:t>Cross-over Temperature Cannot Predict Limits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EAB8B8-312E-F7A2-3C39-30A94D1EA221}"/>
              </a:ext>
            </a:extLst>
          </p:cNvPr>
          <p:cNvSpPr txBox="1"/>
          <p:nvPr/>
        </p:nvSpPr>
        <p:spPr>
          <a:xfrm>
            <a:off x="6204031" y="6285054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Shepherd 1986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Number Placeholder 6">
            <a:extLst>
              <a:ext uri="{FF2B5EF4-FFF2-40B4-BE49-F238E27FC236}">
                <a16:creationId xmlns:a16="http://schemas.microsoft.com/office/drawing/2014/main" id="{12420CF8-79BA-206D-3A51-196C9F9C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2FF6F7-B19E-4172-A800-8501361CBFB9}" type="slidenum">
              <a:rPr lang="en-US" altLang="en-US"/>
              <a:pPr/>
              <a:t>38</a:t>
            </a:fld>
            <a:endParaRPr lang="en-US" altLang="en-US"/>
          </a:p>
        </p:txBody>
      </p:sp>
      <p:pic>
        <p:nvPicPr>
          <p:cNvPr id="65539" name="Picture 2" descr="c2h4air_Theta_Wang">
            <a:extLst>
              <a:ext uri="{FF2B5EF4-FFF2-40B4-BE49-F238E27FC236}">
                <a16:creationId xmlns:a16="http://schemas.microsoft.com/office/drawing/2014/main" id="{8B9F888F-8C5A-2D4E-3F55-612A0B34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52738"/>
            <a:ext cx="285591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 descr="c2h2air_Theta_Wang">
            <a:extLst>
              <a:ext uri="{FF2B5EF4-FFF2-40B4-BE49-F238E27FC236}">
                <a16:creationId xmlns:a16="http://schemas.microsoft.com/office/drawing/2014/main" id="{4942D491-5CB7-7F1A-E49F-5DE63F05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29178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4">
            <a:extLst>
              <a:ext uri="{FF2B5EF4-FFF2-40B4-BE49-F238E27FC236}">
                <a16:creationId xmlns:a16="http://schemas.microsoft.com/office/drawing/2014/main" id="{8B44C486-F33E-7909-8F28-EA91D0094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06425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Stoichiometric C</a:t>
            </a:r>
            <a:r>
              <a:rPr lang="en-US" altLang="en-US" baseline="-25000"/>
              <a:t>2</a:t>
            </a:r>
            <a:r>
              <a:rPr lang="en-US" altLang="en-US"/>
              <a:t>H</a:t>
            </a:r>
            <a:r>
              <a:rPr lang="en-US" altLang="en-US" baseline="-25000"/>
              <a:t>2</a:t>
            </a:r>
            <a:r>
              <a:rPr lang="en-US" altLang="en-US"/>
              <a:t>-Air</a:t>
            </a:r>
          </a:p>
        </p:txBody>
      </p:sp>
      <p:sp>
        <p:nvSpPr>
          <p:cNvPr id="65542" name="Line 5">
            <a:extLst>
              <a:ext uri="{FF2B5EF4-FFF2-40B4-BE49-F238E27FC236}">
                <a16:creationId xmlns:a16="http://schemas.microsoft.com/office/drawing/2014/main" id="{EDA86AF7-C520-CC9A-E553-1E095A0FCD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629285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5543" name="Line 6">
            <a:extLst>
              <a:ext uri="{FF2B5EF4-FFF2-40B4-BE49-F238E27FC236}">
                <a16:creationId xmlns:a16="http://schemas.microsoft.com/office/drawing/2014/main" id="{CD113B7C-43A2-24F0-259D-ADE3C75B6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6597650"/>
            <a:ext cx="762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5544" name="Line 7">
            <a:extLst>
              <a:ext uri="{FF2B5EF4-FFF2-40B4-BE49-F238E27FC236}">
                <a16:creationId xmlns:a16="http://schemas.microsoft.com/office/drawing/2014/main" id="{5DA444CF-3230-70C1-6194-EF732E0FAB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332105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5545" name="Line 8">
            <a:extLst>
              <a:ext uri="{FF2B5EF4-FFF2-40B4-BE49-F238E27FC236}">
                <a16:creationId xmlns:a16="http://schemas.microsoft.com/office/drawing/2014/main" id="{3B6157D8-17B2-9454-C5E7-5504D0FEAC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4800" y="5226050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5546" name="Text Box 9">
            <a:extLst>
              <a:ext uri="{FF2B5EF4-FFF2-40B4-BE49-F238E27FC236}">
                <a16:creationId xmlns:a16="http://schemas.microsoft.com/office/drawing/2014/main" id="{B7C69EEB-ADB5-12BD-B0D0-D7078491D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98805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Stoichiometric C</a:t>
            </a:r>
            <a:r>
              <a:rPr lang="en-US" altLang="en-US" baseline="-25000"/>
              <a:t>3</a:t>
            </a:r>
            <a:r>
              <a:rPr lang="en-US" altLang="en-US"/>
              <a:t>H</a:t>
            </a:r>
            <a:r>
              <a:rPr lang="en-US" altLang="en-US" baseline="-25000"/>
              <a:t>8</a:t>
            </a:r>
            <a:r>
              <a:rPr lang="en-US" altLang="en-US"/>
              <a:t>-Air</a:t>
            </a:r>
          </a:p>
        </p:txBody>
      </p:sp>
      <p:sp>
        <p:nvSpPr>
          <p:cNvPr id="65547" name="Text Box 10">
            <a:extLst>
              <a:ext uri="{FF2B5EF4-FFF2-40B4-BE49-F238E27FC236}">
                <a16:creationId xmlns:a16="http://schemas.microsoft.com/office/drawing/2014/main" id="{737469BD-8D43-A7B6-C0B2-1A38487FA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06425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Stoichiometric C</a:t>
            </a:r>
            <a:r>
              <a:rPr lang="en-US" altLang="en-US" baseline="-25000"/>
              <a:t>2</a:t>
            </a:r>
            <a:r>
              <a:rPr lang="en-US" altLang="en-US"/>
              <a:t>H</a:t>
            </a:r>
            <a:r>
              <a:rPr lang="en-US" altLang="en-US" baseline="-25000"/>
              <a:t>4</a:t>
            </a:r>
            <a:r>
              <a:rPr lang="en-US" altLang="en-US"/>
              <a:t>-Air</a:t>
            </a:r>
          </a:p>
        </p:txBody>
      </p:sp>
      <p:pic>
        <p:nvPicPr>
          <p:cNvPr id="65548" name="Picture 11" descr="c3h8air_Theta_Wang">
            <a:extLst>
              <a:ext uri="{FF2B5EF4-FFF2-40B4-BE49-F238E27FC236}">
                <a16:creationId xmlns:a16="http://schemas.microsoft.com/office/drawing/2014/main" id="{E4D794C2-D661-1F56-3BD0-EA4620BC2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903538"/>
            <a:ext cx="333692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9" name="Text Box 12">
            <a:extLst>
              <a:ext uri="{FF2B5EF4-FFF2-40B4-BE49-F238E27FC236}">
                <a16:creationId xmlns:a16="http://schemas.microsoft.com/office/drawing/2014/main" id="{A4BD717E-80CC-1FBD-F9BF-75FE89CED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0"/>
            <a:ext cx="190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Stoichiometric CH</a:t>
            </a:r>
            <a:r>
              <a:rPr lang="en-US" altLang="en-US" baseline="-25000"/>
              <a:t>4</a:t>
            </a:r>
            <a:r>
              <a:rPr lang="en-US" altLang="en-US"/>
              <a:t>-Air</a:t>
            </a:r>
          </a:p>
        </p:txBody>
      </p:sp>
      <p:sp>
        <p:nvSpPr>
          <p:cNvPr id="65550" name="Rectangle 13">
            <a:extLst>
              <a:ext uri="{FF2B5EF4-FFF2-40B4-BE49-F238E27FC236}">
                <a16:creationId xmlns:a16="http://schemas.microsoft.com/office/drawing/2014/main" id="{042767FB-775B-51CB-CD02-0E3CFD16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048000"/>
            <a:ext cx="838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1" name="Rectangle 14">
            <a:extLst>
              <a:ext uri="{FF2B5EF4-FFF2-40B4-BE49-F238E27FC236}">
                <a16:creationId xmlns:a16="http://schemas.microsoft.com/office/drawing/2014/main" id="{6A2100D5-2FC0-A028-340F-C5EB9BABE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124200"/>
            <a:ext cx="838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2" name="Rectangle 15">
            <a:extLst>
              <a:ext uri="{FF2B5EF4-FFF2-40B4-BE49-F238E27FC236}">
                <a16:creationId xmlns:a16="http://schemas.microsoft.com/office/drawing/2014/main" id="{CA931DC8-DDCE-13F0-627E-CD18EE22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124200"/>
            <a:ext cx="838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5553" name="Picture 16" descr="ch4air_Theta_gri">
            <a:extLst>
              <a:ext uri="{FF2B5EF4-FFF2-40B4-BE49-F238E27FC236}">
                <a16:creationId xmlns:a16="http://schemas.microsoft.com/office/drawing/2014/main" id="{0E2701AE-68BF-20D5-538A-12B7EAF67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685800"/>
            <a:ext cx="2427287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4" name="Rectangle 17">
            <a:extLst>
              <a:ext uri="{FF2B5EF4-FFF2-40B4-BE49-F238E27FC236}">
                <a16:creationId xmlns:a16="http://schemas.microsoft.com/office/drawing/2014/main" id="{E3052223-3F6D-27BF-02FA-3365835A3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33400"/>
            <a:ext cx="838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55" name="Text Box 18">
            <a:extLst>
              <a:ext uri="{FF2B5EF4-FFF2-40B4-BE49-F238E27FC236}">
                <a16:creationId xmlns:a16="http://schemas.microsoft.com/office/drawing/2014/main" id="{38BF2938-8695-8F44-34AF-C8534A130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Stoichiometric C</a:t>
            </a:r>
            <a:r>
              <a:rPr lang="en-US" altLang="en-US" baseline="-25000"/>
              <a:t>2</a:t>
            </a:r>
            <a:r>
              <a:rPr lang="en-US" altLang="en-US"/>
              <a:t>H</a:t>
            </a:r>
            <a:r>
              <a:rPr lang="en-US" altLang="en-US" baseline="-25000"/>
              <a:t>6</a:t>
            </a:r>
            <a:r>
              <a:rPr lang="en-US" altLang="en-US"/>
              <a:t>-Air</a:t>
            </a:r>
          </a:p>
        </p:txBody>
      </p:sp>
      <p:pic>
        <p:nvPicPr>
          <p:cNvPr id="65556" name="Picture 19" descr="c2h6air_Theta_gri">
            <a:extLst>
              <a:ext uri="{FF2B5EF4-FFF2-40B4-BE49-F238E27FC236}">
                <a16:creationId xmlns:a16="http://schemas.microsoft.com/office/drawing/2014/main" id="{420C0E8A-E3BC-A53E-A6A3-DD1EAC0B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25368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7" name="Rectangle 20">
            <a:extLst>
              <a:ext uri="{FF2B5EF4-FFF2-40B4-BE49-F238E27FC236}">
                <a16:creationId xmlns:a16="http://schemas.microsoft.com/office/drawing/2014/main" id="{3F1872A0-9ACF-BBBF-F86C-3186482CF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33400"/>
            <a:ext cx="838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D963C1-423F-093A-1A81-F19D9A00EA7F}"/>
              </a:ext>
            </a:extLst>
          </p:cNvPr>
          <p:cNvSpPr txBox="1"/>
          <p:nvPr/>
        </p:nvSpPr>
        <p:spPr>
          <a:xfrm>
            <a:off x="6736465" y="666603"/>
            <a:ext cx="229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S. Browne, Z. Liang, and J. E. Shepherd. 2005,2006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6">
            <a:extLst>
              <a:ext uri="{FF2B5EF4-FFF2-40B4-BE49-F238E27FC236}">
                <a16:creationId xmlns:a16="http://schemas.microsoft.com/office/drawing/2014/main" id="{2B43C023-DE02-089A-8D70-C8ADB988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9DECC0-5831-40F9-96EF-5DF0D35CB2F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D48887D4-66F1-FE7D-D009-92E5111F5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239000" cy="609600"/>
          </a:xfrm>
        </p:spPr>
        <p:txBody>
          <a:bodyPr/>
          <a:lstStyle/>
          <a:p>
            <a:pPr eaLnBrk="1" hangingPunct="1"/>
            <a:r>
              <a:rPr lang="en-US" altLang="en-US" sz="4000"/>
              <a:t>Ratio of Time Scales (</a:t>
            </a:r>
            <a:r>
              <a:rPr lang="en-US" altLang="en-US" sz="4000">
                <a:cs typeface="Times New Roman" panose="02020603050405020304" pitchFamily="18" charset="0"/>
              </a:rPr>
              <a:t>τ</a:t>
            </a:r>
            <a:r>
              <a:rPr lang="en-US" altLang="en-US" sz="4000" baseline="-25000"/>
              <a:t>i</a:t>
            </a:r>
            <a:r>
              <a:rPr lang="en-US" altLang="en-US" sz="4000"/>
              <a:t>/</a:t>
            </a:r>
            <a:r>
              <a:rPr lang="en-US" altLang="en-US" sz="4000">
                <a:cs typeface="Times New Roman" panose="02020603050405020304" pitchFamily="18" charset="0"/>
              </a:rPr>
              <a:t>τ</a:t>
            </a:r>
            <a:r>
              <a:rPr lang="en-US" altLang="en-US" sz="4000" baseline="-25000"/>
              <a:t>e</a:t>
            </a:r>
            <a:r>
              <a:rPr lang="en-US" altLang="en-US" sz="4000"/>
              <a:t>)</a:t>
            </a:r>
          </a:p>
        </p:txBody>
      </p:sp>
      <p:sp>
        <p:nvSpPr>
          <p:cNvPr id="66564" name="Text Box 3">
            <a:extLst>
              <a:ext uri="{FF2B5EF4-FFF2-40B4-BE49-F238E27FC236}">
                <a16:creationId xmlns:a16="http://schemas.microsoft.com/office/drawing/2014/main" id="{A060B1DC-D0E3-3D73-742A-CB5BB9F48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Stoichiometric H</a:t>
            </a:r>
            <a:r>
              <a:rPr lang="en-US" altLang="en-US" sz="1400" baseline="-25000"/>
              <a:t>2</a:t>
            </a:r>
            <a:r>
              <a:rPr lang="en-US" altLang="en-US" sz="1400"/>
              <a:t>-Air</a:t>
            </a:r>
          </a:p>
        </p:txBody>
      </p:sp>
      <p:sp>
        <p:nvSpPr>
          <p:cNvPr id="66565" name="Line 4">
            <a:extLst>
              <a:ext uri="{FF2B5EF4-FFF2-40B4-BE49-F238E27FC236}">
                <a16:creationId xmlns:a16="http://schemas.microsoft.com/office/drawing/2014/main" id="{9DB359A9-53B8-4DE8-166F-2984EF19B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715000"/>
            <a:ext cx="762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566" name="Line 5">
            <a:extLst>
              <a:ext uri="{FF2B5EF4-FFF2-40B4-BE49-F238E27FC236}">
                <a16:creationId xmlns:a16="http://schemas.microsoft.com/office/drawing/2014/main" id="{41E98642-9D66-D949-D0C4-99151D9C94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243840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6567" name="Line 6">
            <a:extLst>
              <a:ext uri="{FF2B5EF4-FFF2-40B4-BE49-F238E27FC236}">
                <a16:creationId xmlns:a16="http://schemas.microsoft.com/office/drawing/2014/main" id="{4E955C4C-F541-4D6B-CDEF-27A97F8A69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4876800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568" name="Text Box 7">
            <a:extLst>
              <a:ext uri="{FF2B5EF4-FFF2-40B4-BE49-F238E27FC236}">
                <a16:creationId xmlns:a16="http://schemas.microsoft.com/office/drawing/2014/main" id="{CC4955D6-86B4-5601-E7FC-7D0B08D1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1816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Stoichiometric C</a:t>
            </a:r>
            <a:r>
              <a:rPr lang="en-US" altLang="en-US" sz="1400" baseline="-25000"/>
              <a:t>2</a:t>
            </a:r>
            <a:r>
              <a:rPr lang="en-US" altLang="en-US" sz="1400"/>
              <a:t>H</a:t>
            </a:r>
            <a:r>
              <a:rPr lang="en-US" altLang="en-US" sz="1400" baseline="-25000"/>
              <a:t>2</a:t>
            </a:r>
            <a:r>
              <a:rPr lang="en-US" altLang="en-US" sz="1400"/>
              <a:t>-Air</a:t>
            </a:r>
          </a:p>
        </p:txBody>
      </p:sp>
      <p:sp>
        <p:nvSpPr>
          <p:cNvPr id="66569" name="Text Box 8">
            <a:extLst>
              <a:ext uri="{FF2B5EF4-FFF2-40B4-BE49-F238E27FC236}">
                <a16:creationId xmlns:a16="http://schemas.microsoft.com/office/drawing/2014/main" id="{2D60FAD4-EA72-2C25-D814-A5542767A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006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Stoichiometric CH</a:t>
            </a:r>
            <a:r>
              <a:rPr lang="en-US" altLang="en-US" sz="1400" baseline="-25000">
                <a:solidFill>
                  <a:schemeClr val="bg1"/>
                </a:solidFill>
              </a:rPr>
              <a:t>4</a:t>
            </a:r>
            <a:r>
              <a:rPr lang="en-US" altLang="en-US" sz="1400">
                <a:solidFill>
                  <a:schemeClr val="bg1"/>
                </a:solidFill>
              </a:rPr>
              <a:t>-Air</a:t>
            </a:r>
          </a:p>
        </p:txBody>
      </p:sp>
      <p:pic>
        <p:nvPicPr>
          <p:cNvPr id="66570" name="Picture 9" descr="c2h2air_ratio_Wang">
            <a:extLst>
              <a:ext uri="{FF2B5EF4-FFF2-40B4-BE49-F238E27FC236}">
                <a16:creationId xmlns:a16="http://schemas.microsoft.com/office/drawing/2014/main" id="{C176A9AD-6B3E-059E-BE3A-EC53818D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1371600"/>
            <a:ext cx="313372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0" descr="ch4air_ratio_gri">
            <a:extLst>
              <a:ext uri="{FF2B5EF4-FFF2-40B4-BE49-F238E27FC236}">
                <a16:creationId xmlns:a16="http://schemas.microsoft.com/office/drawing/2014/main" id="{F1F7DD5E-4E72-D50C-63B0-DC350F4D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280352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1" descr="h2air_ratio_gri">
            <a:extLst>
              <a:ext uri="{FF2B5EF4-FFF2-40B4-BE49-F238E27FC236}">
                <a16:creationId xmlns:a16="http://schemas.microsoft.com/office/drawing/2014/main" id="{F8F55580-A8D8-5B8D-B464-41F36A606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280193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Rectangle 12">
            <a:extLst>
              <a:ext uri="{FF2B5EF4-FFF2-40B4-BE49-F238E27FC236}">
                <a16:creationId xmlns:a16="http://schemas.microsoft.com/office/drawing/2014/main" id="{3E599626-F97B-F108-ED8F-8D9C63024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447800"/>
            <a:ext cx="838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4" name="Text Box 13">
            <a:extLst>
              <a:ext uri="{FF2B5EF4-FFF2-40B4-BE49-F238E27FC236}">
                <a16:creationId xmlns:a16="http://schemas.microsoft.com/office/drawing/2014/main" id="{6C818459-E5AA-FEE3-EB7D-0E08BFD3D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81600"/>
            <a:ext cx="213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/>
              <a:t>Stoichiometric CH</a:t>
            </a:r>
            <a:r>
              <a:rPr lang="en-US" altLang="en-US" sz="1400" baseline="-25000"/>
              <a:t>4</a:t>
            </a:r>
            <a:r>
              <a:rPr lang="en-US" altLang="en-US" sz="1400"/>
              <a:t>-Air</a:t>
            </a:r>
          </a:p>
        </p:txBody>
      </p:sp>
      <p:sp>
        <p:nvSpPr>
          <p:cNvPr id="66575" name="Rectangle 14">
            <a:extLst>
              <a:ext uri="{FF2B5EF4-FFF2-40B4-BE49-F238E27FC236}">
                <a16:creationId xmlns:a16="http://schemas.microsoft.com/office/drawing/2014/main" id="{DAB534E2-E680-6ECC-4B67-7908564B5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371600"/>
            <a:ext cx="838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6" name="Rectangle 15">
            <a:extLst>
              <a:ext uri="{FF2B5EF4-FFF2-40B4-BE49-F238E27FC236}">
                <a16:creationId xmlns:a16="http://schemas.microsoft.com/office/drawing/2014/main" id="{DD929E2E-7F3C-FE08-87DD-0F2F804FB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838200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7359BE-58FE-CCB0-9420-EB611AFF3CF3}"/>
              </a:ext>
            </a:extLst>
          </p:cNvPr>
          <p:cNvSpPr txBox="1"/>
          <p:nvPr/>
        </p:nvSpPr>
        <p:spPr>
          <a:xfrm>
            <a:off x="238762" y="5933083"/>
            <a:ext cx="4333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S. Browne, Z. Liang, and J. E. Shepherd. 2005,2006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>
            <a:extLst>
              <a:ext uri="{FF2B5EF4-FFF2-40B4-BE49-F238E27FC236}">
                <a16:creationId xmlns:a16="http://schemas.microsoft.com/office/drawing/2014/main" id="{3CD9F942-BA36-78AA-C0E6-32516477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873886F-5471-4469-9243-F06C7F0337BB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6DC3BB99-3C4A-9C99-ADFA-E25970BAC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0688"/>
            <a:ext cx="4343400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Text Box 3">
            <a:extLst>
              <a:ext uri="{FF2B5EF4-FFF2-40B4-BE49-F238E27FC236}">
                <a16:creationId xmlns:a16="http://schemas.microsoft.com/office/drawing/2014/main" id="{52DD7D81-A800-F195-6127-F2C117DBE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202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Marcelin Berthelot</a:t>
            </a:r>
          </a:p>
        </p:txBody>
      </p:sp>
      <p:sp>
        <p:nvSpPr>
          <p:cNvPr id="10245" name="Text Box 4">
            <a:extLst>
              <a:ext uri="{FF2B5EF4-FFF2-40B4-BE49-F238E27FC236}">
                <a16:creationId xmlns:a16="http://schemas.microsoft.com/office/drawing/2014/main" id="{20A237FD-B861-9DE8-7B86-9D719294C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0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Paul Vielle</a:t>
            </a:r>
          </a:p>
        </p:txBody>
      </p:sp>
      <p:pic>
        <p:nvPicPr>
          <p:cNvPr id="10246" name="Picture 5">
            <a:extLst>
              <a:ext uri="{FF2B5EF4-FFF2-40B4-BE49-F238E27FC236}">
                <a16:creationId xmlns:a16="http://schemas.microsoft.com/office/drawing/2014/main" id="{9BD8B410-309D-9058-5443-CFF3D3204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3875088"/>
            <a:ext cx="4337050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Text Box 6">
            <a:extLst>
              <a:ext uri="{FF2B5EF4-FFF2-40B4-BE49-F238E27FC236}">
                <a16:creationId xmlns:a16="http://schemas.microsoft.com/office/drawing/2014/main" id="{311CE951-9700-444A-B55B-3093DD4E9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4655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Ernest Mallard</a:t>
            </a:r>
          </a:p>
        </p:txBody>
      </p:sp>
      <p:sp>
        <p:nvSpPr>
          <p:cNvPr id="10248" name="Text Box 7">
            <a:extLst>
              <a:ext uri="{FF2B5EF4-FFF2-40B4-BE49-F238E27FC236}">
                <a16:creationId xmlns:a16="http://schemas.microsoft.com/office/drawing/2014/main" id="{2B3CE567-7336-CD43-A352-01E9BBF3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3429000"/>
            <a:ext cx="208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Henry Le Chatelier</a:t>
            </a:r>
          </a:p>
        </p:txBody>
      </p:sp>
      <p:pic>
        <p:nvPicPr>
          <p:cNvPr id="10249" name="Picture 8">
            <a:extLst>
              <a:ext uri="{FF2B5EF4-FFF2-40B4-BE49-F238E27FC236}">
                <a16:creationId xmlns:a16="http://schemas.microsoft.com/office/drawing/2014/main" id="{5C906CD1-3782-973D-A0C9-70C3C74E7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46300"/>
            <a:ext cx="411480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5">
            <a:extLst>
              <a:ext uri="{FF2B5EF4-FFF2-40B4-BE49-F238E27FC236}">
                <a16:creationId xmlns:a16="http://schemas.microsoft.com/office/drawing/2014/main" id="{17B1274B-2D55-A8FB-25EB-7CB581EC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F13C0B-0DEB-424F-A33D-BCAA0249B722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5E246009-2F24-02F6-907B-3626A2F8D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Hydrocarbon Oxidation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9672138F-04BA-D192-BDFA-65E244E9C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229600" cy="617538"/>
          </a:xfrm>
        </p:spPr>
        <p:txBody>
          <a:bodyPr/>
          <a:lstStyle/>
          <a:p>
            <a:pPr eaLnBrk="1" hangingPunct="1"/>
            <a:r>
              <a:rPr lang="en-US" altLang="en-US"/>
              <a:t>Many Pathways</a:t>
            </a:r>
          </a:p>
        </p:txBody>
      </p:sp>
      <p:sp>
        <p:nvSpPr>
          <p:cNvPr id="67589" name="Text Box 4">
            <a:extLst>
              <a:ext uri="{FF2B5EF4-FFF2-40B4-BE49-F238E27FC236}">
                <a16:creationId xmlns:a16="http://schemas.microsoft.com/office/drawing/2014/main" id="{6E7AA3EE-EB91-FAB9-CF25-2EF0513EA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752600"/>
            <a:ext cx="3810000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dirty="0"/>
              <a:t>CO Oxidation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 CO + 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</a:t>
            </a:r>
            <a:r>
              <a:rPr lang="en-US" altLang="en-US" sz="2000" dirty="0">
                <a:latin typeface="cmsy10" pitchFamily="34" charset="0"/>
              </a:rPr>
              <a:t>--&gt;</a:t>
            </a:r>
            <a:r>
              <a:rPr lang="en-US" altLang="en-US" sz="2000" dirty="0"/>
              <a:t>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+ 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 CO + OH </a:t>
            </a:r>
            <a:r>
              <a:rPr lang="en-US" altLang="en-US" sz="2000" dirty="0">
                <a:latin typeface="cmsy10" pitchFamily="34" charset="0"/>
              </a:rPr>
              <a:t>--&gt;</a:t>
            </a:r>
            <a:r>
              <a:rPr lang="en-US" altLang="en-US" sz="2000" dirty="0"/>
              <a:t> 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+ 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 CO + HO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</a:t>
            </a:r>
            <a:r>
              <a:rPr lang="en-US" altLang="en-US" sz="2000" dirty="0">
                <a:latin typeface="cmsy10" pitchFamily="34" charset="0"/>
              </a:rPr>
              <a:t>--&gt;  </a:t>
            </a:r>
            <a:r>
              <a:rPr lang="en-US" altLang="en-US" sz="2000" dirty="0"/>
              <a:t>CO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+ OH</a:t>
            </a:r>
          </a:p>
          <a:p>
            <a:pPr>
              <a:spcBef>
                <a:spcPct val="50000"/>
              </a:spcBef>
            </a:pPr>
            <a:r>
              <a:rPr lang="en-US" altLang="en-US" sz="2200" dirty="0"/>
              <a:t>CH</a:t>
            </a:r>
            <a:r>
              <a:rPr lang="en-US" altLang="en-US" sz="2200" baseline="-25000" dirty="0"/>
              <a:t>4</a:t>
            </a:r>
            <a:r>
              <a:rPr lang="en-US" altLang="en-US" sz="2200" dirty="0"/>
              <a:t> Oxidation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 CH</a:t>
            </a:r>
            <a:r>
              <a:rPr lang="en-US" altLang="en-US" sz="2000" baseline="-25000" dirty="0"/>
              <a:t>4</a:t>
            </a:r>
            <a:r>
              <a:rPr lang="en-US" altLang="en-US" sz="2000" dirty="0"/>
              <a:t> + </a:t>
            </a:r>
            <a:r>
              <a:rPr lang="en-US" altLang="en-US" sz="2000" i="1" dirty="0"/>
              <a:t>X</a:t>
            </a:r>
            <a:r>
              <a:rPr lang="en-US" altLang="en-US" sz="2000" dirty="0"/>
              <a:t> </a:t>
            </a:r>
            <a:r>
              <a:rPr lang="en-US" altLang="en-US" sz="2000" dirty="0">
                <a:latin typeface="cmsy10" pitchFamily="34" charset="0"/>
              </a:rPr>
              <a:t>--&gt;</a:t>
            </a:r>
            <a:r>
              <a:rPr lang="en-US" altLang="en-US" sz="2000" dirty="0"/>
              <a:t> CH</a:t>
            </a:r>
            <a:r>
              <a:rPr lang="en-US" altLang="en-US" sz="2000" baseline="-25000" dirty="0"/>
              <a:t>3</a:t>
            </a:r>
            <a:r>
              <a:rPr lang="en-US" altLang="en-US" sz="2000" dirty="0"/>
              <a:t> + </a:t>
            </a:r>
            <a:r>
              <a:rPr lang="en-US" altLang="en-US" sz="2000" i="1" dirty="0"/>
              <a:t>X</a:t>
            </a:r>
            <a:r>
              <a:rPr lang="en-US" altLang="en-US" sz="2000" dirty="0"/>
              <a:t>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 CH</a:t>
            </a:r>
            <a:r>
              <a:rPr lang="en-US" altLang="en-US" sz="2000" i="1" baseline="-25000" dirty="0"/>
              <a:t>3</a:t>
            </a:r>
            <a:r>
              <a:rPr lang="en-US" altLang="en-US" sz="2000" dirty="0"/>
              <a:t>O + M </a:t>
            </a:r>
            <a:r>
              <a:rPr lang="en-US" altLang="en-US" sz="2000" dirty="0">
                <a:latin typeface="cmsy10" pitchFamily="34" charset="0"/>
              </a:rPr>
              <a:t>--&gt;</a:t>
            </a:r>
            <a:r>
              <a:rPr lang="en-US" altLang="en-US" sz="2000" dirty="0"/>
              <a:t> H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CO + H + M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 H</a:t>
            </a:r>
            <a:r>
              <a:rPr lang="en-US" altLang="en-US" sz="2000" baseline="-50000" dirty="0"/>
              <a:t>2</a:t>
            </a:r>
            <a:r>
              <a:rPr lang="en-US" altLang="en-US" sz="2000" dirty="0"/>
              <a:t>CO + </a:t>
            </a:r>
            <a:r>
              <a:rPr lang="en-US" altLang="en-US" sz="2000" i="1" dirty="0"/>
              <a:t>X</a:t>
            </a:r>
            <a:r>
              <a:rPr lang="en-US" altLang="en-US" sz="2000" dirty="0"/>
              <a:t> </a:t>
            </a:r>
            <a:r>
              <a:rPr lang="en-US" altLang="en-US" sz="2000" dirty="0">
                <a:latin typeface="cmsy10" pitchFamily="34" charset="0"/>
              </a:rPr>
              <a:t>--&gt; </a:t>
            </a:r>
            <a:r>
              <a:rPr lang="en-US" altLang="en-US" sz="2000" dirty="0"/>
              <a:t>HCO + </a:t>
            </a:r>
            <a:r>
              <a:rPr lang="en-US" altLang="en-US" sz="2000" i="1" dirty="0"/>
              <a:t>X</a:t>
            </a:r>
            <a:r>
              <a:rPr lang="en-US" altLang="en-US" sz="2000" dirty="0"/>
              <a:t>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000" dirty="0"/>
              <a:t> HCO + M </a:t>
            </a:r>
            <a:r>
              <a:rPr lang="en-US" altLang="en-US" sz="2000" dirty="0">
                <a:latin typeface="cmsy10" pitchFamily="34" charset="0"/>
              </a:rPr>
              <a:t>--&gt;</a:t>
            </a:r>
            <a:r>
              <a:rPr lang="en-US" altLang="en-US" sz="2000" dirty="0"/>
              <a:t> H + CO + M</a:t>
            </a:r>
          </a:p>
        </p:txBody>
      </p:sp>
      <p:sp>
        <p:nvSpPr>
          <p:cNvPr id="67590" name="Text Box 5">
            <a:extLst>
              <a:ext uri="{FF2B5EF4-FFF2-40B4-BE49-F238E27FC236}">
                <a16:creationId xmlns:a16="http://schemas.microsoft.com/office/drawing/2014/main" id="{130FF360-9CD4-2E3D-04A4-E18A54700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105400"/>
            <a:ext cx="48006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0000FF"/>
                </a:solidFill>
              </a:rPr>
              <a:t>Additional Pathways Can Bypass Competition Effect</a:t>
            </a:r>
          </a:p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CC0000"/>
                </a:solidFill>
              </a:rPr>
              <a:t>NO CROSS-OVER TEMPERATURE</a:t>
            </a:r>
          </a:p>
        </p:txBody>
      </p:sp>
      <p:pic>
        <p:nvPicPr>
          <p:cNvPr id="67591" name="Picture 6" descr="ch4_P11T1200_all">
            <a:extLst>
              <a:ext uri="{FF2B5EF4-FFF2-40B4-BE49-F238E27FC236}">
                <a16:creationId xmlns:a16="http://schemas.microsoft.com/office/drawing/2014/main" id="{68E4509C-8724-57A1-3F1A-FD5C7C95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000500" cy="326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5">
            <a:extLst>
              <a:ext uri="{FF2B5EF4-FFF2-40B4-BE49-F238E27FC236}">
                <a16:creationId xmlns:a16="http://schemas.microsoft.com/office/drawing/2014/main" id="{287B1EAE-D7B1-14BD-1263-33122841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5866418-2929-4556-8E32-12EC19BDA051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69635" name="Text Box 2">
            <a:extLst>
              <a:ext uri="{FF2B5EF4-FFF2-40B4-BE49-F238E27FC236}">
                <a16:creationId xmlns:a16="http://schemas.microsoft.com/office/drawing/2014/main" id="{52DE8A1D-C7D9-B723-BBCF-12849193A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516563"/>
            <a:ext cx="7343775" cy="495300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kumimoji="1" lang="en-US" altLang="zh-CN">
                <a:ea typeface="SimSun" panose="02010600030101010101" pitchFamily="2" charset="-122"/>
              </a:rPr>
              <a:t>Psuedo species: R (</a:t>
            </a:r>
            <a:r>
              <a:rPr kumimoji="1" lang="en-US" altLang="zh-CN" b="1">
                <a:ea typeface="SimSun" panose="02010600030101010101" pitchFamily="2" charset="-122"/>
              </a:rPr>
              <a:t>H</a:t>
            </a:r>
            <a:r>
              <a:rPr kumimoji="1" lang="en-US" altLang="zh-CN" b="1" baseline="-25000">
                <a:ea typeface="SimSun" panose="02010600030101010101" pitchFamily="2" charset="-122"/>
              </a:rPr>
              <a:t>2</a:t>
            </a:r>
            <a:r>
              <a:rPr kumimoji="1" lang="en-US" altLang="zh-CN" b="1">
                <a:ea typeface="SimSun" panose="02010600030101010101" pitchFamily="2" charset="-122"/>
              </a:rPr>
              <a:t>, O</a:t>
            </a:r>
            <a:r>
              <a:rPr kumimoji="1" lang="en-US" altLang="zh-CN" b="1" baseline="-25000">
                <a:ea typeface="SimSun" panose="02010600030101010101" pitchFamily="2" charset="-122"/>
              </a:rPr>
              <a:t>2</a:t>
            </a:r>
            <a:r>
              <a:rPr kumimoji="1" lang="en-US" altLang="zh-CN">
                <a:ea typeface="SimSun" panose="02010600030101010101" pitchFamily="2" charset="-122"/>
              </a:rPr>
              <a:t>), B (</a:t>
            </a:r>
            <a:r>
              <a:rPr kumimoji="1" lang="en-US" altLang="zh-CN" b="1">
                <a:ea typeface="SimSun" panose="02010600030101010101" pitchFamily="2" charset="-122"/>
              </a:rPr>
              <a:t>OH, H, O</a:t>
            </a:r>
            <a:r>
              <a:rPr kumimoji="1" lang="en-US" altLang="zh-CN">
                <a:ea typeface="SimSun" panose="02010600030101010101" pitchFamily="2" charset="-122"/>
              </a:rPr>
              <a:t>), C (</a:t>
            </a:r>
            <a:r>
              <a:rPr kumimoji="1" lang="en-US" altLang="zh-CN" b="1">
                <a:ea typeface="SimSun" panose="02010600030101010101" pitchFamily="2" charset="-122"/>
              </a:rPr>
              <a:t>HO</a:t>
            </a:r>
            <a:r>
              <a:rPr kumimoji="1" lang="en-US" altLang="zh-CN" b="1" baseline="-25000">
                <a:ea typeface="SimSun" panose="02010600030101010101" pitchFamily="2" charset="-122"/>
              </a:rPr>
              <a:t>2</a:t>
            </a:r>
            <a:r>
              <a:rPr kumimoji="1" lang="en-US" altLang="zh-CN" b="1">
                <a:ea typeface="SimSun" panose="02010600030101010101" pitchFamily="2" charset="-122"/>
              </a:rPr>
              <a:t>, H</a:t>
            </a:r>
            <a:r>
              <a:rPr kumimoji="1" lang="en-US" altLang="zh-CN" b="1" baseline="-25000">
                <a:ea typeface="SimSun" panose="02010600030101010101" pitchFamily="2" charset="-122"/>
              </a:rPr>
              <a:t>2</a:t>
            </a:r>
            <a:r>
              <a:rPr kumimoji="1" lang="en-US" altLang="zh-CN" b="1">
                <a:ea typeface="SimSun" panose="02010600030101010101" pitchFamily="2" charset="-122"/>
              </a:rPr>
              <a:t>O</a:t>
            </a:r>
            <a:r>
              <a:rPr kumimoji="1" lang="en-US" altLang="zh-CN" b="1" baseline="-25000">
                <a:ea typeface="SimSun" panose="02010600030101010101" pitchFamily="2" charset="-122"/>
              </a:rPr>
              <a:t>2</a:t>
            </a:r>
            <a:r>
              <a:rPr kumimoji="1" lang="en-US" altLang="zh-CN">
                <a:ea typeface="SimSun" panose="02010600030101010101" pitchFamily="2" charset="-122"/>
              </a:rPr>
              <a:t>), Pr(</a:t>
            </a:r>
            <a:r>
              <a:rPr kumimoji="1" lang="en-US" altLang="zh-CN" b="1">
                <a:ea typeface="SimSun" panose="02010600030101010101" pitchFamily="2" charset="-122"/>
              </a:rPr>
              <a:t>H</a:t>
            </a:r>
            <a:r>
              <a:rPr kumimoji="1" lang="en-US" altLang="zh-CN" b="1" baseline="-25000">
                <a:ea typeface="SimSun" panose="02010600030101010101" pitchFamily="2" charset="-122"/>
              </a:rPr>
              <a:t>2</a:t>
            </a:r>
            <a:r>
              <a:rPr kumimoji="1" lang="en-US" altLang="zh-CN" b="1">
                <a:ea typeface="SimSun" panose="02010600030101010101" pitchFamily="2" charset="-122"/>
              </a:rPr>
              <a:t>O</a:t>
            </a:r>
            <a:r>
              <a:rPr kumimoji="1" lang="en-US" altLang="zh-CN"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B0AAD9FB-8439-4337-88D8-BEA8DCE136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496175" cy="576263"/>
          </a:xfrm>
        </p:spPr>
        <p:txBody>
          <a:bodyPr anchor="ctr"/>
          <a:lstStyle/>
          <a:p>
            <a:pPr eaLnBrk="1" hangingPunct="1"/>
            <a:r>
              <a:rPr lang="en-US" altLang="zh-CN" sz="4000">
                <a:ea typeface="SimSun" panose="02010600030101010101" pitchFamily="2" charset="-122"/>
              </a:rPr>
              <a:t>Modeling Competing Radicals</a:t>
            </a:r>
            <a:endParaRPr lang="en-US" altLang="en-US" sz="4000"/>
          </a:p>
        </p:txBody>
      </p:sp>
      <p:sp>
        <p:nvSpPr>
          <p:cNvPr id="69637" name="Text Box 4">
            <a:extLst>
              <a:ext uri="{FF2B5EF4-FFF2-40B4-BE49-F238E27FC236}">
                <a16:creationId xmlns:a16="http://schemas.microsoft.com/office/drawing/2014/main" id="{7B4F1897-CBB6-E25F-B413-AC94A3035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125538"/>
            <a:ext cx="2735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zh-CN" sz="2400"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kumimoji="1" lang="en-US" altLang="zh-CN" b="1">
                <a:solidFill>
                  <a:schemeClr val="bg1"/>
                </a:solidFill>
                <a:ea typeface="SimSun" panose="02010600030101010101" pitchFamily="2" charset="-122"/>
              </a:rPr>
              <a:t>Hydrogen Chemistry</a:t>
            </a:r>
            <a:r>
              <a:rPr kumimoji="1" lang="en-US" altLang="zh-CN" b="1">
                <a:ea typeface="SimSun" panose="02010600030101010101" pitchFamily="2" charset="-122"/>
              </a:rPr>
              <a:t> </a:t>
            </a:r>
          </a:p>
          <a:p>
            <a:pPr algn="ctr" eaLnBrk="1" hangingPunct="1"/>
            <a:r>
              <a:rPr kumimoji="1" lang="en-US" altLang="zh-CN" sz="1600" b="1">
                <a:solidFill>
                  <a:srgbClr val="FF9900"/>
                </a:solidFill>
                <a:ea typeface="SimSun" panose="02010600030101010101" pitchFamily="2" charset="-122"/>
              </a:rPr>
              <a:t>Shepherd </a:t>
            </a:r>
            <a:r>
              <a:rPr kumimoji="1" lang="en-US" altLang="zh-CN" sz="1600" b="1" i="1">
                <a:solidFill>
                  <a:srgbClr val="FF9900"/>
                </a:solidFill>
                <a:ea typeface="SimSun" panose="02010600030101010101" pitchFamily="2" charset="-122"/>
              </a:rPr>
              <a:t>PAA</a:t>
            </a:r>
            <a:r>
              <a:rPr kumimoji="1" lang="en-US" altLang="zh-CN" sz="1600" b="1">
                <a:solidFill>
                  <a:srgbClr val="FF9900"/>
                </a:solidFill>
                <a:ea typeface="SimSun" panose="02010600030101010101" pitchFamily="2" charset="-122"/>
              </a:rPr>
              <a:t> 86</a:t>
            </a:r>
            <a:endParaRPr kumimoji="1" lang="en-US" altLang="zh-CN" sz="1600" b="1">
              <a:ea typeface="SimSun" panose="02010600030101010101" pitchFamily="2" charset="-122"/>
            </a:endParaRPr>
          </a:p>
        </p:txBody>
      </p:sp>
      <p:sp>
        <p:nvSpPr>
          <p:cNvPr id="69638" name="Text Box 5">
            <a:extLst>
              <a:ext uri="{FF2B5EF4-FFF2-40B4-BE49-F238E27FC236}">
                <a16:creationId xmlns:a16="http://schemas.microsoft.com/office/drawing/2014/main" id="{8D609527-3DDC-7F9A-6A46-BC85ED2CE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1125538"/>
            <a:ext cx="2519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zh-CN" sz="2400"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kumimoji="1" lang="en-US" altLang="zh-CN" b="1">
                <a:solidFill>
                  <a:schemeClr val="bg1"/>
                </a:solidFill>
                <a:ea typeface="SimSun" panose="02010600030101010101" pitchFamily="2" charset="-122"/>
              </a:rPr>
              <a:t>Model</a:t>
            </a:r>
            <a:r>
              <a:rPr kumimoji="1" lang="en-US" altLang="zh-CN" b="1">
                <a:ea typeface="SimSun" panose="02010600030101010101" pitchFamily="2" charset="-122"/>
              </a:rPr>
              <a:t> Chemistry </a:t>
            </a:r>
            <a:endParaRPr kumimoji="1" lang="en-US" altLang="zh-CN" sz="1600" b="1">
              <a:solidFill>
                <a:srgbClr val="FF9900"/>
              </a:solidFill>
              <a:ea typeface="SimSun" panose="02010600030101010101" pitchFamily="2" charset="-122"/>
            </a:endParaRPr>
          </a:p>
        </p:txBody>
      </p:sp>
      <p:grpSp>
        <p:nvGrpSpPr>
          <p:cNvPr id="69639" name="Group 6">
            <a:extLst>
              <a:ext uri="{FF2B5EF4-FFF2-40B4-BE49-F238E27FC236}">
                <a16:creationId xmlns:a16="http://schemas.microsoft.com/office/drawing/2014/main" id="{296BB511-E47C-6A6A-17A0-DEC44CB77AF0}"/>
              </a:ext>
            </a:extLst>
          </p:cNvPr>
          <p:cNvGrpSpPr>
            <a:grpSpLocks/>
          </p:cNvGrpSpPr>
          <p:nvPr/>
        </p:nvGrpSpPr>
        <p:grpSpPr bwMode="auto">
          <a:xfrm>
            <a:off x="687388" y="1919288"/>
            <a:ext cx="7570787" cy="3381375"/>
            <a:chOff x="204" y="1117"/>
            <a:chExt cx="5171" cy="2222"/>
          </a:xfrm>
        </p:grpSpPr>
        <p:sp>
          <p:nvSpPr>
            <p:cNvPr id="69642" name="AutoShape 7">
              <a:extLst>
                <a:ext uri="{FF2B5EF4-FFF2-40B4-BE49-F238E27FC236}">
                  <a16:creationId xmlns:a16="http://schemas.microsoft.com/office/drawing/2014/main" id="{FE94F0F1-DB46-8CB0-8138-27C1D78852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06" y="1240"/>
              <a:ext cx="1825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43" name="Rectangle 8">
              <a:extLst>
                <a:ext uri="{FF2B5EF4-FFF2-40B4-BE49-F238E27FC236}">
                  <a16:creationId xmlns:a16="http://schemas.microsoft.com/office/drawing/2014/main" id="{6160703E-CEFE-F3F2-3006-BF79D12EC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8" y="3093"/>
              <a:ext cx="15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44" name="Rectangle 9">
              <a:extLst>
                <a:ext uri="{FF2B5EF4-FFF2-40B4-BE49-F238E27FC236}">
                  <a16:creationId xmlns:a16="http://schemas.microsoft.com/office/drawing/2014/main" id="{FA3FAB2C-E8D6-1256-880A-D69B036FA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3" y="3093"/>
              <a:ext cx="15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45" name="Rectangle 10">
              <a:extLst>
                <a:ext uri="{FF2B5EF4-FFF2-40B4-BE49-F238E27FC236}">
                  <a16:creationId xmlns:a16="http://schemas.microsoft.com/office/drawing/2014/main" id="{049F4347-0DA6-355C-DDF6-14D100F27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" y="3093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46" name="Rectangle 11">
              <a:extLst>
                <a:ext uri="{FF2B5EF4-FFF2-40B4-BE49-F238E27FC236}">
                  <a16:creationId xmlns:a16="http://schemas.microsoft.com/office/drawing/2014/main" id="{7D605B21-1EA2-C396-AC90-565111AF2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8" y="3093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47" name="Rectangle 12">
              <a:extLst>
                <a:ext uri="{FF2B5EF4-FFF2-40B4-BE49-F238E27FC236}">
                  <a16:creationId xmlns:a16="http://schemas.microsoft.com/office/drawing/2014/main" id="{48F57497-E413-023C-AEE8-CA3F8A59B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9" y="2682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48" name="Rectangle 13">
              <a:extLst>
                <a:ext uri="{FF2B5EF4-FFF2-40B4-BE49-F238E27FC236}">
                  <a16:creationId xmlns:a16="http://schemas.microsoft.com/office/drawing/2014/main" id="{DE367ED8-E29D-D89D-5DB0-584308561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2682"/>
              <a:ext cx="12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49" name="Rectangle 14">
              <a:extLst>
                <a:ext uri="{FF2B5EF4-FFF2-40B4-BE49-F238E27FC236}">
                  <a16:creationId xmlns:a16="http://schemas.microsoft.com/office/drawing/2014/main" id="{0AEC39F6-59A0-84EE-9E14-7BC59826F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5" y="2272"/>
              <a:ext cx="15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0" name="Rectangle 15">
              <a:extLst>
                <a:ext uri="{FF2B5EF4-FFF2-40B4-BE49-F238E27FC236}">
                  <a16:creationId xmlns:a16="http://schemas.microsoft.com/office/drawing/2014/main" id="{D14FADEF-7116-6E5F-B25F-7A31BE9AC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1" y="2272"/>
              <a:ext cx="12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1" name="Rectangle 16">
              <a:extLst>
                <a:ext uri="{FF2B5EF4-FFF2-40B4-BE49-F238E27FC236}">
                  <a16:creationId xmlns:a16="http://schemas.microsoft.com/office/drawing/2014/main" id="{451ADC9B-755E-49C7-0EEA-369D2482A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0" y="2272"/>
              <a:ext cx="15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M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2" name="Rectangle 17">
              <a:extLst>
                <a:ext uri="{FF2B5EF4-FFF2-40B4-BE49-F238E27FC236}">
                  <a16:creationId xmlns:a16="http://schemas.microsoft.com/office/drawing/2014/main" id="{DB362D8E-F24B-4F80-1F29-D3C5498C3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3" y="2272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3" name="Rectangle 18">
              <a:extLst>
                <a:ext uri="{FF2B5EF4-FFF2-40B4-BE49-F238E27FC236}">
                  <a16:creationId xmlns:a16="http://schemas.microsoft.com/office/drawing/2014/main" id="{F4FD8BE5-F1BB-796C-BC59-E2CEB783E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2272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4" name="Rectangle 19">
              <a:extLst>
                <a:ext uri="{FF2B5EF4-FFF2-40B4-BE49-F238E27FC236}">
                  <a16:creationId xmlns:a16="http://schemas.microsoft.com/office/drawing/2014/main" id="{EB7E8EB0-A560-B2A9-7847-922F45889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1734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5" name="Rectangle 20">
              <a:extLst>
                <a:ext uri="{FF2B5EF4-FFF2-40B4-BE49-F238E27FC236}">
                  <a16:creationId xmlns:a16="http://schemas.microsoft.com/office/drawing/2014/main" id="{1B1A94FC-96A5-FBE8-52BF-81D5419E5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2" y="1734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6" name="Rectangle 21">
              <a:extLst>
                <a:ext uri="{FF2B5EF4-FFF2-40B4-BE49-F238E27FC236}">
                  <a16:creationId xmlns:a16="http://schemas.microsoft.com/office/drawing/2014/main" id="{50CF5CE5-B7BF-2FB6-5CEA-185DEFA11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" y="1734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7" name="Rectangle 22">
              <a:extLst>
                <a:ext uri="{FF2B5EF4-FFF2-40B4-BE49-F238E27FC236}">
                  <a16:creationId xmlns:a16="http://schemas.microsoft.com/office/drawing/2014/main" id="{57E61249-82FD-C61F-788B-30838F2DE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4" y="1251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B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8" name="Rectangle 23">
              <a:extLst>
                <a:ext uri="{FF2B5EF4-FFF2-40B4-BE49-F238E27FC236}">
                  <a16:creationId xmlns:a16="http://schemas.microsoft.com/office/drawing/2014/main" id="{0CF2F506-C5EA-E7BC-DDBD-FCE384134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9" y="1251"/>
              <a:ext cx="11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R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59" name="Rectangle 24">
              <a:extLst>
                <a:ext uri="{FF2B5EF4-FFF2-40B4-BE49-F238E27FC236}">
                  <a16:creationId xmlns:a16="http://schemas.microsoft.com/office/drawing/2014/main" id="{0E018A2F-40D1-5012-BC10-D5632E1D8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1" y="2990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4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0" name="Rectangle 25">
              <a:extLst>
                <a:ext uri="{FF2B5EF4-FFF2-40B4-BE49-F238E27FC236}">
                  <a16:creationId xmlns:a16="http://schemas.microsoft.com/office/drawing/2014/main" id="{87734224-06E5-2D20-9F77-7E4CA3F37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" y="2582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4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1" name="Rectangle 26">
              <a:extLst>
                <a:ext uri="{FF2B5EF4-FFF2-40B4-BE49-F238E27FC236}">
                  <a16:creationId xmlns:a16="http://schemas.microsoft.com/office/drawing/2014/main" id="{461FE1AA-24E3-3F2C-745A-0C05F48C9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9" y="2170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4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2" name="Rectangle 27">
              <a:extLst>
                <a:ext uri="{FF2B5EF4-FFF2-40B4-BE49-F238E27FC236}">
                  <a16:creationId xmlns:a16="http://schemas.microsoft.com/office/drawing/2014/main" id="{579D8242-C84F-1868-FFA7-C6FC7775F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" y="1631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4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3" name="Rectangle 28">
              <a:extLst>
                <a:ext uri="{FF2B5EF4-FFF2-40B4-BE49-F238E27FC236}">
                  <a16:creationId xmlns:a16="http://schemas.microsoft.com/office/drawing/2014/main" id="{7FBBFD92-4B42-5F3D-8431-3B19E85A3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" y="1148"/>
              <a:ext cx="7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400" i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4" name="Rectangle 29">
              <a:extLst>
                <a:ext uri="{FF2B5EF4-FFF2-40B4-BE49-F238E27FC236}">
                  <a16:creationId xmlns:a16="http://schemas.microsoft.com/office/drawing/2014/main" id="{44DD3EDD-7212-CDCB-9253-001E92BD4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0" y="3093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5" name="Rectangle 30">
              <a:extLst>
                <a:ext uri="{FF2B5EF4-FFF2-40B4-BE49-F238E27FC236}">
                  <a16:creationId xmlns:a16="http://schemas.microsoft.com/office/drawing/2014/main" id="{FD8B7123-8B41-8E54-58C3-3326097B8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3093"/>
              <a:ext cx="16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Pr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6" name="Rectangle 31">
              <a:extLst>
                <a:ext uri="{FF2B5EF4-FFF2-40B4-BE49-F238E27FC236}">
                  <a16:creationId xmlns:a16="http://schemas.microsoft.com/office/drawing/2014/main" id="{3DEB6C1C-CD31-0074-7E88-3A10B2344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3093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7" name="Rectangle 32">
              <a:extLst>
                <a:ext uri="{FF2B5EF4-FFF2-40B4-BE49-F238E27FC236}">
                  <a16:creationId xmlns:a16="http://schemas.microsoft.com/office/drawing/2014/main" id="{2574213C-BD58-F937-7D0B-6E7B72A4F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093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5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8" name="Rectangle 33">
              <a:extLst>
                <a:ext uri="{FF2B5EF4-FFF2-40B4-BE49-F238E27FC236}">
                  <a16:creationId xmlns:a16="http://schemas.microsoft.com/office/drawing/2014/main" id="{2768C0A5-23E5-8C01-6888-9E21041C9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" y="3093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(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69" name="Rectangle 34">
              <a:extLst>
                <a:ext uri="{FF2B5EF4-FFF2-40B4-BE49-F238E27FC236}">
                  <a16:creationId xmlns:a16="http://schemas.microsoft.com/office/drawing/2014/main" id="{BFE1B0B7-2B37-5619-F305-EC719CFB5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" y="2682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0" name="Rectangle 35">
              <a:extLst>
                <a:ext uri="{FF2B5EF4-FFF2-40B4-BE49-F238E27FC236}">
                  <a16:creationId xmlns:a16="http://schemas.microsoft.com/office/drawing/2014/main" id="{FF2EF65A-3D92-9460-6C41-21602A487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" y="2682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1" name="Rectangle 36">
              <a:extLst>
                <a:ext uri="{FF2B5EF4-FFF2-40B4-BE49-F238E27FC236}">
                  <a16:creationId xmlns:a16="http://schemas.microsoft.com/office/drawing/2014/main" id="{FB1D780C-19BE-4E1F-1232-F9E4F2581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" y="2682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2" name="Rectangle 37">
              <a:extLst>
                <a:ext uri="{FF2B5EF4-FFF2-40B4-BE49-F238E27FC236}">
                  <a16:creationId xmlns:a16="http://schemas.microsoft.com/office/drawing/2014/main" id="{05445AE1-143A-D603-EE7F-634A528B1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" y="2682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(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3" name="Rectangle 38">
              <a:extLst>
                <a:ext uri="{FF2B5EF4-FFF2-40B4-BE49-F238E27FC236}">
                  <a16:creationId xmlns:a16="http://schemas.microsoft.com/office/drawing/2014/main" id="{D817B7E4-210A-99CB-2C9D-339668499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7" y="2272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4" name="Rectangle 39">
              <a:extLst>
                <a:ext uri="{FF2B5EF4-FFF2-40B4-BE49-F238E27FC236}">
                  <a16:creationId xmlns:a16="http://schemas.microsoft.com/office/drawing/2014/main" id="{2577AA5B-64D8-C71F-0C0E-CE03A88C4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2272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5" name="Rectangle 40">
              <a:extLst>
                <a:ext uri="{FF2B5EF4-FFF2-40B4-BE49-F238E27FC236}">
                  <a16:creationId xmlns:a16="http://schemas.microsoft.com/office/drawing/2014/main" id="{A6B0CB9E-4DA4-8EF0-DDA7-57C7772AA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" y="2272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(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6" name="Rectangle 41">
              <a:extLst>
                <a:ext uri="{FF2B5EF4-FFF2-40B4-BE49-F238E27FC236}">
                  <a16:creationId xmlns:a16="http://schemas.microsoft.com/office/drawing/2014/main" id="{6A433B26-79E5-01BB-4659-75438D9E2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" y="1734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7" name="Rectangle 42">
              <a:extLst>
                <a:ext uri="{FF2B5EF4-FFF2-40B4-BE49-F238E27FC236}">
                  <a16:creationId xmlns:a16="http://schemas.microsoft.com/office/drawing/2014/main" id="{0F799E93-0096-8732-9CF3-4B5C33BBB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" y="1734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8" name="Rectangle 43">
              <a:extLst>
                <a:ext uri="{FF2B5EF4-FFF2-40B4-BE49-F238E27FC236}">
                  <a16:creationId xmlns:a16="http://schemas.microsoft.com/office/drawing/2014/main" id="{8978A322-26F1-0AE3-19E3-739B03818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" y="1734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79" name="Rectangle 44">
              <a:extLst>
                <a:ext uri="{FF2B5EF4-FFF2-40B4-BE49-F238E27FC236}">
                  <a16:creationId xmlns:a16="http://schemas.microsoft.com/office/drawing/2014/main" id="{D9B319CE-035C-2999-1EA2-CB0A52EF8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" y="1734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(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0" name="Rectangle 45">
              <a:extLst>
                <a:ext uri="{FF2B5EF4-FFF2-40B4-BE49-F238E27FC236}">
                  <a16:creationId xmlns:a16="http://schemas.microsoft.com/office/drawing/2014/main" id="{9A01E438-6732-7008-1DDC-307AD7A4B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" y="1251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1" name="Rectangle 46">
              <a:extLst>
                <a:ext uri="{FF2B5EF4-FFF2-40B4-BE49-F238E27FC236}">
                  <a16:creationId xmlns:a16="http://schemas.microsoft.com/office/drawing/2014/main" id="{0055C955-CB20-FF19-129D-166A30929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" y="1251"/>
              <a:ext cx="9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2" name="Rectangle 47">
              <a:extLst>
                <a:ext uri="{FF2B5EF4-FFF2-40B4-BE49-F238E27FC236}">
                  <a16:creationId xmlns:a16="http://schemas.microsoft.com/office/drawing/2014/main" id="{00ADC9EF-E7EC-6E63-349B-380398AC6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" y="1251"/>
              <a:ext cx="6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(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3" name="Rectangle 48">
              <a:extLst>
                <a:ext uri="{FF2B5EF4-FFF2-40B4-BE49-F238E27FC236}">
                  <a16:creationId xmlns:a16="http://schemas.microsoft.com/office/drawing/2014/main" id="{2860AFDC-65B8-AE2B-1872-A3B1C521A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" y="3040"/>
              <a:ext cx="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0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5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4" name="Rectangle 49">
              <a:extLst>
                <a:ext uri="{FF2B5EF4-FFF2-40B4-BE49-F238E27FC236}">
                  <a16:creationId xmlns:a16="http://schemas.microsoft.com/office/drawing/2014/main" id="{D71ED476-66D8-8F5D-E2C1-655371FC3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2631"/>
              <a:ext cx="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0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4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5" name="Rectangle 50">
              <a:extLst>
                <a:ext uri="{FF2B5EF4-FFF2-40B4-BE49-F238E27FC236}">
                  <a16:creationId xmlns:a16="http://schemas.microsoft.com/office/drawing/2014/main" id="{9729EA77-3B77-3580-5034-3C3C84449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2220"/>
              <a:ext cx="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0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6" name="Rectangle 51">
              <a:extLst>
                <a:ext uri="{FF2B5EF4-FFF2-40B4-BE49-F238E27FC236}">
                  <a16:creationId xmlns:a16="http://schemas.microsoft.com/office/drawing/2014/main" id="{8DC5460C-D733-4CD2-F705-6F4F842CD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" y="1681"/>
              <a:ext cx="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0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7" name="Rectangle 52">
              <a:extLst>
                <a:ext uri="{FF2B5EF4-FFF2-40B4-BE49-F238E27FC236}">
                  <a16:creationId xmlns:a16="http://schemas.microsoft.com/office/drawing/2014/main" id="{B030E045-72FE-56D7-ACF4-740B3DE23B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1200"/>
              <a:ext cx="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100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8" name="Rectangle 53">
              <a:extLst>
                <a:ext uri="{FF2B5EF4-FFF2-40B4-BE49-F238E27FC236}">
                  <a16:creationId xmlns:a16="http://schemas.microsoft.com/office/drawing/2014/main" id="{21E72560-7C46-A113-27C0-392BB6A527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8" y="3073"/>
              <a:ext cx="10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+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89" name="Rectangle 54">
              <a:extLst>
                <a:ext uri="{FF2B5EF4-FFF2-40B4-BE49-F238E27FC236}">
                  <a16:creationId xmlns:a16="http://schemas.microsoft.com/office/drawing/2014/main" id="{171C888E-3890-52AE-69B9-A3631F1C0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3073"/>
              <a:ext cx="18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®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0" name="Rectangle 55">
              <a:extLst>
                <a:ext uri="{FF2B5EF4-FFF2-40B4-BE49-F238E27FC236}">
                  <a16:creationId xmlns:a16="http://schemas.microsoft.com/office/drawing/2014/main" id="{B5F51181-831A-CB1C-BC38-A82A694C8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" y="3073"/>
              <a:ext cx="10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+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1" name="Rectangle 56">
              <a:extLst>
                <a:ext uri="{FF2B5EF4-FFF2-40B4-BE49-F238E27FC236}">
                  <a16:creationId xmlns:a16="http://schemas.microsoft.com/office/drawing/2014/main" id="{EDD81635-1C5B-A5B2-F2BD-C5B03FAF4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9" y="3073"/>
              <a:ext cx="10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+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2" name="Rectangle 57">
              <a:extLst>
                <a:ext uri="{FF2B5EF4-FFF2-40B4-BE49-F238E27FC236}">
                  <a16:creationId xmlns:a16="http://schemas.microsoft.com/office/drawing/2014/main" id="{95788660-BC6C-EC6D-CE93-A87A164434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4" y="2662"/>
              <a:ext cx="18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®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3" name="Rectangle 58">
              <a:extLst>
                <a:ext uri="{FF2B5EF4-FFF2-40B4-BE49-F238E27FC236}">
                  <a16:creationId xmlns:a16="http://schemas.microsoft.com/office/drawing/2014/main" id="{6ED4E98E-1662-6DCD-C6AA-D5AC1E0FD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253"/>
              <a:ext cx="10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+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4" name="Rectangle 59">
              <a:extLst>
                <a:ext uri="{FF2B5EF4-FFF2-40B4-BE49-F238E27FC236}">
                  <a16:creationId xmlns:a16="http://schemas.microsoft.com/office/drawing/2014/main" id="{B40DC1C6-B638-94AA-7C6F-7E16FDA9D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4" y="2253"/>
              <a:ext cx="18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®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5" name="Rectangle 60">
              <a:extLst>
                <a:ext uri="{FF2B5EF4-FFF2-40B4-BE49-F238E27FC236}">
                  <a16:creationId xmlns:a16="http://schemas.microsoft.com/office/drawing/2014/main" id="{E82A7225-7F36-249D-FAE4-7ACC2775B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6" y="2253"/>
              <a:ext cx="10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+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6" name="Rectangle 61">
              <a:extLst>
                <a:ext uri="{FF2B5EF4-FFF2-40B4-BE49-F238E27FC236}">
                  <a16:creationId xmlns:a16="http://schemas.microsoft.com/office/drawing/2014/main" id="{13418E48-99F8-047A-CF0E-1A56780DF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6" y="2253"/>
              <a:ext cx="10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+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7" name="Rectangle 62">
              <a:extLst>
                <a:ext uri="{FF2B5EF4-FFF2-40B4-BE49-F238E27FC236}">
                  <a16:creationId xmlns:a16="http://schemas.microsoft.com/office/drawing/2014/main" id="{37724E8A-1380-1F6D-F1DB-D33D4119D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" y="1715"/>
              <a:ext cx="18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®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8" name="Rectangle 63">
              <a:extLst>
                <a:ext uri="{FF2B5EF4-FFF2-40B4-BE49-F238E27FC236}">
                  <a16:creationId xmlns:a16="http://schemas.microsoft.com/office/drawing/2014/main" id="{AE674064-05F2-B673-3706-2E2C9AD2A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5" y="1715"/>
              <a:ext cx="10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+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sp>
          <p:nvSpPr>
            <p:cNvPr id="69699" name="Rectangle 64">
              <a:extLst>
                <a:ext uri="{FF2B5EF4-FFF2-40B4-BE49-F238E27FC236}">
                  <a16:creationId xmlns:a16="http://schemas.microsoft.com/office/drawing/2014/main" id="{1E51F4AB-D658-993D-383D-B5116665F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5" y="1231"/>
              <a:ext cx="18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sz="2300">
                  <a:solidFill>
                    <a:srgbClr val="000000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®</a:t>
              </a:r>
              <a:endParaRPr kumimoji="1" lang="en-US" altLang="en-US" sz="24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</p:txBody>
        </p:sp>
        <p:graphicFrame>
          <p:nvGraphicFramePr>
            <p:cNvPr id="69700" name="Object 65">
              <a:extLst>
                <a:ext uri="{FF2B5EF4-FFF2-40B4-BE49-F238E27FC236}">
                  <a16:creationId xmlns:a16="http://schemas.microsoft.com/office/drawing/2014/main" id="{95A91DFD-D372-22C9-A119-A66513340A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54" y="1489"/>
            <a:ext cx="2147" cy="6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473200" imgH="711200" progId="Equation.3">
                    <p:embed/>
                  </p:oleObj>
                </mc:Choice>
                <mc:Fallback>
                  <p:oleObj name="Equation" r:id="rId2" imgW="1473200" imgH="711200" progId="Equation.3">
                    <p:embed/>
                    <p:pic>
                      <p:nvPicPr>
                        <p:cNvPr id="0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54" y="1489"/>
                          <a:ext cx="2147" cy="6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701" name="Object 66">
              <a:extLst>
                <a:ext uri="{FF2B5EF4-FFF2-40B4-BE49-F238E27FC236}">
                  <a16:creationId xmlns:a16="http://schemas.microsoft.com/office/drawing/2014/main" id="{9042FDDE-57ED-8DBD-6FE4-C9BA941735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20" y="2228"/>
            <a:ext cx="2214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574117" imgH="215806" progId="Equation.3">
                    <p:embed/>
                  </p:oleObj>
                </mc:Choice>
                <mc:Fallback>
                  <p:oleObj name="Equation" r:id="rId4" imgW="1574117" imgH="215806" progId="Equation.3">
                    <p:embed/>
                    <p:pic>
                      <p:nvPicPr>
                        <p:cNvPr id="0" name="Object 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2228"/>
                          <a:ext cx="2214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702" name="Object 67">
              <a:extLst>
                <a:ext uri="{FF2B5EF4-FFF2-40B4-BE49-F238E27FC236}">
                  <a16:creationId xmlns:a16="http://schemas.microsoft.com/office/drawing/2014/main" id="{A3C07F2E-A171-E4F7-9911-34049AF0A9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1" y="1190"/>
            <a:ext cx="2093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307532" imgH="215806" progId="Equation.3">
                    <p:embed/>
                  </p:oleObj>
                </mc:Choice>
                <mc:Fallback>
                  <p:oleObj name="Equation" r:id="rId6" imgW="1307532" imgH="215806" progId="Equation.3">
                    <p:embed/>
                    <p:pic>
                      <p:nvPicPr>
                        <p:cNvPr id="0" name="Object 6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1" y="1190"/>
                          <a:ext cx="2093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703" name="Object 68">
              <a:extLst>
                <a:ext uri="{FF2B5EF4-FFF2-40B4-BE49-F238E27FC236}">
                  <a16:creationId xmlns:a16="http://schemas.microsoft.com/office/drawing/2014/main" id="{4363033F-D2F2-CE6F-C135-5CAE8120CE0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80" y="2515"/>
            <a:ext cx="2162" cy="4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688367" imgH="482391" progId="Equation.3">
                    <p:embed/>
                  </p:oleObj>
                </mc:Choice>
                <mc:Fallback>
                  <p:oleObj name="Equation" r:id="rId8" imgW="1688367" imgH="482391" progId="Equation.3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0" y="2515"/>
                          <a:ext cx="2162" cy="4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704" name="Object 69">
              <a:extLst>
                <a:ext uri="{FF2B5EF4-FFF2-40B4-BE49-F238E27FC236}">
                  <a16:creationId xmlns:a16="http://schemas.microsoft.com/office/drawing/2014/main" id="{F4A04094-3745-DE1C-8932-B3CFFA97FE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44" y="3070"/>
            <a:ext cx="2084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651000" imgH="215900" progId="Equation.3">
                    <p:embed/>
                  </p:oleObj>
                </mc:Choice>
                <mc:Fallback>
                  <p:oleObj name="Equation" r:id="rId10" imgW="1651000" imgH="215900" progId="Equation.3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4" y="3070"/>
                          <a:ext cx="2084" cy="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0C0C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705" name="Line 70">
              <a:extLst>
                <a:ext uri="{FF2B5EF4-FFF2-40B4-BE49-F238E27FC236}">
                  <a16:creationId xmlns:a16="http://schemas.microsoft.com/office/drawing/2014/main" id="{6BA98669-28BC-1319-5118-82C8078BB2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" y="3338"/>
              <a:ext cx="5126" cy="1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6" name="Line 71">
              <a:extLst>
                <a:ext uri="{FF2B5EF4-FFF2-40B4-BE49-F238E27FC236}">
                  <a16:creationId xmlns:a16="http://schemas.microsoft.com/office/drawing/2014/main" id="{9B1D66A4-EA0F-55F8-E74A-7480870F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525"/>
              <a:ext cx="5126" cy="4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7" name="Line 72">
              <a:extLst>
                <a:ext uri="{FF2B5EF4-FFF2-40B4-BE49-F238E27FC236}">
                  <a16:creationId xmlns:a16="http://schemas.microsoft.com/office/drawing/2014/main" id="{28C058EF-B5FF-5519-6ADB-DA3975E318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0" y="2515"/>
              <a:ext cx="4355" cy="8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8" name="Line 73">
              <a:extLst>
                <a:ext uri="{FF2B5EF4-FFF2-40B4-BE49-F238E27FC236}">
                  <a16:creationId xmlns:a16="http://schemas.microsoft.com/office/drawing/2014/main" id="{8CC0E7F0-ED49-BF58-1ED9-91C91A8676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" y="3010"/>
              <a:ext cx="5126" cy="12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09" name="Line 74">
              <a:extLst>
                <a:ext uri="{FF2B5EF4-FFF2-40B4-BE49-F238E27FC236}">
                  <a16:creationId xmlns:a16="http://schemas.microsoft.com/office/drawing/2014/main" id="{2C317C2D-9D6D-45BB-4A39-DCCC1C9C90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2115"/>
              <a:ext cx="5126" cy="30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10" name="Line 75">
              <a:extLst>
                <a:ext uri="{FF2B5EF4-FFF2-40B4-BE49-F238E27FC236}">
                  <a16:creationId xmlns:a16="http://schemas.microsoft.com/office/drawing/2014/main" id="{0F02C57A-059A-5550-2C64-C82DC20DE4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117"/>
              <a:ext cx="5126" cy="0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11" name="Line 76">
              <a:extLst>
                <a:ext uri="{FF2B5EF4-FFF2-40B4-BE49-F238E27FC236}">
                  <a16:creationId xmlns:a16="http://schemas.microsoft.com/office/drawing/2014/main" id="{478D4B79-8631-144C-6DD5-BD0C29F90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0" y="1117"/>
              <a:ext cx="0" cy="2221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12" name="Line 77">
              <a:extLst>
                <a:ext uri="{FF2B5EF4-FFF2-40B4-BE49-F238E27FC236}">
                  <a16:creationId xmlns:a16="http://schemas.microsoft.com/office/drawing/2014/main" id="{86EE3066-D53F-F2CB-CE42-2B73C16E1B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" y="1117"/>
              <a:ext cx="0" cy="2221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13" name="Line 78">
              <a:extLst>
                <a:ext uri="{FF2B5EF4-FFF2-40B4-BE49-F238E27FC236}">
                  <a16:creationId xmlns:a16="http://schemas.microsoft.com/office/drawing/2014/main" id="{E3418210-8F9E-B9EF-5AD2-92E802A165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0" y="1117"/>
              <a:ext cx="0" cy="2221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714" name="Text Box 79">
              <a:extLst>
                <a:ext uri="{FF2B5EF4-FFF2-40B4-BE49-F238E27FC236}">
                  <a16:creationId xmlns:a16="http://schemas.microsoft.com/office/drawing/2014/main" id="{BDD21052-9563-B4F8-55C7-75F537D08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" y="1175"/>
              <a:ext cx="6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>
                  <a:solidFill>
                    <a:schemeClr val="bg1"/>
                  </a:solidFill>
                  <a:ea typeface="SimSun" panose="02010600030101010101" pitchFamily="2" charset="-122"/>
                </a:rPr>
                <a:t>Initiation</a:t>
              </a:r>
            </a:p>
          </p:txBody>
        </p:sp>
        <p:sp>
          <p:nvSpPr>
            <p:cNvPr id="69715" name="Text Box 80">
              <a:extLst>
                <a:ext uri="{FF2B5EF4-FFF2-40B4-BE49-F238E27FC236}">
                  <a16:creationId xmlns:a16="http://schemas.microsoft.com/office/drawing/2014/main" id="{01080DDE-C792-1E2A-7910-B401323623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1616"/>
              <a:ext cx="8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>
                  <a:solidFill>
                    <a:schemeClr val="bg1"/>
                  </a:solidFill>
                  <a:ea typeface="SimSun" panose="02010600030101010101" pitchFamily="2" charset="-122"/>
                </a:rPr>
                <a:t>Branching</a:t>
              </a:r>
              <a:r>
                <a:rPr kumimoji="1" lang="en-US" altLang="en-US">
                  <a:ea typeface="SimSun" panose="02010600030101010101" pitchFamily="2" charset="-122"/>
                </a:rPr>
                <a:t> </a:t>
              </a:r>
            </a:p>
            <a:p>
              <a:pPr eaLnBrk="1" hangingPunct="1"/>
              <a:r>
                <a:rPr kumimoji="1" lang="en-US" altLang="en-US">
                  <a:ea typeface="SimSun" panose="02010600030101010101" pitchFamily="2" charset="-122"/>
                </a:rPr>
                <a:t>pathway</a:t>
              </a:r>
            </a:p>
          </p:txBody>
        </p:sp>
        <p:sp>
          <p:nvSpPr>
            <p:cNvPr id="69716" name="Text Box 81">
              <a:extLst>
                <a:ext uri="{FF2B5EF4-FFF2-40B4-BE49-F238E27FC236}">
                  <a16:creationId xmlns:a16="http://schemas.microsoft.com/office/drawing/2014/main" id="{93BB2758-DB4D-BC01-14A0-0976EEEFA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2341"/>
              <a:ext cx="68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>
                  <a:solidFill>
                    <a:schemeClr val="bg1"/>
                  </a:solidFill>
                  <a:ea typeface="SimSun" panose="02010600030101010101" pitchFamily="2" charset="-122"/>
                </a:rPr>
                <a:t>Peroxide</a:t>
              </a:r>
            </a:p>
            <a:p>
              <a:pPr eaLnBrk="1" hangingPunct="1"/>
              <a:r>
                <a:rPr kumimoji="1" lang="en-US" altLang="en-US">
                  <a:solidFill>
                    <a:schemeClr val="bg1"/>
                  </a:solidFill>
                  <a:ea typeface="SimSun" panose="02010600030101010101" pitchFamily="2" charset="-122"/>
                </a:rPr>
                <a:t>pathway</a:t>
              </a:r>
            </a:p>
          </p:txBody>
        </p:sp>
        <p:sp>
          <p:nvSpPr>
            <p:cNvPr id="69717" name="Text Box 82">
              <a:extLst>
                <a:ext uri="{FF2B5EF4-FFF2-40B4-BE49-F238E27FC236}">
                  <a16:creationId xmlns:a16="http://schemas.microsoft.com/office/drawing/2014/main" id="{EB6AB43C-18CB-B054-E3D0-B066679F4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3022"/>
              <a:ext cx="8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>
                  <a:solidFill>
                    <a:schemeClr val="bg1"/>
                  </a:solidFill>
                  <a:ea typeface="SimSun" panose="02010600030101010101" pitchFamily="2" charset="-122"/>
                </a:rPr>
                <a:t>Termination</a:t>
              </a:r>
            </a:p>
          </p:txBody>
        </p:sp>
        <p:sp>
          <p:nvSpPr>
            <p:cNvPr id="69718" name="Line 83">
              <a:extLst>
                <a:ext uri="{FF2B5EF4-FFF2-40B4-BE49-F238E27FC236}">
                  <a16:creationId xmlns:a16="http://schemas.microsoft.com/office/drawing/2014/main" id="{A24D8154-97A3-E347-2DE4-873672C8F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117"/>
              <a:ext cx="0" cy="2221"/>
            </a:xfrm>
            <a:prstGeom prst="line">
              <a:avLst/>
            </a:prstGeom>
            <a:noFill/>
            <a:ln w="38100" cmpd="dbl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0" name="Text Box 84">
            <a:extLst>
              <a:ext uri="{FF2B5EF4-FFF2-40B4-BE49-F238E27FC236}">
                <a16:creationId xmlns:a16="http://schemas.microsoft.com/office/drawing/2014/main" id="{7C10FBA6-DA89-FB96-771A-0CBCCFC60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484313"/>
            <a:ext cx="4465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zh-CN" sz="1600" b="1">
                <a:solidFill>
                  <a:srgbClr val="FF9900"/>
                </a:solidFill>
                <a:ea typeface="SimSun" panose="02010600030101010101" pitchFamily="2" charset="-122"/>
              </a:rPr>
              <a:t>Dold &amp; Kapila </a:t>
            </a:r>
            <a:r>
              <a:rPr kumimoji="1" lang="en-US" altLang="zh-CN" sz="1600" b="1" i="1">
                <a:solidFill>
                  <a:srgbClr val="FF9900"/>
                </a:solidFill>
                <a:ea typeface="SimSun" panose="02010600030101010101" pitchFamily="2" charset="-122"/>
              </a:rPr>
              <a:t>CF</a:t>
            </a:r>
            <a:r>
              <a:rPr kumimoji="1" lang="en-US" altLang="zh-CN" sz="1600" b="1">
                <a:solidFill>
                  <a:srgbClr val="FF9900"/>
                </a:solidFill>
                <a:ea typeface="SimSun" panose="02010600030101010101" pitchFamily="2" charset="-122"/>
              </a:rPr>
              <a:t> 91, Short &amp; Quirk 97 </a:t>
            </a:r>
            <a:r>
              <a:rPr kumimoji="1" lang="en-US" altLang="zh-CN" sz="1600" b="1" i="1">
                <a:solidFill>
                  <a:srgbClr val="FF9900"/>
                </a:solidFill>
                <a:ea typeface="SimSun" panose="02010600030101010101" pitchFamily="2" charset="-122"/>
              </a:rPr>
              <a:t>JFM</a:t>
            </a:r>
          </a:p>
        </p:txBody>
      </p:sp>
      <p:sp>
        <p:nvSpPr>
          <p:cNvPr id="69641" name="Text Box 85">
            <a:extLst>
              <a:ext uri="{FF2B5EF4-FFF2-40B4-BE49-F238E27FC236}">
                <a16:creationId xmlns:a16="http://schemas.microsoft.com/office/drawing/2014/main" id="{B28912D5-B1D8-49CE-6B65-C87F10B88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038" y="6225250"/>
            <a:ext cx="4993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Liang, Browne, </a:t>
            </a:r>
            <a:r>
              <a:rPr lang="en-US" altLang="en-US" dirty="0" err="1"/>
              <a:t>Deiterding</a:t>
            </a:r>
            <a:r>
              <a:rPr lang="en-US" altLang="en-US" dirty="0"/>
              <a:t>, and Shepherd 2007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>
            <a:extLst>
              <a:ext uri="{FF2B5EF4-FFF2-40B4-BE49-F238E27FC236}">
                <a16:creationId xmlns:a16="http://schemas.microsoft.com/office/drawing/2014/main" id="{670FF7CF-EB6E-6BFE-BAD1-8F9A187D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7538BC-C522-4030-908D-5B29609EBD0F}" type="slidenum">
              <a:rPr lang="en-US" altLang="en-US"/>
              <a:pPr/>
              <a:t>42</a:t>
            </a:fld>
            <a:endParaRPr lang="en-US" altLang="en-US"/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4DBE92C7-32F9-90AA-8080-20A89A1BE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48200"/>
            <a:ext cx="14938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Text Box 3">
            <a:extLst>
              <a:ext uri="{FF2B5EF4-FFF2-40B4-BE49-F238E27FC236}">
                <a16:creationId xmlns:a16="http://schemas.microsoft.com/office/drawing/2014/main" id="{C6B59F51-0493-1CFC-E64F-9D831CB02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14300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rgbClr val="00FF00"/>
                </a:solidFill>
                <a:ea typeface="SimSun" panose="02010600030101010101" pitchFamily="2" charset="-122"/>
              </a:rPr>
              <a:t>Case1</a:t>
            </a:r>
          </a:p>
        </p:txBody>
      </p:sp>
      <p:sp>
        <p:nvSpPr>
          <p:cNvPr id="70661" name="Text Box 4">
            <a:extLst>
              <a:ext uri="{FF2B5EF4-FFF2-40B4-BE49-F238E27FC236}">
                <a16:creationId xmlns:a16="http://schemas.microsoft.com/office/drawing/2014/main" id="{DE2DE84F-7540-9BD9-D6C6-ECF3039B4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14400"/>
            <a:ext cx="2232025" cy="736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n-US" sz="1600" b="1">
                <a:solidFill>
                  <a:schemeClr val="tx2"/>
                </a:solidFill>
                <a:ea typeface="SimSun" panose="02010600030101010101" pitchFamily="2" charset="-122"/>
              </a:rPr>
              <a:t>Ucj=1785 m/s  </a:t>
            </a:r>
            <a:r>
              <a:rPr lang="en-US" altLang="en-US" sz="1600" b="1">
                <a:solidFill>
                  <a:schemeClr val="tx2"/>
                </a:solidFill>
                <a:ea typeface="SimSun" panose="02010600030101010101" pitchFamily="2" charset="-122"/>
                <a:sym typeface="Symbol" panose="05050102010706020507" pitchFamily="18" charset="2"/>
              </a:rPr>
              <a:t>=4.3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1600" b="1">
                <a:solidFill>
                  <a:schemeClr val="tx2"/>
                </a:solidFill>
                <a:ea typeface="SimSun" panose="02010600030101010101" pitchFamily="2" charset="-122"/>
              </a:rPr>
              <a:t>U=0.85Ucj       </a:t>
            </a:r>
            <a:r>
              <a:rPr lang="en-US" altLang="en-US" sz="1600" b="1">
                <a:solidFill>
                  <a:schemeClr val="tx2"/>
                </a:solidFill>
                <a:ea typeface="SimSun" panose="02010600030101010101" pitchFamily="2" charset="-122"/>
                <a:sym typeface="Symbol" panose="05050102010706020507" pitchFamily="18" charset="2"/>
              </a:rPr>
              <a:t>=7.2</a:t>
            </a:r>
          </a:p>
        </p:txBody>
      </p:sp>
      <p:grpSp>
        <p:nvGrpSpPr>
          <p:cNvPr id="70662" name="Group 5">
            <a:extLst>
              <a:ext uri="{FF2B5EF4-FFF2-40B4-BE49-F238E27FC236}">
                <a16:creationId xmlns:a16="http://schemas.microsoft.com/office/drawing/2014/main" id="{FDCF2975-2F23-184B-27CA-B4080BE8AAEF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3810000"/>
            <a:ext cx="3168650" cy="736600"/>
            <a:chOff x="3424" y="2160"/>
            <a:chExt cx="1996" cy="464"/>
          </a:xfrm>
        </p:grpSpPr>
        <p:sp>
          <p:nvSpPr>
            <p:cNvPr id="70672" name="Text Box 6">
              <a:extLst>
                <a:ext uri="{FF2B5EF4-FFF2-40B4-BE49-F238E27FC236}">
                  <a16:creationId xmlns:a16="http://schemas.microsoft.com/office/drawing/2014/main" id="{1E6ADD0C-3E5F-DE09-07D3-3DCA3E4EB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251"/>
              <a:ext cx="5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kumimoji="1" lang="en-US" altLang="en-US" b="1">
                  <a:solidFill>
                    <a:srgbClr val="FF3300"/>
                  </a:solidFill>
                  <a:ea typeface="SimSun" panose="02010600030101010101" pitchFamily="2" charset="-122"/>
                </a:rPr>
                <a:t>Case2</a:t>
              </a:r>
            </a:p>
          </p:txBody>
        </p:sp>
        <p:grpSp>
          <p:nvGrpSpPr>
            <p:cNvPr id="70673" name="Group 7">
              <a:extLst>
                <a:ext uri="{FF2B5EF4-FFF2-40B4-BE49-F238E27FC236}">
                  <a16:creationId xmlns:a16="http://schemas.microsoft.com/office/drawing/2014/main" id="{75BDEC3E-49BF-9203-2C6F-2A15239809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2160"/>
              <a:ext cx="1406" cy="464"/>
              <a:chOff x="3833" y="2069"/>
              <a:chExt cx="1814" cy="464"/>
            </a:xfrm>
          </p:grpSpPr>
          <p:sp>
            <p:nvSpPr>
              <p:cNvPr id="70674" name="Text Box 8">
                <a:extLst>
                  <a:ext uri="{FF2B5EF4-FFF2-40B4-BE49-F238E27FC236}">
                    <a16:creationId xmlns:a16="http://schemas.microsoft.com/office/drawing/2014/main" id="{E27D42C4-5904-85C1-44D3-8B9D1C9B29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33" y="2069"/>
                <a:ext cx="1814" cy="464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99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en-US" sz="1600" b="1">
                    <a:solidFill>
                      <a:schemeClr val="tx2"/>
                    </a:solidFill>
                    <a:ea typeface="SimSun" panose="02010600030101010101" pitchFamily="2" charset="-122"/>
                  </a:rPr>
                  <a:t>Ucj=1390 m/s   </a:t>
                </a:r>
                <a:r>
                  <a:rPr lang="en-US" altLang="en-US" sz="1600" b="1">
                    <a:solidFill>
                      <a:schemeClr val="tx2"/>
                    </a:solidFill>
                    <a:ea typeface="SimSun" panose="02010600030101010101" pitchFamily="2" charset="-122"/>
                    <a:sym typeface="Symbol" panose="05050102010706020507" pitchFamily="18" charset="2"/>
                  </a:rPr>
                  <a:t>=10</a:t>
                </a:r>
              </a:p>
              <a:p>
                <a:pPr eaLnBrk="1" hangingPunct="1">
                  <a:lnSpc>
                    <a:spcPct val="130000"/>
                  </a:lnSpc>
                </a:pPr>
                <a:r>
                  <a:rPr lang="en-US" altLang="en-US" sz="1600" b="1">
                    <a:solidFill>
                      <a:schemeClr val="tx2"/>
                    </a:solidFill>
                    <a:ea typeface="SimSun" panose="02010600030101010101" pitchFamily="2" charset="-122"/>
                  </a:rPr>
                  <a:t>U=0.85Ucj        </a:t>
                </a:r>
                <a:r>
                  <a:rPr lang="en-US" altLang="en-US" sz="1600" b="1">
                    <a:solidFill>
                      <a:schemeClr val="tx2"/>
                    </a:solidFill>
                    <a:ea typeface="SimSun" panose="02010600030101010101" pitchFamily="2" charset="-122"/>
                    <a:sym typeface="Symbol" panose="05050102010706020507" pitchFamily="18" charset="2"/>
                  </a:rPr>
                  <a:t>=29</a:t>
                </a:r>
              </a:p>
            </p:txBody>
          </p:sp>
          <p:sp>
            <p:nvSpPr>
              <p:cNvPr id="70675" name="Line 9">
                <a:extLst>
                  <a:ext uri="{FF2B5EF4-FFF2-40B4-BE49-F238E27FC236}">
                    <a16:creationId xmlns:a16="http://schemas.microsoft.com/office/drawing/2014/main" id="{DA13B316-9201-F325-8DCA-7822ECD193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3" y="2523"/>
                <a:ext cx="1814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0663" name="Picture 10" descr="theta-2Cases-2">
            <a:extLst>
              <a:ext uri="{FF2B5EF4-FFF2-40B4-BE49-F238E27FC236}">
                <a16:creationId xmlns:a16="http://schemas.microsoft.com/office/drawing/2014/main" id="{64D01972-DD16-1976-DCBE-DEB6E65D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5053013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Rectangle 11">
            <a:extLst>
              <a:ext uri="{FF2B5EF4-FFF2-40B4-BE49-F238E27FC236}">
                <a16:creationId xmlns:a16="http://schemas.microsoft.com/office/drawing/2014/main" id="{04D6D07D-0F9D-C919-EAA7-E803443FA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1268413"/>
            <a:ext cx="3529013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b="1"/>
              <a:t>Effective  Activation Energy </a:t>
            </a:r>
            <a:r>
              <a:rPr lang="en-US" altLang="en-US" sz="1800" b="1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70665" name="Line 12">
            <a:extLst>
              <a:ext uri="{FF2B5EF4-FFF2-40B4-BE49-F238E27FC236}">
                <a16:creationId xmlns:a16="http://schemas.microsoft.com/office/drawing/2014/main" id="{4B3D6195-7CC4-D730-763A-660BC8B4D7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68538" y="4191000"/>
            <a:ext cx="3217862" cy="388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6" name="Line 13">
            <a:extLst>
              <a:ext uri="{FF2B5EF4-FFF2-40B4-BE49-F238E27FC236}">
                <a16:creationId xmlns:a16="http://schemas.microsoft.com/office/drawing/2014/main" id="{1B2C2BAB-BC2E-A958-147E-DE756F3FCF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59338" y="4868863"/>
            <a:ext cx="792162" cy="6477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0667" name="Line 14">
            <a:extLst>
              <a:ext uri="{FF2B5EF4-FFF2-40B4-BE49-F238E27FC236}">
                <a16:creationId xmlns:a16="http://schemas.microsoft.com/office/drawing/2014/main" id="{7B104475-FF35-0B5F-900E-81565870F2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1524000"/>
            <a:ext cx="2209800" cy="1719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8" name="Rectangle 15">
            <a:extLst>
              <a:ext uri="{FF2B5EF4-FFF2-40B4-BE49-F238E27FC236}">
                <a16:creationId xmlns:a16="http://schemas.microsoft.com/office/drawing/2014/main" id="{FF4CFDFB-C02D-F218-B8D4-ED9046782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172200"/>
            <a:ext cx="2419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FF"/>
                </a:solidFill>
                <a:ea typeface="SimSun" panose="02010600030101010101" pitchFamily="2" charset="-122"/>
              </a:rPr>
              <a:t>Extended second limit</a:t>
            </a:r>
          </a:p>
        </p:txBody>
      </p:sp>
      <p:sp>
        <p:nvSpPr>
          <p:cNvPr id="70669" name="Text Box 16">
            <a:extLst>
              <a:ext uri="{FF2B5EF4-FFF2-40B4-BE49-F238E27FC236}">
                <a16:creationId xmlns:a16="http://schemas.microsoft.com/office/drawing/2014/main" id="{E4532A95-C6E0-353F-F91B-E54D17DB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5876925"/>
            <a:ext cx="18716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altLang="en-US" sz="2000">
                <a:solidFill>
                  <a:schemeClr val="bg1"/>
                </a:solidFill>
                <a:ea typeface="SimSun" panose="02010600030101010101" pitchFamily="2" charset="-122"/>
              </a:rPr>
              <a:t>r</a:t>
            </a:r>
            <a:r>
              <a:rPr kumimoji="1" lang="en-US" altLang="en-US" sz="2000" baseline="-25000">
                <a:solidFill>
                  <a:schemeClr val="bg1"/>
                </a:solidFill>
                <a:ea typeface="SimSun" panose="02010600030101010101" pitchFamily="2" charset="-122"/>
              </a:rPr>
              <a:t>3 </a:t>
            </a:r>
            <a:r>
              <a:rPr kumimoji="1" lang="en-US" altLang="en-US" sz="2000">
                <a:solidFill>
                  <a:schemeClr val="bg1"/>
                </a:solidFill>
                <a:ea typeface="SimSun" panose="02010600030101010101" pitchFamily="2" charset="-122"/>
              </a:rPr>
              <a:t>=1.5r</a:t>
            </a:r>
            <a:r>
              <a:rPr kumimoji="1" lang="en-US" altLang="en-US" sz="2000" baseline="-25000">
                <a:solidFill>
                  <a:schemeClr val="bg1"/>
                </a:solidFill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70670" name="Text Box 17">
            <a:extLst>
              <a:ext uri="{FF2B5EF4-FFF2-40B4-BE49-F238E27FC236}">
                <a16:creationId xmlns:a16="http://schemas.microsoft.com/office/drawing/2014/main" id="{2FE3F9CC-CB6A-3EC2-4958-20B5D7A02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2708275"/>
            <a:ext cx="165735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2H</a:t>
            </a:r>
            <a:r>
              <a:rPr kumimoji="1" lang="en-US" altLang="en-US" sz="1600" b="1" baseline="-25000">
                <a:solidFill>
                  <a:schemeClr val="bg1"/>
                </a:solidFill>
                <a:ea typeface="SimSun" panose="02010600030101010101" pitchFamily="2" charset="-122"/>
              </a:rPr>
              <a:t>2</a:t>
            </a: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+O</a:t>
            </a:r>
            <a:r>
              <a:rPr kumimoji="1" lang="en-US" altLang="en-US" sz="1600" b="1" baseline="-25000">
                <a:solidFill>
                  <a:schemeClr val="bg1"/>
                </a:solidFill>
                <a:ea typeface="SimSun" panose="02010600030101010101" pitchFamily="2" charset="-122"/>
              </a:rPr>
              <a:t>2</a:t>
            </a: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+17Ar</a:t>
            </a:r>
          </a:p>
          <a:p>
            <a:pPr algn="ctr" eaLnBrk="1" hangingPunct="1">
              <a:spcBef>
                <a:spcPct val="10000"/>
              </a:spcBef>
            </a:pPr>
            <a:r>
              <a:rPr kumimoji="1" lang="en-US" altLang="en-US" sz="1600" b="1">
                <a:solidFill>
                  <a:schemeClr val="bg1"/>
                </a:solidFill>
                <a:latin typeface="Symbol" panose="05050102010706020507" pitchFamily="18" charset="2"/>
                <a:ea typeface="SimSun" panose="02010600030101010101" pitchFamily="2" charset="-122"/>
              </a:rPr>
              <a:t>q</a:t>
            </a: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~5</a:t>
            </a:r>
            <a:endParaRPr kumimoji="1" lang="en-US" altLang="en-US" sz="1600" b="1" baseline="-25000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pic>
        <p:nvPicPr>
          <p:cNvPr id="70671" name="Picture 18">
            <a:extLst>
              <a:ext uri="{FF2B5EF4-FFF2-40B4-BE49-F238E27FC236}">
                <a16:creationId xmlns:a16="http://schemas.microsoft.com/office/drawing/2014/main" id="{02E34C82-EC95-9B74-3581-27869E22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1828800"/>
            <a:ext cx="138906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85">
            <a:extLst>
              <a:ext uri="{FF2B5EF4-FFF2-40B4-BE49-F238E27FC236}">
                <a16:creationId xmlns:a16="http://schemas.microsoft.com/office/drawing/2014/main" id="{8082340D-EC6D-A45A-1F4E-55307A9B1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09" y="6488668"/>
            <a:ext cx="5634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Liang, Browne, </a:t>
            </a:r>
            <a:r>
              <a:rPr lang="en-US" altLang="en-US" dirty="0" err="1"/>
              <a:t>Deiterding</a:t>
            </a:r>
            <a:r>
              <a:rPr lang="en-US" altLang="en-US" dirty="0"/>
              <a:t>, and Shepherd 2006, 2007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4">
            <a:extLst>
              <a:ext uri="{FF2B5EF4-FFF2-40B4-BE49-F238E27FC236}">
                <a16:creationId xmlns:a16="http://schemas.microsoft.com/office/drawing/2014/main" id="{DF3937D1-A23A-3CD4-537A-83C1A7E9C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2976A2-DB56-4B86-9D6E-0D90E8D44949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72707" name="Text Box 2">
            <a:extLst>
              <a:ext uri="{FF2B5EF4-FFF2-40B4-BE49-F238E27FC236}">
                <a16:creationId xmlns:a16="http://schemas.microsoft.com/office/drawing/2014/main" id="{1D54D127-0BD1-E94E-D036-6DCB43290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981075"/>
            <a:ext cx="11509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Case 1</a:t>
            </a:r>
          </a:p>
        </p:txBody>
      </p:sp>
      <p:sp>
        <p:nvSpPr>
          <p:cNvPr id="72708" name="Text Box 3">
            <a:extLst>
              <a:ext uri="{FF2B5EF4-FFF2-40B4-BE49-F238E27FC236}">
                <a16:creationId xmlns:a16="http://schemas.microsoft.com/office/drawing/2014/main" id="{E7998F72-CB9C-93FA-1DFF-43B10964C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052513"/>
            <a:ext cx="1150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ea typeface="SimSun" panose="02010600030101010101" pitchFamily="2" charset="-122"/>
              </a:rPr>
              <a:t>Case 2</a:t>
            </a:r>
          </a:p>
        </p:txBody>
      </p:sp>
      <p:grpSp>
        <p:nvGrpSpPr>
          <p:cNvPr id="72709" name="Group 4">
            <a:extLst>
              <a:ext uri="{FF2B5EF4-FFF2-40B4-BE49-F238E27FC236}">
                <a16:creationId xmlns:a16="http://schemas.microsoft.com/office/drawing/2014/main" id="{18CF7EED-5B11-11A5-0709-18DC7B7F031D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1412875"/>
            <a:ext cx="3455987" cy="776288"/>
            <a:chOff x="295" y="890"/>
            <a:chExt cx="2177" cy="489"/>
          </a:xfrm>
        </p:grpSpPr>
        <p:sp>
          <p:nvSpPr>
            <p:cNvPr id="72720" name="Text Box 5">
              <a:extLst>
                <a:ext uri="{FF2B5EF4-FFF2-40B4-BE49-F238E27FC236}">
                  <a16:creationId xmlns:a16="http://schemas.microsoft.com/office/drawing/2014/main" id="{0B8C3AF3-57BF-628F-4810-4CAB389AD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90"/>
              <a:ext cx="2177" cy="489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     Ucj</a:t>
              </a:r>
              <a:r>
                <a:rPr lang="en-US" altLang="en-US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        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D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=0.029 mm    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D</a:t>
              </a:r>
              <a:r>
                <a:rPr lang="en-US" altLang="en-US" sz="1600" b="1" baseline="-25000">
                  <a:solidFill>
                    <a:schemeClr val="tx2"/>
                  </a:solidFill>
                  <a:ea typeface="SimSun" panose="02010600030101010101" pitchFamily="2" charset="-122"/>
                </a:rPr>
                <a:t>i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/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D</a:t>
              </a:r>
              <a:r>
                <a:rPr lang="en-US" altLang="en-US" sz="1600" b="1" baseline="-25000">
                  <a:solidFill>
                    <a:schemeClr val="tx2"/>
                  </a:solidFill>
                  <a:ea typeface="SimSun" panose="02010600030101010101" pitchFamily="2" charset="-122"/>
                </a:rPr>
                <a:t>e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=0.9 85%Ucj</a:t>
              </a:r>
              <a:r>
                <a:rPr lang="en-US" altLang="en-US" sz="1600" b="1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b="1">
                  <a:latin typeface="Times New Roman" panose="02020603050405020304" pitchFamily="18" charset="0"/>
                  <a:ea typeface="SimSun" panose="02010600030101010101" pitchFamily="2" charset="-122"/>
                </a:rPr>
                <a:t>    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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=0.16 mm     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  <a:sym typeface="Symbol" panose="05050102010706020507" pitchFamily="18" charset="2"/>
                </a:rPr>
                <a:t>D</a:t>
              </a:r>
              <a:r>
                <a:rPr lang="en-US" altLang="en-US" sz="1600" b="1" baseline="-25000">
                  <a:solidFill>
                    <a:schemeClr val="tx2"/>
                  </a:solidFill>
                  <a:latin typeface="Times New Roman" panose="02020603050405020304" pitchFamily="18" charset="0"/>
                  <a:ea typeface="SimSun" panose="02010600030101010101" pitchFamily="2" charset="-122"/>
                  <a:sym typeface="Symbol" panose="05050102010706020507" pitchFamily="18" charset="2"/>
                </a:rPr>
                <a:t>i</a:t>
              </a:r>
              <a:r>
                <a:rPr lang="en-US" altLang="en-US" sz="1600" b="1">
                  <a:solidFill>
                    <a:schemeClr val="tx2"/>
                  </a:solidFill>
                  <a:latin typeface="Times New Roman" panose="02020603050405020304" pitchFamily="18" charset="0"/>
                  <a:ea typeface="SimSun" panose="02010600030101010101" pitchFamily="2" charset="-122"/>
                  <a:sym typeface="Symbol" panose="05050102010706020507" pitchFamily="18" charset="2"/>
                </a:rPr>
                <a:t>/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  <a:sym typeface="Symbol" panose="05050102010706020507" pitchFamily="18" charset="2"/>
                </a:rPr>
                <a:t>D</a:t>
              </a:r>
              <a:r>
                <a:rPr lang="en-US" altLang="en-US" sz="1600" b="1" baseline="-25000">
                  <a:solidFill>
                    <a:schemeClr val="tx2"/>
                  </a:solidFill>
                  <a:latin typeface="Times New Roman" panose="02020603050405020304" pitchFamily="18" charset="0"/>
                  <a:ea typeface="SimSun" panose="02010600030101010101" pitchFamily="2" charset="-122"/>
                  <a:sym typeface="Symbol" panose="05050102010706020507" pitchFamily="18" charset="2"/>
                </a:rPr>
                <a:t>e</a:t>
              </a:r>
              <a:r>
                <a:rPr lang="en-US" altLang="en-US" sz="16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=1.5</a:t>
              </a:r>
            </a:p>
          </p:txBody>
        </p:sp>
        <p:sp>
          <p:nvSpPr>
            <p:cNvPr id="72721" name="Line 6">
              <a:extLst>
                <a:ext uri="{FF2B5EF4-FFF2-40B4-BE49-F238E27FC236}">
                  <a16:creationId xmlns:a16="http://schemas.microsoft.com/office/drawing/2014/main" id="{36187733-BD0F-CD53-F8CE-5AD2DC1E4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" y="1071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Line 7">
              <a:extLst>
                <a:ext uri="{FF2B5EF4-FFF2-40B4-BE49-F238E27FC236}">
                  <a16:creationId xmlns:a16="http://schemas.microsoft.com/office/drawing/2014/main" id="{44E19C5F-B6A9-0E6E-E62E-21986D956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" y="125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710" name="Group 8">
            <a:extLst>
              <a:ext uri="{FF2B5EF4-FFF2-40B4-BE49-F238E27FC236}">
                <a16:creationId xmlns:a16="http://schemas.microsoft.com/office/drawing/2014/main" id="{05A35E3D-BDCD-40F4-20DE-530DBBFA3B37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1412875"/>
            <a:ext cx="3455987" cy="776288"/>
            <a:chOff x="295" y="890"/>
            <a:chExt cx="2177" cy="489"/>
          </a:xfrm>
        </p:grpSpPr>
        <p:sp>
          <p:nvSpPr>
            <p:cNvPr id="72717" name="Text Box 9">
              <a:extLst>
                <a:ext uri="{FF2B5EF4-FFF2-40B4-BE49-F238E27FC236}">
                  <a16:creationId xmlns:a16="http://schemas.microsoft.com/office/drawing/2014/main" id="{328C6519-DF8B-0978-9487-37FC1BF19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90"/>
              <a:ext cx="2177" cy="489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99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     Ucj</a:t>
              </a:r>
              <a:r>
                <a:rPr lang="en-US" altLang="en-US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        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D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=0.64 mm    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D</a:t>
              </a:r>
              <a:r>
                <a:rPr lang="en-US" altLang="en-US" sz="1600" b="1" baseline="-25000">
                  <a:solidFill>
                    <a:schemeClr val="tx2"/>
                  </a:solidFill>
                  <a:ea typeface="SimSun" panose="02010600030101010101" pitchFamily="2" charset="-122"/>
                </a:rPr>
                <a:t>i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/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</a:rPr>
                <a:t>D</a:t>
              </a:r>
              <a:r>
                <a:rPr lang="en-US" altLang="en-US" sz="1600" b="1" baseline="-25000">
                  <a:solidFill>
                    <a:schemeClr val="tx2"/>
                  </a:solidFill>
                  <a:ea typeface="SimSun" panose="02010600030101010101" pitchFamily="2" charset="-122"/>
                </a:rPr>
                <a:t>e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=1.3 85%Ucj</a:t>
              </a:r>
              <a:r>
                <a:rPr lang="en-US" altLang="en-US" sz="1600" b="1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b="1">
                  <a:latin typeface="Times New Roman" panose="02020603050405020304" pitchFamily="18" charset="0"/>
                  <a:ea typeface="SimSun" panose="02010600030101010101" pitchFamily="2" charset="-122"/>
                </a:rPr>
                <a:t>    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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=275 mm     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  <a:sym typeface="Symbol" panose="05050102010706020507" pitchFamily="18" charset="2"/>
                </a:rPr>
                <a:t>D</a:t>
              </a:r>
              <a:r>
                <a:rPr lang="en-US" altLang="en-US" sz="1600" b="1" baseline="-25000">
                  <a:solidFill>
                    <a:schemeClr val="tx2"/>
                  </a:solidFill>
                  <a:latin typeface="Times New Roman" panose="02020603050405020304" pitchFamily="18" charset="0"/>
                  <a:ea typeface="SimSun" panose="02010600030101010101" pitchFamily="2" charset="-122"/>
                  <a:sym typeface="Symbol" panose="05050102010706020507" pitchFamily="18" charset="2"/>
                </a:rPr>
                <a:t>i</a:t>
              </a:r>
              <a:r>
                <a:rPr lang="en-US" altLang="en-US" sz="1600" b="1">
                  <a:solidFill>
                    <a:schemeClr val="tx2"/>
                  </a:solidFill>
                  <a:latin typeface="Times New Roman" panose="02020603050405020304" pitchFamily="18" charset="0"/>
                  <a:ea typeface="SimSun" panose="02010600030101010101" pitchFamily="2" charset="-122"/>
                  <a:sym typeface="Symbol" panose="05050102010706020507" pitchFamily="18" charset="2"/>
                </a:rPr>
                <a:t>/</a:t>
              </a:r>
              <a:r>
                <a:rPr lang="en-US" altLang="en-US" sz="1600" b="1">
                  <a:solidFill>
                    <a:schemeClr val="tx2"/>
                  </a:solidFill>
                  <a:latin typeface="Symbol" panose="05050102010706020507" pitchFamily="18" charset="2"/>
                  <a:ea typeface="SimSun" panose="02010600030101010101" pitchFamily="2" charset="-122"/>
                  <a:sym typeface="Symbol" panose="05050102010706020507" pitchFamily="18" charset="2"/>
                </a:rPr>
                <a:t>D</a:t>
              </a:r>
              <a:r>
                <a:rPr lang="en-US" altLang="en-US" sz="1600" b="1" baseline="-25000">
                  <a:solidFill>
                    <a:schemeClr val="tx2"/>
                  </a:solidFill>
                  <a:latin typeface="Times New Roman" panose="02020603050405020304" pitchFamily="18" charset="0"/>
                  <a:ea typeface="SimSun" panose="02010600030101010101" pitchFamily="2" charset="-122"/>
                  <a:sym typeface="Symbol" panose="05050102010706020507" pitchFamily="18" charset="2"/>
                </a:rPr>
                <a:t>e</a:t>
              </a:r>
              <a:r>
                <a:rPr lang="en-US" altLang="en-US" sz="16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en-US" sz="1600" b="1">
                  <a:solidFill>
                    <a:schemeClr val="tx2"/>
                  </a:solidFill>
                  <a:ea typeface="SimSun" panose="02010600030101010101" pitchFamily="2" charset="-122"/>
                </a:rPr>
                <a:t>=33</a:t>
              </a:r>
            </a:p>
          </p:txBody>
        </p:sp>
        <p:sp>
          <p:nvSpPr>
            <p:cNvPr id="72718" name="Line 10">
              <a:extLst>
                <a:ext uri="{FF2B5EF4-FFF2-40B4-BE49-F238E27FC236}">
                  <a16:creationId xmlns:a16="http://schemas.microsoft.com/office/drawing/2014/main" id="{6672D924-F11A-5C77-E6C7-2090B00F89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3" y="1071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9" name="Line 11">
              <a:extLst>
                <a:ext uri="{FF2B5EF4-FFF2-40B4-BE49-F238E27FC236}">
                  <a16:creationId xmlns:a16="http://schemas.microsoft.com/office/drawing/2014/main" id="{A2F2D33E-0226-4902-E814-968BAB6D5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" y="125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711" name="Text Box 12">
            <a:extLst>
              <a:ext uri="{FF2B5EF4-FFF2-40B4-BE49-F238E27FC236}">
                <a16:creationId xmlns:a16="http://schemas.microsoft.com/office/drawing/2014/main" id="{FFF99A56-1B8E-5071-A535-D0A3B79E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949950"/>
            <a:ext cx="3024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b="1">
                <a:ea typeface="SimSun" panose="02010600030101010101" pitchFamily="2" charset="-122"/>
              </a:rPr>
              <a:t>Y</a:t>
            </a:r>
            <a:r>
              <a:rPr kumimoji="1" lang="en-US" altLang="en-US" b="1" baseline="-25000">
                <a:ea typeface="SimSun" panose="02010600030101010101" pitchFamily="2" charset="-122"/>
              </a:rPr>
              <a:t>B </a:t>
            </a:r>
            <a:r>
              <a:rPr kumimoji="1" lang="en-US" altLang="en-US" b="1">
                <a:ea typeface="SimSun" panose="02010600030101010101" pitchFamily="2" charset="-122"/>
              </a:rPr>
              <a:t>is much larger than</a:t>
            </a:r>
            <a:r>
              <a:rPr kumimoji="1" lang="en-US" altLang="en-US" b="1" baseline="-25000">
                <a:ea typeface="SimSun" panose="02010600030101010101" pitchFamily="2" charset="-122"/>
              </a:rPr>
              <a:t> </a:t>
            </a:r>
            <a:r>
              <a:rPr kumimoji="1" lang="en-US" altLang="en-US" b="1">
                <a:ea typeface="SimSun" panose="02010600030101010101" pitchFamily="2" charset="-122"/>
              </a:rPr>
              <a:t>Y</a:t>
            </a:r>
            <a:r>
              <a:rPr kumimoji="1" lang="en-US" altLang="en-US" b="1" baseline="-25000">
                <a:ea typeface="SimSun" panose="02010600030101010101" pitchFamily="2" charset="-122"/>
              </a:rPr>
              <a:t>C</a:t>
            </a:r>
          </a:p>
        </p:txBody>
      </p:sp>
      <p:pic>
        <p:nvPicPr>
          <p:cNvPr id="72712" name="Picture 13" descr="ZND-XD0">
            <a:extLst>
              <a:ext uri="{FF2B5EF4-FFF2-40B4-BE49-F238E27FC236}">
                <a16:creationId xmlns:a16="http://schemas.microsoft.com/office/drawing/2014/main" id="{A5A297D9-1F46-5DDC-BF63-90873F5D5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76475"/>
            <a:ext cx="4437063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4" descr="ZND-XD0">
            <a:extLst>
              <a:ext uri="{FF2B5EF4-FFF2-40B4-BE49-F238E27FC236}">
                <a16:creationId xmlns:a16="http://schemas.microsoft.com/office/drawing/2014/main" id="{4E79E597-2E39-E92C-7243-146305FC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4440238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Text Box 15">
            <a:extLst>
              <a:ext uri="{FF2B5EF4-FFF2-40B4-BE49-F238E27FC236}">
                <a16:creationId xmlns:a16="http://schemas.microsoft.com/office/drawing/2014/main" id="{00CE6C11-8F6B-8717-7373-347019995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021388"/>
            <a:ext cx="3024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b="1">
                <a:ea typeface="SimSun" panose="02010600030101010101" pitchFamily="2" charset="-122"/>
              </a:rPr>
              <a:t>Y</a:t>
            </a:r>
            <a:r>
              <a:rPr kumimoji="1" lang="en-US" altLang="en-US" b="1" baseline="-25000">
                <a:ea typeface="SimSun" panose="02010600030101010101" pitchFamily="2" charset="-122"/>
              </a:rPr>
              <a:t>B </a:t>
            </a:r>
            <a:r>
              <a:rPr kumimoji="1" lang="en-US" altLang="en-US" b="1">
                <a:ea typeface="SimSun" panose="02010600030101010101" pitchFamily="2" charset="-122"/>
              </a:rPr>
              <a:t>is comparable with Y</a:t>
            </a:r>
            <a:r>
              <a:rPr kumimoji="1" lang="en-US" altLang="en-US" b="1" baseline="-25000">
                <a:ea typeface="SimSun" panose="02010600030101010101" pitchFamily="2" charset="-122"/>
              </a:rPr>
              <a:t>C</a:t>
            </a:r>
          </a:p>
        </p:txBody>
      </p:sp>
      <p:sp>
        <p:nvSpPr>
          <p:cNvPr id="72715" name="Text Box 16">
            <a:extLst>
              <a:ext uri="{FF2B5EF4-FFF2-40B4-BE49-F238E27FC236}">
                <a16:creationId xmlns:a16="http://schemas.microsoft.com/office/drawing/2014/main" id="{7DD55FBB-4ECB-BA7A-3901-DDBC1678A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990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Case 2</a:t>
            </a:r>
          </a:p>
        </p:txBody>
      </p:sp>
      <p:sp>
        <p:nvSpPr>
          <p:cNvPr id="72716" name="Rectangle 17">
            <a:extLst>
              <a:ext uri="{FF2B5EF4-FFF2-40B4-BE49-F238E27FC236}">
                <a16:creationId xmlns:a16="http://schemas.microsoft.com/office/drawing/2014/main" id="{402D1A27-5839-A8CE-72F4-ABA0065D8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ZND Structures</a:t>
            </a:r>
          </a:p>
        </p:txBody>
      </p:sp>
      <p:sp>
        <p:nvSpPr>
          <p:cNvPr id="2" name="Text Box 85">
            <a:extLst>
              <a:ext uri="{FF2B5EF4-FFF2-40B4-BE49-F238E27FC236}">
                <a16:creationId xmlns:a16="http://schemas.microsoft.com/office/drawing/2014/main" id="{DF494D4B-AAB5-AF94-C36E-0E7ABEBC8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585" y="6387295"/>
            <a:ext cx="4993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Liang, Browne, </a:t>
            </a:r>
            <a:r>
              <a:rPr lang="en-US" altLang="en-US" dirty="0" err="1"/>
              <a:t>Deiterding</a:t>
            </a:r>
            <a:r>
              <a:rPr lang="en-US" altLang="en-US" dirty="0"/>
              <a:t>, and Shepherd 2007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4">
            <a:extLst>
              <a:ext uri="{FF2B5EF4-FFF2-40B4-BE49-F238E27FC236}">
                <a16:creationId xmlns:a16="http://schemas.microsoft.com/office/drawing/2014/main" id="{606F38AA-D1FC-7FD8-CC6A-F57D3949E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D24949-1D30-4124-98AC-FFC52D0C869F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74756" name="Text Box 3">
            <a:extLst>
              <a:ext uri="{FF2B5EF4-FFF2-40B4-BE49-F238E27FC236}">
                <a16:creationId xmlns:a16="http://schemas.microsoft.com/office/drawing/2014/main" id="{D350000C-5628-8452-8767-9C3F545F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12875"/>
            <a:ext cx="20510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Case 1  </a:t>
            </a:r>
          </a:p>
          <a:p>
            <a:pPr algn="ctr"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 </a:t>
            </a:r>
            <a:r>
              <a:rPr kumimoji="1" lang="en-US" altLang="en-US" sz="1600" b="1" u="sng">
                <a:solidFill>
                  <a:schemeClr val="bg1"/>
                </a:solidFill>
                <a:ea typeface="SimSun" panose="02010600030101010101" pitchFamily="2" charset="-122"/>
              </a:rPr>
              <a:t>regular structure</a:t>
            </a:r>
          </a:p>
          <a:p>
            <a:pPr algn="ctr" eaLnBrk="1" hangingPunct="1"/>
            <a:endParaRPr kumimoji="1" lang="en-US" altLang="en-US" sz="1600" b="1" u="sng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74757" name="Text Box 4">
            <a:extLst>
              <a:ext uri="{FF2B5EF4-FFF2-40B4-BE49-F238E27FC236}">
                <a16:creationId xmlns:a16="http://schemas.microsoft.com/office/drawing/2014/main" id="{3AAAB9D4-34A2-EFB2-AAF0-47F9D5B8E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52963"/>
            <a:ext cx="2124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Case 2  </a:t>
            </a:r>
          </a:p>
          <a:p>
            <a:pPr algn="ctr"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 </a:t>
            </a:r>
            <a:r>
              <a:rPr kumimoji="1" lang="en-US" altLang="en-US" sz="1600" b="1" u="sng">
                <a:solidFill>
                  <a:schemeClr val="bg1"/>
                </a:solidFill>
                <a:ea typeface="SimSun" panose="02010600030101010101" pitchFamily="2" charset="-122"/>
              </a:rPr>
              <a:t>irregular structure</a:t>
            </a:r>
          </a:p>
        </p:txBody>
      </p:sp>
      <p:sp>
        <p:nvSpPr>
          <p:cNvPr id="74758" name="Text Box 5">
            <a:extLst>
              <a:ext uri="{FF2B5EF4-FFF2-40B4-BE49-F238E27FC236}">
                <a16:creationId xmlns:a16="http://schemas.microsoft.com/office/drawing/2014/main" id="{4216AD4A-EEB1-1E80-4728-C2EA750C2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1196975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Unburned </a:t>
            </a:r>
            <a:endParaRPr kumimoji="1" lang="en-US" altLang="en-US" sz="1600" b="1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74759" name="Text Box 6">
            <a:extLst>
              <a:ext uri="{FF2B5EF4-FFF2-40B4-BE49-F238E27FC236}">
                <a16:creationId xmlns:a16="http://schemas.microsoft.com/office/drawing/2014/main" id="{6AA95DCD-0C68-9423-38E0-8CC8734A1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221163"/>
            <a:ext cx="14398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Unburned </a:t>
            </a:r>
            <a:endParaRPr kumimoji="1" lang="en-US" altLang="en-US" sz="1600" b="1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grpSp>
        <p:nvGrpSpPr>
          <p:cNvPr id="74760" name="Group 7">
            <a:extLst>
              <a:ext uri="{FF2B5EF4-FFF2-40B4-BE49-F238E27FC236}">
                <a16:creationId xmlns:a16="http://schemas.microsoft.com/office/drawing/2014/main" id="{71FBB4D7-D332-201A-0F8D-D758BCDF684B}"/>
              </a:ext>
            </a:extLst>
          </p:cNvPr>
          <p:cNvGrpSpPr>
            <a:grpSpLocks/>
          </p:cNvGrpSpPr>
          <p:nvPr/>
        </p:nvGrpSpPr>
        <p:grpSpPr bwMode="auto">
          <a:xfrm>
            <a:off x="7092950" y="4581525"/>
            <a:ext cx="649288" cy="1655763"/>
            <a:chOff x="4377" y="754"/>
            <a:chExt cx="409" cy="1043"/>
          </a:xfrm>
        </p:grpSpPr>
        <p:sp>
          <p:nvSpPr>
            <p:cNvPr id="74770" name="AutoShape 8">
              <a:extLst>
                <a:ext uri="{FF2B5EF4-FFF2-40B4-BE49-F238E27FC236}">
                  <a16:creationId xmlns:a16="http://schemas.microsoft.com/office/drawing/2014/main" id="{94D3A0AF-DF8A-900C-700F-46D5EEE80E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77" y="754"/>
              <a:ext cx="409" cy="181"/>
            </a:xfrm>
            <a:prstGeom prst="rightArrow">
              <a:avLst>
                <a:gd name="adj1" fmla="val 50000"/>
                <a:gd name="adj2" fmla="val 5649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771" name="AutoShape 9">
              <a:extLst>
                <a:ext uri="{FF2B5EF4-FFF2-40B4-BE49-F238E27FC236}">
                  <a16:creationId xmlns:a16="http://schemas.microsoft.com/office/drawing/2014/main" id="{47C1B565-7BEC-4008-C289-4D20B88351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77" y="1026"/>
              <a:ext cx="409" cy="181"/>
            </a:xfrm>
            <a:prstGeom prst="rightArrow">
              <a:avLst>
                <a:gd name="adj1" fmla="val 50000"/>
                <a:gd name="adj2" fmla="val 5649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772" name="AutoShape 10">
              <a:extLst>
                <a:ext uri="{FF2B5EF4-FFF2-40B4-BE49-F238E27FC236}">
                  <a16:creationId xmlns:a16="http://schemas.microsoft.com/office/drawing/2014/main" id="{8E6AF39A-24F5-2EE7-5052-DAF1F83BA8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77" y="1298"/>
              <a:ext cx="409" cy="181"/>
            </a:xfrm>
            <a:prstGeom prst="rightArrow">
              <a:avLst>
                <a:gd name="adj1" fmla="val 50000"/>
                <a:gd name="adj2" fmla="val 5649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773" name="AutoShape 11">
              <a:extLst>
                <a:ext uri="{FF2B5EF4-FFF2-40B4-BE49-F238E27FC236}">
                  <a16:creationId xmlns:a16="http://schemas.microsoft.com/office/drawing/2014/main" id="{2BBA9EF7-882A-3FB9-D863-96B9FDA3CD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77" y="1616"/>
              <a:ext cx="409" cy="181"/>
            </a:xfrm>
            <a:prstGeom prst="rightArrow">
              <a:avLst>
                <a:gd name="adj1" fmla="val 50000"/>
                <a:gd name="adj2" fmla="val 5649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4761" name="Group 12">
            <a:extLst>
              <a:ext uri="{FF2B5EF4-FFF2-40B4-BE49-F238E27FC236}">
                <a16:creationId xmlns:a16="http://schemas.microsoft.com/office/drawing/2014/main" id="{7A7EDB3B-7B33-BE2A-4072-9378AC5BA6A1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1557338"/>
            <a:ext cx="649288" cy="1655762"/>
            <a:chOff x="4377" y="754"/>
            <a:chExt cx="409" cy="1043"/>
          </a:xfrm>
        </p:grpSpPr>
        <p:sp>
          <p:nvSpPr>
            <p:cNvPr id="74766" name="AutoShape 13">
              <a:extLst>
                <a:ext uri="{FF2B5EF4-FFF2-40B4-BE49-F238E27FC236}">
                  <a16:creationId xmlns:a16="http://schemas.microsoft.com/office/drawing/2014/main" id="{A562A86F-C2A4-54F8-1F09-772802D66B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77" y="754"/>
              <a:ext cx="409" cy="181"/>
            </a:xfrm>
            <a:prstGeom prst="rightArrow">
              <a:avLst>
                <a:gd name="adj1" fmla="val 50000"/>
                <a:gd name="adj2" fmla="val 5649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767" name="AutoShape 14">
              <a:extLst>
                <a:ext uri="{FF2B5EF4-FFF2-40B4-BE49-F238E27FC236}">
                  <a16:creationId xmlns:a16="http://schemas.microsoft.com/office/drawing/2014/main" id="{D8A6D32B-5F25-4149-9BDA-A9ABC9E51F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77" y="1026"/>
              <a:ext cx="409" cy="181"/>
            </a:xfrm>
            <a:prstGeom prst="rightArrow">
              <a:avLst>
                <a:gd name="adj1" fmla="val 50000"/>
                <a:gd name="adj2" fmla="val 5649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768" name="AutoShape 15">
              <a:extLst>
                <a:ext uri="{FF2B5EF4-FFF2-40B4-BE49-F238E27FC236}">
                  <a16:creationId xmlns:a16="http://schemas.microsoft.com/office/drawing/2014/main" id="{FFE50144-5674-4A06-7A5B-253DF27B1A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77" y="1298"/>
              <a:ext cx="409" cy="181"/>
            </a:xfrm>
            <a:prstGeom prst="rightArrow">
              <a:avLst>
                <a:gd name="adj1" fmla="val 50000"/>
                <a:gd name="adj2" fmla="val 5649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769" name="AutoShape 16">
              <a:extLst>
                <a:ext uri="{FF2B5EF4-FFF2-40B4-BE49-F238E27FC236}">
                  <a16:creationId xmlns:a16="http://schemas.microsoft.com/office/drawing/2014/main" id="{44729590-D216-982A-1912-71CA6587B7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377" y="1616"/>
              <a:ext cx="409" cy="181"/>
            </a:xfrm>
            <a:prstGeom prst="rightArrow">
              <a:avLst>
                <a:gd name="adj1" fmla="val 50000"/>
                <a:gd name="adj2" fmla="val 56492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4762" name="Text Box 17">
            <a:extLst>
              <a:ext uri="{FF2B5EF4-FFF2-40B4-BE49-F238E27FC236}">
                <a16:creationId xmlns:a16="http://schemas.microsoft.com/office/drawing/2014/main" id="{6E6F3AFB-8A6F-CBA0-FC04-74BAB3AB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05038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>
                <a:ea typeface="SimSun" panose="02010600030101010101" pitchFamily="2" charset="-122"/>
              </a:rPr>
              <a:t>Y</a:t>
            </a:r>
            <a:r>
              <a:rPr kumimoji="1" lang="en-US" altLang="en-US" baseline="-25000">
                <a:ea typeface="SimSun" panose="02010600030101010101" pitchFamily="2" charset="-122"/>
              </a:rPr>
              <a:t>B</a:t>
            </a:r>
            <a:r>
              <a:rPr kumimoji="1" lang="en-US" altLang="en-US">
                <a:ea typeface="SimSun" panose="02010600030101010101" pitchFamily="2" charset="-122"/>
              </a:rPr>
              <a:t> (OH) </a:t>
            </a:r>
            <a:endParaRPr kumimoji="1" lang="en-US" altLang="en-US" sz="1600">
              <a:ea typeface="SimSun" panose="02010600030101010101" pitchFamily="2" charset="-122"/>
            </a:endParaRPr>
          </a:p>
        </p:txBody>
      </p:sp>
      <p:sp>
        <p:nvSpPr>
          <p:cNvPr id="74763" name="Text Box 18">
            <a:extLst>
              <a:ext uri="{FF2B5EF4-FFF2-40B4-BE49-F238E27FC236}">
                <a16:creationId xmlns:a16="http://schemas.microsoft.com/office/drawing/2014/main" id="{FD9FA0C6-C5B1-8590-6625-E184FB363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45125"/>
            <a:ext cx="1439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>
                <a:ea typeface="SimSun" panose="02010600030101010101" pitchFamily="2" charset="-122"/>
              </a:rPr>
              <a:t>Y</a:t>
            </a:r>
            <a:r>
              <a:rPr kumimoji="1" lang="en-US" altLang="en-US" baseline="-25000">
                <a:ea typeface="SimSun" panose="02010600030101010101" pitchFamily="2" charset="-122"/>
              </a:rPr>
              <a:t>B</a:t>
            </a:r>
            <a:r>
              <a:rPr kumimoji="1" lang="en-US" altLang="en-US">
                <a:ea typeface="SimSun" panose="02010600030101010101" pitchFamily="2" charset="-122"/>
              </a:rPr>
              <a:t> (OH) </a:t>
            </a:r>
            <a:endParaRPr kumimoji="1" lang="en-US" altLang="en-US" sz="1600">
              <a:ea typeface="SimSun" panose="02010600030101010101" pitchFamily="2" charset="-122"/>
            </a:endParaRPr>
          </a:p>
        </p:txBody>
      </p:sp>
      <p:sp>
        <p:nvSpPr>
          <p:cNvPr id="74765" name="Rectangle 20">
            <a:extLst>
              <a:ext uri="{FF2B5EF4-FFF2-40B4-BE49-F238E27FC236}">
                <a16:creationId xmlns:a16="http://schemas.microsoft.com/office/drawing/2014/main" id="{4AB59ECA-679C-84E4-04B3-54F5F8A09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eaLnBrk="1" hangingPunct="1"/>
            <a:r>
              <a:rPr lang="en-US" altLang="en-US"/>
              <a:t>Species “B” (OH, H, or O)</a:t>
            </a:r>
          </a:p>
        </p:txBody>
      </p:sp>
      <p:pic>
        <p:nvPicPr>
          <p:cNvPr id="2" name="XD0.75-y2-2">
            <a:hlinkClick r:id="" action="ppaction://media"/>
            <a:extLst>
              <a:ext uri="{FF2B5EF4-FFF2-40B4-BE49-F238E27FC236}">
                <a16:creationId xmlns:a16="http://schemas.microsoft.com/office/drawing/2014/main" id="{81561720-CE39-FCCC-1165-2819CF431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4547" y="862314"/>
            <a:ext cx="5046562" cy="2783711"/>
          </a:xfrm>
          <a:prstGeom prst="rect">
            <a:avLst/>
          </a:prstGeom>
        </p:spPr>
      </p:pic>
      <p:pic>
        <p:nvPicPr>
          <p:cNvPr id="3" name="XD0.84-y2">
            <a:hlinkClick r:id="" action="ppaction://media"/>
            <a:extLst>
              <a:ext uri="{FF2B5EF4-FFF2-40B4-BE49-F238E27FC236}">
                <a16:creationId xmlns:a16="http://schemas.microsoft.com/office/drawing/2014/main" id="{7B4E11C1-57B6-10D9-4A41-1F4CCA35CF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5099" y="3790709"/>
            <a:ext cx="5150734" cy="28647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42AD7-BB63-175C-8FA2-DDB8EC419E2D}"/>
              </a:ext>
            </a:extLst>
          </p:cNvPr>
          <p:cNvSpPr txBox="1"/>
          <p:nvPr/>
        </p:nvSpPr>
        <p:spPr>
          <a:xfrm>
            <a:off x="0" y="3429000"/>
            <a:ext cx="2158678" cy="92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/>
              <a:t>Liang, Browne, </a:t>
            </a:r>
            <a:r>
              <a:rPr lang="en-US" altLang="en-US" dirty="0" err="1"/>
              <a:t>Deiterding</a:t>
            </a:r>
            <a:r>
              <a:rPr lang="en-US" altLang="en-US" dirty="0"/>
              <a:t>, and Shepherd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4">
            <a:extLst>
              <a:ext uri="{FF2B5EF4-FFF2-40B4-BE49-F238E27FC236}">
                <a16:creationId xmlns:a16="http://schemas.microsoft.com/office/drawing/2014/main" id="{A7DB0AE1-9859-CD06-F0CC-BC80F95D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09A098-5A50-4D4C-A33C-0B1BDB59FB2D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76803" name="Text Box 2">
            <a:extLst>
              <a:ext uri="{FF2B5EF4-FFF2-40B4-BE49-F238E27FC236}">
                <a16:creationId xmlns:a16="http://schemas.microsoft.com/office/drawing/2014/main" id="{75AD9A98-3F27-9E67-60C1-91F062028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25538"/>
            <a:ext cx="3097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Case 1   regular structure</a:t>
            </a:r>
          </a:p>
        </p:txBody>
      </p:sp>
      <p:pic>
        <p:nvPicPr>
          <p:cNvPr id="76804" name="Picture 3" descr="smoke_XD0">
            <a:extLst>
              <a:ext uri="{FF2B5EF4-FFF2-40B4-BE49-F238E27FC236}">
                <a16:creationId xmlns:a16="http://schemas.microsoft.com/office/drawing/2014/main" id="{7F38F053-827A-C187-12E7-B90A68B23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9472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4">
            <a:extLst>
              <a:ext uri="{FF2B5EF4-FFF2-40B4-BE49-F238E27FC236}">
                <a16:creationId xmlns:a16="http://schemas.microsoft.com/office/drawing/2014/main" id="{81BDD47E-EDA2-C8F1-A8CD-0613E3401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308725"/>
            <a:ext cx="3241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b="1">
                <a:solidFill>
                  <a:schemeClr val="bg1"/>
                </a:solidFill>
                <a:ea typeface="SimSun" panose="02010600030101010101" pitchFamily="2" charset="-122"/>
              </a:rPr>
              <a:t>Case 2  irregular structure</a:t>
            </a:r>
          </a:p>
        </p:txBody>
      </p:sp>
      <p:sp>
        <p:nvSpPr>
          <p:cNvPr id="76806" name="AutoShape 5">
            <a:extLst>
              <a:ext uri="{FF2B5EF4-FFF2-40B4-BE49-F238E27FC236}">
                <a16:creationId xmlns:a16="http://schemas.microsoft.com/office/drawing/2014/main" id="{CCF0C098-1183-CA58-4FEA-737C7DCB0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084763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07" name="AutoShape 6">
            <a:extLst>
              <a:ext uri="{FF2B5EF4-FFF2-40B4-BE49-F238E27FC236}">
                <a16:creationId xmlns:a16="http://schemas.microsoft.com/office/drawing/2014/main" id="{DD999A3D-82A4-4635-550D-362E89B0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0"/>
            <a:ext cx="1152525" cy="144463"/>
          </a:xfrm>
          <a:prstGeom prst="rightArrow">
            <a:avLst>
              <a:gd name="adj1" fmla="val 50000"/>
              <a:gd name="adj2" fmla="val 199450"/>
            </a:avLst>
          </a:prstGeom>
          <a:solidFill>
            <a:srgbClr val="FF00FF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6808" name="Picture 7" descr="smoke_XD0">
            <a:extLst>
              <a:ext uri="{FF2B5EF4-FFF2-40B4-BE49-F238E27FC236}">
                <a16:creationId xmlns:a16="http://schemas.microsoft.com/office/drawing/2014/main" id="{645C54EF-24F0-E2B4-05D5-EF41DCB3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8699500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9" name="Group 8">
            <a:extLst>
              <a:ext uri="{FF2B5EF4-FFF2-40B4-BE49-F238E27FC236}">
                <a16:creationId xmlns:a16="http://schemas.microsoft.com/office/drawing/2014/main" id="{DBE32406-7AB8-9C17-DBAD-C7191E3D1FC1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924175"/>
            <a:ext cx="1593850" cy="1985963"/>
            <a:chOff x="2653" y="1842"/>
            <a:chExt cx="1004" cy="1251"/>
          </a:xfrm>
        </p:grpSpPr>
        <p:pic>
          <p:nvPicPr>
            <p:cNvPr id="76827" name="Picture 9" descr="Tem_36300_XD0">
              <a:extLst>
                <a:ext uri="{FF2B5EF4-FFF2-40B4-BE49-F238E27FC236}">
                  <a16:creationId xmlns:a16="http://schemas.microsoft.com/office/drawing/2014/main" id="{57D4046E-B6C8-965F-1DDF-2EC058EEB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842"/>
              <a:ext cx="1004" cy="1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28" name="Oval 10">
              <a:extLst>
                <a:ext uri="{FF2B5EF4-FFF2-40B4-BE49-F238E27FC236}">
                  <a16:creationId xmlns:a16="http://schemas.microsoft.com/office/drawing/2014/main" id="{DB3F0BDF-A156-94B5-839C-E6A955FA9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8" y="2795"/>
              <a:ext cx="272" cy="1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6810" name="Group 11">
            <a:extLst>
              <a:ext uri="{FF2B5EF4-FFF2-40B4-BE49-F238E27FC236}">
                <a16:creationId xmlns:a16="http://schemas.microsoft.com/office/drawing/2014/main" id="{0F2300D9-A18B-647D-7394-671D9B3AB093}"/>
              </a:ext>
            </a:extLst>
          </p:cNvPr>
          <p:cNvGrpSpPr>
            <a:grpSpLocks/>
          </p:cNvGrpSpPr>
          <p:nvPr/>
        </p:nvGrpSpPr>
        <p:grpSpPr bwMode="auto">
          <a:xfrm>
            <a:off x="6156325" y="2924175"/>
            <a:ext cx="1590675" cy="1982788"/>
            <a:chOff x="1610" y="1842"/>
            <a:chExt cx="1002" cy="1249"/>
          </a:xfrm>
        </p:grpSpPr>
        <p:pic>
          <p:nvPicPr>
            <p:cNvPr id="76825" name="Picture 12" descr="Tem_33300_XD0">
              <a:extLst>
                <a:ext uri="{FF2B5EF4-FFF2-40B4-BE49-F238E27FC236}">
                  <a16:creationId xmlns:a16="http://schemas.microsoft.com/office/drawing/2014/main" id="{2343DD3E-8CD6-05E7-1B48-2E62F1820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1842"/>
              <a:ext cx="1002" cy="1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26" name="Oval 13">
              <a:extLst>
                <a:ext uri="{FF2B5EF4-FFF2-40B4-BE49-F238E27FC236}">
                  <a16:creationId xmlns:a16="http://schemas.microsoft.com/office/drawing/2014/main" id="{4A74A65F-CF30-F21A-BEDC-48E0019F4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296"/>
              <a:ext cx="272" cy="1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6811" name="Group 14">
            <a:extLst>
              <a:ext uri="{FF2B5EF4-FFF2-40B4-BE49-F238E27FC236}">
                <a16:creationId xmlns:a16="http://schemas.microsoft.com/office/drawing/2014/main" id="{63BCF164-2F04-27FB-5B9A-F82ADE186003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1600200"/>
            <a:ext cx="1590675" cy="1981200"/>
            <a:chOff x="295" y="1797"/>
            <a:chExt cx="1002" cy="1248"/>
          </a:xfrm>
        </p:grpSpPr>
        <p:pic>
          <p:nvPicPr>
            <p:cNvPr id="76823" name="Picture 15" descr="Tem_36900_XD0">
              <a:extLst>
                <a:ext uri="{FF2B5EF4-FFF2-40B4-BE49-F238E27FC236}">
                  <a16:creationId xmlns:a16="http://schemas.microsoft.com/office/drawing/2014/main" id="{2DDAE18D-1A20-3638-9D49-858898099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797"/>
              <a:ext cx="1002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24" name="Oval 16">
              <a:extLst>
                <a:ext uri="{FF2B5EF4-FFF2-40B4-BE49-F238E27FC236}">
                  <a16:creationId xmlns:a16="http://schemas.microsoft.com/office/drawing/2014/main" id="{94F0918C-FDDB-A961-21CB-77606E1C8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069"/>
              <a:ext cx="272" cy="1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6812" name="Group 17">
            <a:extLst>
              <a:ext uri="{FF2B5EF4-FFF2-40B4-BE49-F238E27FC236}">
                <a16:creationId xmlns:a16="http://schemas.microsoft.com/office/drawing/2014/main" id="{014E0C58-1507-F457-17F1-9177710F8F69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1600200"/>
            <a:ext cx="1590675" cy="1981200"/>
            <a:chOff x="1383" y="1797"/>
            <a:chExt cx="1002" cy="1248"/>
          </a:xfrm>
        </p:grpSpPr>
        <p:pic>
          <p:nvPicPr>
            <p:cNvPr id="76821" name="Picture 18" descr="Tem_31500_XD0">
              <a:extLst>
                <a:ext uri="{FF2B5EF4-FFF2-40B4-BE49-F238E27FC236}">
                  <a16:creationId xmlns:a16="http://schemas.microsoft.com/office/drawing/2014/main" id="{9089B990-EA1C-4C94-A73F-5D1E381E4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797"/>
              <a:ext cx="1002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22" name="Oval 19">
              <a:extLst>
                <a:ext uri="{FF2B5EF4-FFF2-40B4-BE49-F238E27FC236}">
                  <a16:creationId xmlns:a16="http://schemas.microsoft.com/office/drawing/2014/main" id="{4BADC50B-928A-52F4-2C95-ECDD97CD3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2205"/>
              <a:ext cx="272" cy="1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6813" name="Text Box 20">
            <a:extLst>
              <a:ext uri="{FF2B5EF4-FFF2-40B4-BE49-F238E27FC236}">
                <a16:creationId xmlns:a16="http://schemas.microsoft.com/office/drawing/2014/main" id="{1755C338-941E-B450-EB2C-074B3D4A3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671638"/>
            <a:ext cx="720725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000" b="1">
                <a:solidFill>
                  <a:schemeClr val="bg1"/>
                </a:solidFill>
                <a:ea typeface="SimSun" panose="02010600030101010101" pitchFamily="2" charset="-122"/>
              </a:rPr>
              <a:t>Case 1</a:t>
            </a:r>
          </a:p>
        </p:txBody>
      </p:sp>
      <p:sp>
        <p:nvSpPr>
          <p:cNvPr id="76814" name="Text Box 21">
            <a:extLst>
              <a:ext uri="{FF2B5EF4-FFF2-40B4-BE49-F238E27FC236}">
                <a16:creationId xmlns:a16="http://schemas.microsoft.com/office/drawing/2014/main" id="{B6D8037C-BF91-55E1-15FB-96C8F5FBD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997200"/>
            <a:ext cx="649287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1000" b="1">
                <a:solidFill>
                  <a:schemeClr val="bg1"/>
                </a:solidFill>
                <a:ea typeface="SimSun" panose="02010600030101010101" pitchFamily="2" charset="-122"/>
              </a:rPr>
              <a:t>Case 2</a:t>
            </a:r>
          </a:p>
        </p:txBody>
      </p:sp>
      <p:sp>
        <p:nvSpPr>
          <p:cNvPr id="76815" name="Rectangle 22">
            <a:extLst>
              <a:ext uri="{FF2B5EF4-FFF2-40B4-BE49-F238E27FC236}">
                <a16:creationId xmlns:a16="http://schemas.microsoft.com/office/drawing/2014/main" id="{05582A73-E605-EFCF-1378-7BD9262B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1600200"/>
            <a:ext cx="144463" cy="19446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16" name="Text Box 23">
            <a:extLst>
              <a:ext uri="{FF2B5EF4-FFF2-40B4-BE49-F238E27FC236}">
                <a16:creationId xmlns:a16="http://schemas.microsoft.com/office/drawing/2014/main" id="{57DDC662-2331-2EE4-CE54-7241E2FCA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681288"/>
            <a:ext cx="17287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zh-CN" sz="1400" b="1">
                <a:solidFill>
                  <a:srgbClr val="FF9900"/>
                </a:solidFill>
                <a:ea typeface="SimSun" panose="02010600030101010101" pitchFamily="2" charset="-122"/>
              </a:rPr>
              <a:t>Inaba &amp; Matsuo </a:t>
            </a:r>
          </a:p>
          <a:p>
            <a:pPr algn="ctr" eaLnBrk="1" hangingPunct="1"/>
            <a:r>
              <a:rPr kumimoji="1" lang="en-US" altLang="zh-CN" sz="1400" b="1">
                <a:solidFill>
                  <a:srgbClr val="FF9900"/>
                </a:solidFill>
                <a:ea typeface="SimSun" panose="02010600030101010101" pitchFamily="2" charset="-122"/>
              </a:rPr>
              <a:t>2001</a:t>
            </a:r>
          </a:p>
        </p:txBody>
      </p:sp>
      <p:sp>
        <p:nvSpPr>
          <p:cNvPr id="76817" name="Rectangle 24">
            <a:extLst>
              <a:ext uri="{FF2B5EF4-FFF2-40B4-BE49-F238E27FC236}">
                <a16:creationId xmlns:a16="http://schemas.microsoft.com/office/drawing/2014/main" id="{18642BAC-770C-A4F4-D614-68A78E4D6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924175"/>
            <a:ext cx="144463" cy="19446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18" name="AutoShape 25">
            <a:extLst>
              <a:ext uri="{FF2B5EF4-FFF2-40B4-BE49-F238E27FC236}">
                <a16:creationId xmlns:a16="http://schemas.microsoft.com/office/drawing/2014/main" id="{20ABAC49-E4D6-F959-8FF2-DA088E23F321}"/>
              </a:ext>
            </a:extLst>
          </p:cNvPr>
          <p:cNvSpPr>
            <a:spLocks noChangeArrowheads="1"/>
          </p:cNvSpPr>
          <p:nvPr/>
        </p:nvSpPr>
        <p:spPr bwMode="auto">
          <a:xfrm rot="-7500000">
            <a:off x="7065169" y="4663282"/>
            <a:ext cx="1806575" cy="71437"/>
          </a:xfrm>
          <a:prstGeom prst="rightArrow">
            <a:avLst>
              <a:gd name="adj1" fmla="val 50000"/>
              <a:gd name="adj2" fmla="val 63222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19" name="Text Box 26">
            <a:extLst>
              <a:ext uri="{FF2B5EF4-FFF2-40B4-BE49-F238E27FC236}">
                <a16:creationId xmlns:a16="http://schemas.microsoft.com/office/drawing/2014/main" id="{5DF529F1-550F-F4AB-F605-B18E7A388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3213100"/>
            <a:ext cx="11525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1400" b="1">
                <a:solidFill>
                  <a:schemeClr val="bg1"/>
                </a:solidFill>
                <a:ea typeface="SimSun" panose="02010600030101010101" pitchFamily="2" charset="-122"/>
              </a:rPr>
              <a:t>reacting</a:t>
            </a:r>
          </a:p>
          <a:p>
            <a:pPr eaLnBrk="1" hangingPunct="1"/>
            <a:r>
              <a:rPr kumimoji="1" lang="en-US" altLang="en-US" sz="1400" b="1">
                <a:solidFill>
                  <a:schemeClr val="bg1"/>
                </a:solidFill>
                <a:ea typeface="SimSun" panose="02010600030101010101" pitchFamily="2" charset="-122"/>
              </a:rPr>
              <a:t>transverse</a:t>
            </a:r>
          </a:p>
          <a:p>
            <a:pPr eaLnBrk="1" hangingPunct="1"/>
            <a:r>
              <a:rPr kumimoji="1" lang="en-US" altLang="en-US" sz="1400" b="1">
                <a:solidFill>
                  <a:schemeClr val="bg1"/>
                </a:solidFill>
                <a:ea typeface="SimSun" panose="02010600030101010101" pitchFamily="2" charset="-122"/>
              </a:rPr>
              <a:t>detonation</a:t>
            </a:r>
            <a:r>
              <a:rPr kumimoji="1" lang="en-US" altLang="en-US" sz="1400">
                <a:solidFill>
                  <a:schemeClr val="bg1"/>
                </a:solidFill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76820" name="Text Box 27">
            <a:extLst>
              <a:ext uri="{FF2B5EF4-FFF2-40B4-BE49-F238E27FC236}">
                <a16:creationId xmlns:a16="http://schemas.microsoft.com/office/drawing/2014/main" id="{C8E01893-EDB4-DB7B-0B82-7E040066D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1113" y="3933825"/>
            <a:ext cx="1512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zh-CN" sz="1600" b="1">
                <a:solidFill>
                  <a:srgbClr val="FF9900"/>
                </a:solidFill>
                <a:ea typeface="SimSun" panose="02010600030101010101" pitchFamily="2" charset="-122"/>
              </a:rPr>
              <a:t>Gamezo et.al 2000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4">
            <a:extLst>
              <a:ext uri="{FF2B5EF4-FFF2-40B4-BE49-F238E27FC236}">
                <a16:creationId xmlns:a16="http://schemas.microsoft.com/office/drawing/2014/main" id="{0884826D-219F-6945-F19E-190D231F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ED0FA8-9996-480E-BB31-2BCD3F6D6AD2}" type="slidenum">
              <a:rPr lang="en-US" altLang="en-US"/>
              <a:pPr/>
              <a:t>46</a:t>
            </a:fld>
            <a:endParaRPr lang="en-US" altLang="en-US"/>
          </a:p>
        </p:txBody>
      </p:sp>
      <p:pic>
        <p:nvPicPr>
          <p:cNvPr id="78851" name="Picture 2" descr="XD0">
            <a:extLst>
              <a:ext uri="{FF2B5EF4-FFF2-40B4-BE49-F238E27FC236}">
                <a16:creationId xmlns:a16="http://schemas.microsoft.com/office/drawing/2014/main" id="{75CA4A5A-DC4B-1896-F4DD-D6C5DDE2D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73238"/>
            <a:ext cx="437673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3" descr="XD0">
            <a:extLst>
              <a:ext uri="{FF2B5EF4-FFF2-40B4-BE49-F238E27FC236}">
                <a16:creationId xmlns:a16="http://schemas.microsoft.com/office/drawing/2014/main" id="{D6DBE60A-CC05-9D36-7F8B-B65F4E75E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519613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53" name="Group 4">
            <a:extLst>
              <a:ext uri="{FF2B5EF4-FFF2-40B4-BE49-F238E27FC236}">
                <a16:creationId xmlns:a16="http://schemas.microsoft.com/office/drawing/2014/main" id="{92313E51-A3FF-C32B-BD61-4DB96253353D}"/>
              </a:ext>
            </a:extLst>
          </p:cNvPr>
          <p:cNvGrpSpPr>
            <a:grpSpLocks/>
          </p:cNvGrpSpPr>
          <p:nvPr/>
        </p:nvGrpSpPr>
        <p:grpSpPr bwMode="auto">
          <a:xfrm>
            <a:off x="4716463" y="1052513"/>
            <a:ext cx="4248150" cy="647700"/>
            <a:chOff x="2971" y="800"/>
            <a:chExt cx="2676" cy="408"/>
          </a:xfrm>
        </p:grpSpPr>
        <p:grpSp>
          <p:nvGrpSpPr>
            <p:cNvPr id="78880" name="Group 5">
              <a:extLst>
                <a:ext uri="{FF2B5EF4-FFF2-40B4-BE49-F238E27FC236}">
                  <a16:creationId xmlns:a16="http://schemas.microsoft.com/office/drawing/2014/main" id="{0F70BEE1-5673-09AB-AB1D-954F540113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1" y="800"/>
              <a:ext cx="2676" cy="408"/>
              <a:chOff x="3016" y="1026"/>
              <a:chExt cx="2676" cy="408"/>
            </a:xfrm>
          </p:grpSpPr>
          <p:pic>
            <p:nvPicPr>
              <p:cNvPr id="78882" name="Picture 6" descr="smoke_XD0">
                <a:extLst>
                  <a:ext uri="{FF2B5EF4-FFF2-40B4-BE49-F238E27FC236}">
                    <a16:creationId xmlns:a16="http://schemas.microsoft.com/office/drawing/2014/main" id="{D4B81431-368D-E392-7DC6-E9AA94E99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1" y="1026"/>
                <a:ext cx="2607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883" name="Line 7">
                <a:extLst>
                  <a:ext uri="{FF2B5EF4-FFF2-40B4-BE49-F238E27FC236}">
                    <a16:creationId xmlns:a16="http://schemas.microsoft.com/office/drawing/2014/main" id="{AEB15B52-9FD2-D7C3-D4CF-B11928152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1246"/>
                <a:ext cx="2676" cy="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4" name="Line 8">
                <a:extLst>
                  <a:ext uri="{FF2B5EF4-FFF2-40B4-BE49-F238E27FC236}">
                    <a16:creationId xmlns:a16="http://schemas.microsoft.com/office/drawing/2014/main" id="{89136247-24B2-8024-7537-5885E02EE5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1323"/>
                <a:ext cx="2676" cy="18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5" name="Line 9">
                <a:extLst>
                  <a:ext uri="{FF2B5EF4-FFF2-40B4-BE49-F238E27FC236}">
                    <a16:creationId xmlns:a16="http://schemas.microsoft.com/office/drawing/2014/main" id="{763DF8F1-7EC6-E949-C81A-EC780CB087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6" y="1401"/>
                <a:ext cx="267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881" name="AutoShape 10">
              <a:extLst>
                <a:ext uri="{FF2B5EF4-FFF2-40B4-BE49-F238E27FC236}">
                  <a16:creationId xmlns:a16="http://schemas.microsoft.com/office/drawing/2014/main" id="{D3298C70-866A-08F1-DAB9-224B2773F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845"/>
              <a:ext cx="363" cy="91"/>
            </a:xfrm>
            <a:prstGeom prst="rightArrow">
              <a:avLst>
                <a:gd name="adj1" fmla="val 50000"/>
                <a:gd name="adj2" fmla="val 99725"/>
              </a:avLst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8854" name="Text Box 11">
            <a:extLst>
              <a:ext uri="{FF2B5EF4-FFF2-40B4-BE49-F238E27FC236}">
                <a16:creationId xmlns:a16="http://schemas.microsoft.com/office/drawing/2014/main" id="{5D38A4CA-D57A-CADD-5ED9-DFBEADB2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3600"/>
            <a:ext cx="250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b="1" baseline="-25000"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78855" name="Text Box 12">
            <a:extLst>
              <a:ext uri="{FF2B5EF4-FFF2-40B4-BE49-F238E27FC236}">
                <a16:creationId xmlns:a16="http://schemas.microsoft.com/office/drawing/2014/main" id="{87880698-22F8-513D-7D3E-65C498359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205038"/>
            <a:ext cx="250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b="1" baseline="-25000"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</a:p>
        </p:txBody>
      </p:sp>
      <p:grpSp>
        <p:nvGrpSpPr>
          <p:cNvPr id="78856" name="Group 13">
            <a:extLst>
              <a:ext uri="{FF2B5EF4-FFF2-40B4-BE49-F238E27FC236}">
                <a16:creationId xmlns:a16="http://schemas.microsoft.com/office/drawing/2014/main" id="{09F06A8F-BF4B-AF7F-00D9-5E99FE52CCB4}"/>
              </a:ext>
            </a:extLst>
          </p:cNvPr>
          <p:cNvGrpSpPr>
            <a:grpSpLocks/>
          </p:cNvGrpSpPr>
          <p:nvPr/>
        </p:nvGrpSpPr>
        <p:grpSpPr bwMode="auto">
          <a:xfrm>
            <a:off x="0" y="1052513"/>
            <a:ext cx="4643438" cy="704850"/>
            <a:chOff x="0" y="663"/>
            <a:chExt cx="2925" cy="444"/>
          </a:xfrm>
        </p:grpSpPr>
        <p:grpSp>
          <p:nvGrpSpPr>
            <p:cNvPr id="78870" name="Group 14">
              <a:extLst>
                <a:ext uri="{FF2B5EF4-FFF2-40B4-BE49-F238E27FC236}">
                  <a16:creationId xmlns:a16="http://schemas.microsoft.com/office/drawing/2014/main" id="{D5FDF4D5-50D9-EA9B-B06F-11BF743A2F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" y="663"/>
              <a:ext cx="2767" cy="444"/>
              <a:chOff x="158" y="800"/>
              <a:chExt cx="2767" cy="444"/>
            </a:xfrm>
          </p:grpSpPr>
          <p:grpSp>
            <p:nvGrpSpPr>
              <p:cNvPr id="78874" name="Group 15">
                <a:extLst>
                  <a:ext uri="{FF2B5EF4-FFF2-40B4-BE49-F238E27FC236}">
                    <a16:creationId xmlns:a16="http://schemas.microsoft.com/office/drawing/2014/main" id="{C699AC0A-58ED-E162-D255-D277BE3392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" y="800"/>
                <a:ext cx="2767" cy="444"/>
                <a:chOff x="158" y="1026"/>
                <a:chExt cx="2767" cy="444"/>
              </a:xfrm>
            </p:grpSpPr>
            <p:pic>
              <p:nvPicPr>
                <p:cNvPr id="78876" name="Picture 16" descr="smoke_XD0">
                  <a:extLst>
                    <a:ext uri="{FF2B5EF4-FFF2-40B4-BE49-F238E27FC236}">
                      <a16:creationId xmlns:a16="http://schemas.microsoft.com/office/drawing/2014/main" id="{1DB65AB9-CA13-13E3-80AF-BA6D376B85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4" y="1026"/>
                  <a:ext cx="2705" cy="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8877" name="Line 17">
                  <a:extLst>
                    <a:ext uri="{FF2B5EF4-FFF2-40B4-BE49-F238E27FC236}">
                      <a16:creationId xmlns:a16="http://schemas.microsoft.com/office/drawing/2014/main" id="{85E35C04-4667-FDC4-1C75-F5F2C22291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" y="1253"/>
                  <a:ext cx="2767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878" name="Line 18">
                  <a:extLst>
                    <a:ext uri="{FF2B5EF4-FFF2-40B4-BE49-F238E27FC236}">
                      <a16:creationId xmlns:a16="http://schemas.microsoft.com/office/drawing/2014/main" id="{199DC9EF-C192-9B01-84B9-26EF6C2092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" y="1344"/>
                  <a:ext cx="2767" cy="0"/>
                </a:xfrm>
                <a:prstGeom prst="line">
                  <a:avLst/>
                </a:prstGeom>
                <a:noFill/>
                <a:ln w="28575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879" name="Line 19">
                  <a:extLst>
                    <a:ext uri="{FF2B5EF4-FFF2-40B4-BE49-F238E27FC236}">
                      <a16:creationId xmlns:a16="http://schemas.microsoft.com/office/drawing/2014/main" id="{14993D56-4FE1-E7CC-9ED0-70A2B6380B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" y="1423"/>
                  <a:ext cx="2767" cy="1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8875" name="AutoShape 20">
                <a:extLst>
                  <a:ext uri="{FF2B5EF4-FFF2-40B4-BE49-F238E27FC236}">
                    <a16:creationId xmlns:a16="http://schemas.microsoft.com/office/drawing/2014/main" id="{095B3DD1-4AA0-FA26-C310-86FEBA1EE9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890"/>
                <a:ext cx="363" cy="91"/>
              </a:xfrm>
              <a:prstGeom prst="rightArrow">
                <a:avLst>
                  <a:gd name="adj1" fmla="val 50000"/>
                  <a:gd name="adj2" fmla="val 99725"/>
                </a:avLst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78871" name="Text Box 21">
              <a:extLst>
                <a:ext uri="{FF2B5EF4-FFF2-40B4-BE49-F238E27FC236}">
                  <a16:creationId xmlns:a16="http://schemas.microsoft.com/office/drawing/2014/main" id="{5074D152-6BCF-86F0-3E24-40474C5CE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754"/>
              <a:ext cx="15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en-US" sz="16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78872" name="Text Box 22">
              <a:extLst>
                <a:ext uri="{FF2B5EF4-FFF2-40B4-BE49-F238E27FC236}">
                  <a16:creationId xmlns:a16="http://schemas.microsoft.com/office/drawing/2014/main" id="{2C188E15-3F9D-6472-22F7-3F0BDC9FCC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845"/>
              <a:ext cx="15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en-US" sz="16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78873" name="Text Box 23">
              <a:extLst>
                <a:ext uri="{FF2B5EF4-FFF2-40B4-BE49-F238E27FC236}">
                  <a16:creationId xmlns:a16="http://schemas.microsoft.com/office/drawing/2014/main" id="{85B8AEF3-E2F1-C88C-119E-27F40FEBB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35"/>
              <a:ext cx="15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en-US" sz="16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</a:p>
          </p:txBody>
        </p:sp>
      </p:grpSp>
      <p:sp>
        <p:nvSpPr>
          <p:cNvPr id="78857" name="Text Box 24">
            <a:extLst>
              <a:ext uri="{FF2B5EF4-FFF2-40B4-BE49-F238E27FC236}">
                <a16:creationId xmlns:a16="http://schemas.microsoft.com/office/drawing/2014/main" id="{1BA4EF21-63CD-CCCF-4DC9-61CD29F40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13100"/>
            <a:ext cx="250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b="1" baseline="-25000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78858" name="Text Box 25">
            <a:extLst>
              <a:ext uri="{FF2B5EF4-FFF2-40B4-BE49-F238E27FC236}">
                <a16:creationId xmlns:a16="http://schemas.microsoft.com/office/drawing/2014/main" id="{696DF8F3-8376-4B7F-B21D-B1428C4D5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3213100"/>
            <a:ext cx="250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b="1" baseline="-25000">
                <a:latin typeface="Times New Roman" panose="02020603050405020304" pitchFamily="18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78859" name="Text Box 26">
            <a:extLst>
              <a:ext uri="{FF2B5EF4-FFF2-40B4-BE49-F238E27FC236}">
                <a16:creationId xmlns:a16="http://schemas.microsoft.com/office/drawing/2014/main" id="{74C0FEB9-5825-6858-92F6-3C88CB89A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365625"/>
            <a:ext cx="250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b="1" baseline="-25000"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</a:p>
        </p:txBody>
      </p:sp>
      <p:sp>
        <p:nvSpPr>
          <p:cNvPr id="78860" name="Text Box 27">
            <a:extLst>
              <a:ext uri="{FF2B5EF4-FFF2-40B4-BE49-F238E27FC236}">
                <a16:creationId xmlns:a16="http://schemas.microsoft.com/office/drawing/2014/main" id="{224C850A-80CD-6FB8-BA02-00690919D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149725"/>
            <a:ext cx="2508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b="1" baseline="-25000"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</a:p>
        </p:txBody>
      </p:sp>
      <p:sp>
        <p:nvSpPr>
          <p:cNvPr id="78861" name="Text Box 28">
            <a:extLst>
              <a:ext uri="{FF2B5EF4-FFF2-40B4-BE49-F238E27FC236}">
                <a16:creationId xmlns:a16="http://schemas.microsoft.com/office/drawing/2014/main" id="{1B9FCD14-7313-8B4F-FE60-E2E49F02E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65175"/>
            <a:ext cx="935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400" b="1">
                <a:solidFill>
                  <a:schemeClr val="bg1"/>
                </a:solidFill>
                <a:ea typeface="SimSun" panose="02010600030101010101" pitchFamily="2" charset="-122"/>
              </a:rPr>
              <a:t>Case 1</a:t>
            </a:r>
            <a:endParaRPr kumimoji="1" lang="en-US" altLang="en-US" sz="1400" b="1" u="sng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78862" name="Text Box 29">
            <a:extLst>
              <a:ext uri="{FF2B5EF4-FFF2-40B4-BE49-F238E27FC236}">
                <a16:creationId xmlns:a16="http://schemas.microsoft.com/office/drawing/2014/main" id="{35F27978-72C9-C186-5028-7D3FB77AF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765175"/>
            <a:ext cx="935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400" b="1">
                <a:solidFill>
                  <a:schemeClr val="bg1"/>
                </a:solidFill>
                <a:ea typeface="SimSun" panose="02010600030101010101" pitchFamily="2" charset="-122"/>
              </a:rPr>
              <a:t>Case 2</a:t>
            </a:r>
            <a:endParaRPr kumimoji="1" lang="en-US" altLang="en-US" sz="1400" b="1" u="sng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graphicFrame>
        <p:nvGraphicFramePr>
          <p:cNvPr id="78863" name="Object 30">
            <a:extLst>
              <a:ext uri="{FF2B5EF4-FFF2-40B4-BE49-F238E27FC236}">
                <a16:creationId xmlns:a16="http://schemas.microsoft.com/office/drawing/2014/main" id="{CA579ADA-A456-6BE5-F4A2-EE98222C8E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00" y="1989138"/>
          <a:ext cx="863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25" imgH="457002" progId="Equation.3">
                  <p:embed/>
                </p:oleObj>
              </mc:Choice>
              <mc:Fallback>
                <p:oleObj name="Equation" r:id="rId7" imgW="863225" imgH="457002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1989138"/>
                        <a:ext cx="863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4" name="Object 31">
            <a:extLst>
              <a:ext uri="{FF2B5EF4-FFF2-40B4-BE49-F238E27FC236}">
                <a16:creationId xmlns:a16="http://schemas.microsoft.com/office/drawing/2014/main" id="{22BDEBEB-E100-3B0E-8BAB-C1069C4EFA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00" y="3255963"/>
          <a:ext cx="850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900" imgH="228600" progId="Equation.3">
                  <p:embed/>
                </p:oleObj>
              </mc:Choice>
              <mc:Fallback>
                <p:oleObj name="Equation" r:id="rId9" imgW="850900" imgH="2286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3255963"/>
                        <a:ext cx="850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5" name="Object 32">
            <a:extLst>
              <a:ext uri="{FF2B5EF4-FFF2-40B4-BE49-F238E27FC236}">
                <a16:creationId xmlns:a16="http://schemas.microsoft.com/office/drawing/2014/main" id="{BDEC684E-D62C-407A-559A-7E7B9B2114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8850" y="4264025"/>
          <a:ext cx="850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900" imgH="228600" progId="Equation.3">
                  <p:embed/>
                </p:oleObj>
              </mc:Choice>
              <mc:Fallback>
                <p:oleObj name="Equation" r:id="rId11" imgW="850900" imgH="2286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8850" y="4264025"/>
                        <a:ext cx="850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6" name="Object 33">
            <a:extLst>
              <a:ext uri="{FF2B5EF4-FFF2-40B4-BE49-F238E27FC236}">
                <a16:creationId xmlns:a16="http://schemas.microsoft.com/office/drawing/2014/main" id="{EA14E05E-4781-969B-2476-1F444A215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2900" y="2060575"/>
          <a:ext cx="8509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50900" imgH="457200" progId="Equation.3">
                  <p:embed/>
                </p:oleObj>
              </mc:Choice>
              <mc:Fallback>
                <p:oleObj name="Equation" r:id="rId13" imgW="850900" imgH="457200" progId="Equation.3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2900" y="2060575"/>
                        <a:ext cx="8509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7" name="Object 34">
            <a:extLst>
              <a:ext uri="{FF2B5EF4-FFF2-40B4-BE49-F238E27FC236}">
                <a16:creationId xmlns:a16="http://schemas.microsoft.com/office/drawing/2014/main" id="{15D62B2C-0505-8568-9087-C3E7444F12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56550" y="3327400"/>
          <a:ext cx="850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50900" imgH="228600" progId="Equation.3">
                  <p:embed/>
                </p:oleObj>
              </mc:Choice>
              <mc:Fallback>
                <p:oleObj name="Equation" r:id="rId15" imgW="850900" imgH="2286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3327400"/>
                        <a:ext cx="850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8" name="Object 35">
            <a:extLst>
              <a:ext uri="{FF2B5EF4-FFF2-40B4-BE49-F238E27FC236}">
                <a16:creationId xmlns:a16="http://schemas.microsoft.com/office/drawing/2014/main" id="{C4500CF3-4816-1CF4-5C3C-12A0AEBBDC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27988" y="4292600"/>
          <a:ext cx="850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50900" imgH="228600" progId="Equation.3">
                  <p:embed/>
                </p:oleObj>
              </mc:Choice>
              <mc:Fallback>
                <p:oleObj name="Equation" r:id="rId17" imgW="850900" imgH="2286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4292600"/>
                        <a:ext cx="8509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9" name="Rectangle 36">
            <a:extLst>
              <a:ext uri="{FF2B5EF4-FFF2-40B4-BE49-F238E27FC236}">
                <a16:creationId xmlns:a16="http://schemas.microsoft.com/office/drawing/2014/main" id="{ACE4FCCA-18CF-B30E-495B-059106773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/>
              <a:t>Fluctuations in Shock Velocity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5D844-4932-79D0-8595-D58F0DA39338}"/>
              </a:ext>
            </a:extLst>
          </p:cNvPr>
          <p:cNvSpPr txBox="1"/>
          <p:nvPr/>
        </p:nvSpPr>
        <p:spPr>
          <a:xfrm>
            <a:off x="133108" y="5921377"/>
            <a:ext cx="4982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0" baseline="0" dirty="0">
                <a:latin typeface="Arial" panose="020B0604020202020204" pitchFamily="34" charset="0"/>
              </a:rPr>
              <a:t>Liang, </a:t>
            </a:r>
            <a:r>
              <a:rPr lang="en-US" altLang="zh-CN" sz="1800" b="0" baseline="0" dirty="0" err="1">
                <a:latin typeface="Arial" panose="020B0604020202020204" pitchFamily="34" charset="0"/>
              </a:rPr>
              <a:t>Deiterding</a:t>
            </a:r>
            <a:r>
              <a:rPr lang="en-US" altLang="zh-CN" sz="1800" b="0" baseline="0" dirty="0">
                <a:latin typeface="Arial" panose="020B0604020202020204" pitchFamily="34" charset="0"/>
              </a:rPr>
              <a:t>, Browne </a:t>
            </a:r>
            <a:r>
              <a:rPr lang="en-US" altLang="en-US" sz="1800" b="0" baseline="0" dirty="0">
                <a:latin typeface="Arial" panose="020B0604020202020204" pitchFamily="34" charset="0"/>
              </a:rPr>
              <a:t>and Shepherd 2006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4">
            <a:extLst>
              <a:ext uri="{FF2B5EF4-FFF2-40B4-BE49-F238E27FC236}">
                <a16:creationId xmlns:a16="http://schemas.microsoft.com/office/drawing/2014/main" id="{797CA830-8F86-384A-778D-7727EB91E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87A72A-6D3E-4FF2-A59E-34DAE81B46F9}" type="slidenum">
              <a:rPr lang="en-US" altLang="en-US"/>
              <a:pPr/>
              <a:t>47</a:t>
            </a:fld>
            <a:endParaRPr lang="en-US" altLang="en-US"/>
          </a:p>
        </p:txBody>
      </p:sp>
      <p:pic>
        <p:nvPicPr>
          <p:cNvPr id="80899" name="Picture 2" descr="PD-U-twocases">
            <a:extLst>
              <a:ext uri="{FF2B5EF4-FFF2-40B4-BE49-F238E27FC236}">
                <a16:creationId xmlns:a16="http://schemas.microsoft.com/office/drawing/2014/main" id="{14929BBD-1219-999B-D53B-2A9DEFD5B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416401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3">
            <a:extLst>
              <a:ext uri="{FF2B5EF4-FFF2-40B4-BE49-F238E27FC236}">
                <a16:creationId xmlns:a16="http://schemas.microsoft.com/office/drawing/2014/main" id="{39242583-A615-A79F-60F3-7790E1EA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1" name="Rectangle 4">
            <a:extLst>
              <a:ext uri="{FF2B5EF4-FFF2-40B4-BE49-F238E27FC236}">
                <a16:creationId xmlns:a16="http://schemas.microsoft.com/office/drawing/2014/main" id="{192F7CA6-0BC6-1C3E-4C29-78728230F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02" name="Rectangle 5">
            <a:extLst>
              <a:ext uri="{FF2B5EF4-FFF2-40B4-BE49-F238E27FC236}">
                <a16:creationId xmlns:a16="http://schemas.microsoft.com/office/drawing/2014/main" id="{596128D7-B243-7B65-3E91-6E5F8B9F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0903" name="Group 6">
            <a:extLst>
              <a:ext uri="{FF2B5EF4-FFF2-40B4-BE49-F238E27FC236}">
                <a16:creationId xmlns:a16="http://schemas.microsoft.com/office/drawing/2014/main" id="{EB8B29A6-A533-814D-53CE-7923C3D60BEE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4508500"/>
            <a:ext cx="4464050" cy="1960563"/>
            <a:chOff x="204" y="2840"/>
            <a:chExt cx="2812" cy="1235"/>
          </a:xfrm>
        </p:grpSpPr>
        <p:sp>
          <p:nvSpPr>
            <p:cNvPr id="80913" name="Text Box 7">
              <a:extLst>
                <a:ext uri="{FF2B5EF4-FFF2-40B4-BE49-F238E27FC236}">
                  <a16:creationId xmlns:a16="http://schemas.microsoft.com/office/drawing/2014/main" id="{5685653E-0EAC-BACB-3DBA-BF7522289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840"/>
              <a:ext cx="2812" cy="1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spcAft>
                  <a:spcPct val="10000"/>
                </a:spcAft>
                <a:buSzPct val="120000"/>
                <a:buFontTx/>
                <a:buChar char="•"/>
              </a:pPr>
              <a:r>
                <a:rPr kumimoji="1" lang="en-US" altLang="en-US" sz="2400" b="1" baseline="-25000">
                  <a:ea typeface="SimSun" panose="02010600030101010101" pitchFamily="2" charset="-122"/>
                </a:rPr>
                <a:t> </a:t>
              </a:r>
              <a:r>
                <a:rPr kumimoji="1" lang="en-US" altLang="en-US">
                  <a:ea typeface="SimSun" panose="02010600030101010101" pitchFamily="2" charset="-122"/>
                </a:rPr>
                <a:t>Mean velocity               for both cases</a:t>
              </a:r>
            </a:p>
            <a:p>
              <a:pPr eaLnBrk="1" hangingPunct="1">
                <a:spcBef>
                  <a:spcPct val="20000"/>
                </a:spcBef>
                <a:spcAft>
                  <a:spcPct val="10000"/>
                </a:spcAft>
                <a:buSzPct val="120000"/>
                <a:buFontTx/>
                <a:buChar char="•"/>
              </a:pPr>
              <a:r>
                <a:rPr kumimoji="1" lang="en-US" altLang="en-US">
                  <a:ea typeface="SimSun" panose="02010600030101010101" pitchFamily="2" charset="-122"/>
                </a:rPr>
                <a:t> Most likely velocity               for both,</a:t>
              </a:r>
            </a:p>
            <a:p>
              <a:pPr eaLnBrk="1" hangingPunct="1">
                <a:spcBef>
                  <a:spcPct val="20000"/>
                </a:spcBef>
                <a:spcAft>
                  <a:spcPct val="10000"/>
                </a:spcAft>
                <a:buSzPct val="120000"/>
              </a:pPr>
              <a:r>
                <a:rPr kumimoji="1" lang="en-US" altLang="en-US">
                  <a:ea typeface="SimSun" panose="02010600030101010101" pitchFamily="2" charset="-122"/>
                </a:rPr>
                <a:t>       lower for irregular mixture</a:t>
              </a:r>
            </a:p>
            <a:p>
              <a:pPr eaLnBrk="1" hangingPunct="1">
                <a:spcBef>
                  <a:spcPct val="50000"/>
                </a:spcBef>
                <a:spcAft>
                  <a:spcPct val="10000"/>
                </a:spcAft>
                <a:buSzPct val="120000"/>
                <a:buFontTx/>
                <a:buChar char="•"/>
              </a:pPr>
              <a:r>
                <a:rPr kumimoji="1" lang="en-US" altLang="en-US">
                  <a:ea typeface="SimSun" panose="02010600030101010101" pitchFamily="2" charset="-122"/>
                </a:rPr>
                <a:t> Regular mixture: 0.8 U</a:t>
              </a:r>
              <a:r>
                <a:rPr kumimoji="1" lang="en-US" altLang="en-US" baseline="-25000">
                  <a:ea typeface="SimSun" panose="02010600030101010101" pitchFamily="2" charset="-122"/>
                </a:rPr>
                <a:t>CJ</a:t>
              </a:r>
              <a:r>
                <a:rPr kumimoji="1" lang="en-US" altLang="en-US">
                  <a:ea typeface="SimSun" panose="02010600030101010101" pitchFamily="2" charset="-122"/>
                </a:rPr>
                <a:t>~1.35 U</a:t>
              </a:r>
              <a:r>
                <a:rPr kumimoji="1" lang="en-US" altLang="en-US" baseline="-25000">
                  <a:ea typeface="SimSun" panose="02010600030101010101" pitchFamily="2" charset="-122"/>
                </a:rPr>
                <a:t>CJ</a:t>
              </a:r>
            </a:p>
            <a:p>
              <a:pPr eaLnBrk="1" hangingPunct="1">
                <a:spcBef>
                  <a:spcPct val="50000"/>
                </a:spcBef>
                <a:spcAft>
                  <a:spcPct val="10000"/>
                </a:spcAft>
                <a:buSzPct val="120000"/>
                <a:buFontTx/>
                <a:buChar char="•"/>
              </a:pPr>
              <a:r>
                <a:rPr kumimoji="1" lang="en-US" altLang="en-US">
                  <a:ea typeface="SimSun" panose="02010600030101010101" pitchFamily="2" charset="-122"/>
                </a:rPr>
                <a:t> Irregular mixture: 0.7 U</a:t>
              </a:r>
              <a:r>
                <a:rPr kumimoji="1" lang="en-US" altLang="en-US" baseline="-25000">
                  <a:ea typeface="SimSun" panose="02010600030101010101" pitchFamily="2" charset="-122"/>
                </a:rPr>
                <a:t>CJ</a:t>
              </a:r>
              <a:r>
                <a:rPr kumimoji="1" lang="en-US" altLang="en-US">
                  <a:ea typeface="SimSun" panose="02010600030101010101" pitchFamily="2" charset="-122"/>
                </a:rPr>
                <a:t>~1.5 U</a:t>
              </a:r>
              <a:r>
                <a:rPr kumimoji="1" lang="en-US" altLang="en-US" baseline="-25000">
                  <a:ea typeface="SimSun" panose="02010600030101010101" pitchFamily="2" charset="-122"/>
                </a:rPr>
                <a:t>CJ</a:t>
              </a:r>
            </a:p>
          </p:txBody>
        </p:sp>
        <p:graphicFrame>
          <p:nvGraphicFramePr>
            <p:cNvPr id="80914" name="Object 8">
              <a:extLst>
                <a:ext uri="{FF2B5EF4-FFF2-40B4-BE49-F238E27FC236}">
                  <a16:creationId xmlns:a16="http://schemas.microsoft.com/office/drawing/2014/main" id="{53B9ED9D-FD6A-0D15-9B69-1E2920D2EBE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2" y="2840"/>
            <a:ext cx="499" cy="2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71252" imgH="241195" progId="Equation.3">
                    <p:embed/>
                  </p:oleObj>
                </mc:Choice>
                <mc:Fallback>
                  <p:oleObj name="Equation" r:id="rId4" imgW="571252" imgH="241195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" y="2840"/>
                          <a:ext cx="499" cy="2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0915" name="Object 9">
              <a:extLst>
                <a:ext uri="{FF2B5EF4-FFF2-40B4-BE49-F238E27FC236}">
                  <a16:creationId xmlns:a16="http://schemas.microsoft.com/office/drawing/2014/main" id="{4B12EA59-BFF2-EBBC-574E-F89A0ED30B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55" y="3113"/>
            <a:ext cx="454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45863" imgH="228501" progId="Equation.3">
                    <p:embed/>
                  </p:oleObj>
                </mc:Choice>
                <mc:Fallback>
                  <p:oleObj name="Equation" r:id="rId6" imgW="545863" imgH="228501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" y="3113"/>
                          <a:ext cx="454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0904" name="Picture 10" descr="PD-DuDt">
            <a:extLst>
              <a:ext uri="{FF2B5EF4-FFF2-40B4-BE49-F238E27FC236}">
                <a16:creationId xmlns:a16="http://schemas.microsoft.com/office/drawing/2014/main" id="{E6D112C0-9929-67E9-9AFD-2E3C96FCC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3"/>
            <a:ext cx="3749675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Text Box 11">
            <a:extLst>
              <a:ext uri="{FF2B5EF4-FFF2-40B4-BE49-F238E27FC236}">
                <a16:creationId xmlns:a16="http://schemas.microsoft.com/office/drawing/2014/main" id="{956F9AD0-0328-89B7-30D0-69556036B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508500"/>
            <a:ext cx="324008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kumimoji="1" lang="en-US" altLang="en-US" sz="2400" b="1" baseline="-25000">
                <a:ea typeface="SimSun" panose="02010600030101010101" pitchFamily="2" charset="-122"/>
              </a:rPr>
              <a:t>`</a:t>
            </a:r>
            <a:r>
              <a:rPr kumimoji="1" lang="en-US" altLang="en-US" sz="1600" b="1"/>
              <a:t>Regular mixture:</a:t>
            </a:r>
          </a:p>
          <a:p>
            <a:pPr eaLnBrk="1" hangingPunct="1">
              <a:spcBef>
                <a:spcPct val="50000"/>
              </a:spcBef>
            </a:pPr>
            <a:r>
              <a:rPr kumimoji="1" lang="en-US" altLang="en-US" sz="1600" b="1">
                <a:ea typeface="SimSun" panose="02010600030101010101" pitchFamily="2" charset="-122"/>
              </a:rPr>
              <a:t>     -</a:t>
            </a:r>
            <a:r>
              <a:rPr kumimoji="1" lang="en-US" altLang="en-US" sz="2400" b="1" baseline="-25000">
                <a:ea typeface="SimSun" panose="02010600030101010101" pitchFamily="2" charset="-122"/>
              </a:rPr>
              <a:t> </a:t>
            </a:r>
            <a:r>
              <a:rPr kumimoji="1" lang="en-US" altLang="en-US" sz="1600" b="1">
                <a:ea typeface="SimSun" panose="02010600030101010101" pitchFamily="2" charset="-122"/>
              </a:rPr>
              <a:t>most likely</a:t>
            </a:r>
            <a:r>
              <a:rPr kumimoji="1" lang="en-US" altLang="en-US" sz="2400" b="1" baseline="-25000">
                <a:ea typeface="SimSun" panose="02010600030101010101" pitchFamily="2" charset="-122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kumimoji="1" lang="en-US" altLang="en-US" sz="1600" b="1">
                <a:ea typeface="SimSun" panose="02010600030101010101" pitchFamily="2" charset="-122"/>
              </a:rPr>
              <a:t> Irregular mixture           </a:t>
            </a:r>
          </a:p>
          <a:p>
            <a:pPr eaLnBrk="1" hangingPunct="1">
              <a:spcBef>
                <a:spcPct val="50000"/>
              </a:spcBef>
            </a:pPr>
            <a:r>
              <a:rPr kumimoji="1" lang="en-US" altLang="en-US" sz="1600" b="1">
                <a:ea typeface="SimSun" panose="02010600030101010101" pitchFamily="2" charset="-122"/>
              </a:rPr>
              <a:t>     - most likely</a:t>
            </a:r>
          </a:p>
          <a:p>
            <a:pPr eaLnBrk="1" hangingPunct="1">
              <a:spcBef>
                <a:spcPct val="50000"/>
              </a:spcBef>
            </a:pPr>
            <a:r>
              <a:rPr kumimoji="1" lang="en-US" altLang="en-US" sz="1600" b="1">
                <a:ea typeface="SimSun" panose="02010600030101010101" pitchFamily="2" charset="-122"/>
              </a:rPr>
              <a:t>     -  faster decay rate!</a:t>
            </a:r>
          </a:p>
        </p:txBody>
      </p:sp>
      <p:graphicFrame>
        <p:nvGraphicFramePr>
          <p:cNvPr id="80906" name="Object 12">
            <a:extLst>
              <a:ext uri="{FF2B5EF4-FFF2-40B4-BE49-F238E27FC236}">
                <a16:creationId xmlns:a16="http://schemas.microsoft.com/office/drawing/2014/main" id="{B1EB8FF9-8DFC-6ACD-2F19-638BA3B5ED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4038" y="4797425"/>
          <a:ext cx="12414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79032" imgH="393529" progId="Equation.3">
                  <p:embed/>
                </p:oleObj>
              </mc:Choice>
              <mc:Fallback>
                <p:oleObj name="Equation" r:id="rId9" imgW="1079032" imgH="39352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4038" y="4797425"/>
                        <a:ext cx="12414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7" name="Object 13">
            <a:extLst>
              <a:ext uri="{FF2B5EF4-FFF2-40B4-BE49-F238E27FC236}">
                <a16:creationId xmlns:a16="http://schemas.microsoft.com/office/drawing/2014/main" id="{FCDEEB02-D0CD-B7FC-7554-7340C621AF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1350" y="5516563"/>
          <a:ext cx="115411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02865" imgH="393529" progId="Equation.3">
                  <p:embed/>
                </p:oleObj>
              </mc:Choice>
              <mc:Fallback>
                <p:oleObj name="Equation" r:id="rId11" imgW="1002865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350" y="5516563"/>
                        <a:ext cx="115411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8" name="Text Box 14">
            <a:extLst>
              <a:ext uri="{FF2B5EF4-FFF2-40B4-BE49-F238E27FC236}">
                <a16:creationId xmlns:a16="http://schemas.microsoft.com/office/drawing/2014/main" id="{6BA6A42D-93C9-B0BE-CE12-DD158FE5A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1628775"/>
            <a:ext cx="720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200" b="1">
                <a:ea typeface="SimSun" panose="02010600030101010101" pitchFamily="2" charset="-122"/>
              </a:rPr>
              <a:t>Case 1</a:t>
            </a:r>
            <a:endParaRPr kumimoji="1" lang="en-US" altLang="en-US" sz="1200" b="1" u="sng">
              <a:ea typeface="SimSun" panose="02010600030101010101" pitchFamily="2" charset="-122"/>
            </a:endParaRPr>
          </a:p>
        </p:txBody>
      </p:sp>
      <p:sp>
        <p:nvSpPr>
          <p:cNvPr id="80909" name="Text Box 15">
            <a:extLst>
              <a:ext uri="{FF2B5EF4-FFF2-40B4-BE49-F238E27FC236}">
                <a16:creationId xmlns:a16="http://schemas.microsoft.com/office/drawing/2014/main" id="{D0B2CE4A-85E7-62E1-57BF-2107DBD2D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068638"/>
            <a:ext cx="720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200" b="1">
                <a:ea typeface="SimSun" panose="02010600030101010101" pitchFamily="2" charset="-122"/>
              </a:rPr>
              <a:t>Case 2</a:t>
            </a:r>
            <a:endParaRPr kumimoji="1" lang="en-US" altLang="en-US" sz="1200" b="1" u="sng">
              <a:ea typeface="SimSun" panose="02010600030101010101" pitchFamily="2" charset="-122"/>
            </a:endParaRPr>
          </a:p>
        </p:txBody>
      </p:sp>
      <p:sp>
        <p:nvSpPr>
          <p:cNvPr id="80910" name="Text Box 16">
            <a:extLst>
              <a:ext uri="{FF2B5EF4-FFF2-40B4-BE49-F238E27FC236}">
                <a16:creationId xmlns:a16="http://schemas.microsoft.com/office/drawing/2014/main" id="{EE1E4689-CF56-488D-1853-47E9CCDA9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412875"/>
            <a:ext cx="720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200" b="1">
                <a:ea typeface="SimSun" panose="02010600030101010101" pitchFamily="2" charset="-122"/>
              </a:rPr>
              <a:t>Case 1</a:t>
            </a:r>
            <a:endParaRPr kumimoji="1" lang="en-US" altLang="en-US" sz="1200" b="1" u="sng">
              <a:ea typeface="SimSun" panose="02010600030101010101" pitchFamily="2" charset="-122"/>
            </a:endParaRPr>
          </a:p>
        </p:txBody>
      </p:sp>
      <p:sp>
        <p:nvSpPr>
          <p:cNvPr id="80911" name="Text Box 17">
            <a:extLst>
              <a:ext uri="{FF2B5EF4-FFF2-40B4-BE49-F238E27FC236}">
                <a16:creationId xmlns:a16="http://schemas.microsoft.com/office/drawing/2014/main" id="{6DD95E4A-FC79-3A22-371C-562EE2BC9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2781300"/>
            <a:ext cx="720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200" b="1">
                <a:ea typeface="SimSun" panose="02010600030101010101" pitchFamily="2" charset="-122"/>
              </a:rPr>
              <a:t>Case 2</a:t>
            </a:r>
            <a:endParaRPr kumimoji="1" lang="en-US" altLang="en-US" sz="1200" b="1" u="sng">
              <a:ea typeface="SimSun" panose="02010600030101010101" pitchFamily="2" charset="-122"/>
            </a:endParaRPr>
          </a:p>
        </p:txBody>
      </p:sp>
      <p:sp>
        <p:nvSpPr>
          <p:cNvPr id="80912" name="Rectangle 18">
            <a:extLst>
              <a:ext uri="{FF2B5EF4-FFF2-40B4-BE49-F238E27FC236}">
                <a16:creationId xmlns:a16="http://schemas.microsoft.com/office/drawing/2014/main" id="{F82FF836-25FB-5BDE-7524-19FBB5E13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/>
              <a:t>PDF – Velocity, Acceleration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187CFF-74E9-3061-CC91-B7A3C376BC59}"/>
              </a:ext>
            </a:extLst>
          </p:cNvPr>
          <p:cNvSpPr txBox="1"/>
          <p:nvPr/>
        </p:nvSpPr>
        <p:spPr>
          <a:xfrm>
            <a:off x="422475" y="6519446"/>
            <a:ext cx="4982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0" baseline="0" dirty="0">
                <a:latin typeface="Arial" panose="020B0604020202020204" pitchFamily="34" charset="0"/>
              </a:rPr>
              <a:t>Liang, </a:t>
            </a:r>
            <a:r>
              <a:rPr lang="en-US" altLang="zh-CN" sz="1600" b="0" baseline="0" dirty="0" err="1">
                <a:latin typeface="Arial" panose="020B0604020202020204" pitchFamily="34" charset="0"/>
              </a:rPr>
              <a:t>Deiterding</a:t>
            </a:r>
            <a:r>
              <a:rPr lang="en-US" altLang="zh-CN" sz="1600" b="0" baseline="0" dirty="0">
                <a:latin typeface="Arial" panose="020B0604020202020204" pitchFamily="34" charset="0"/>
              </a:rPr>
              <a:t>, Browne </a:t>
            </a:r>
            <a:r>
              <a:rPr lang="en-US" altLang="en-US" sz="1600" b="0" baseline="0" dirty="0">
                <a:latin typeface="Arial" panose="020B0604020202020204" pitchFamily="34" charset="0"/>
              </a:rPr>
              <a:t>and Shepherd 2006</a:t>
            </a:r>
            <a:endParaRPr lang="en-US" sz="16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Number Placeholder 4">
            <a:extLst>
              <a:ext uri="{FF2B5EF4-FFF2-40B4-BE49-F238E27FC236}">
                <a16:creationId xmlns:a16="http://schemas.microsoft.com/office/drawing/2014/main" id="{052CA5BA-7D84-77C9-F476-D8CC7FAA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05F685-6580-443D-8BAB-E4C949AE2EA3}" type="slidenum">
              <a:rPr lang="en-US" altLang="en-US"/>
              <a:pPr/>
              <a:t>48</a:t>
            </a:fld>
            <a:endParaRPr lang="en-US" altLang="en-US"/>
          </a:p>
        </p:txBody>
      </p:sp>
      <p:pic>
        <p:nvPicPr>
          <p:cNvPr id="82947" name="Picture 2" descr="XD0">
            <a:extLst>
              <a:ext uri="{FF2B5EF4-FFF2-40B4-BE49-F238E27FC236}">
                <a16:creationId xmlns:a16="http://schemas.microsoft.com/office/drawing/2014/main" id="{D8BF3357-2CFC-AD20-5870-82B4BAB6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557338"/>
            <a:ext cx="414655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48" name="Group 3">
            <a:extLst>
              <a:ext uri="{FF2B5EF4-FFF2-40B4-BE49-F238E27FC236}">
                <a16:creationId xmlns:a16="http://schemas.microsoft.com/office/drawing/2014/main" id="{2FEADD0E-B73B-064A-B9E1-9F5EE1326FAD}"/>
              </a:ext>
            </a:extLst>
          </p:cNvPr>
          <p:cNvGrpSpPr>
            <a:grpSpLocks/>
          </p:cNvGrpSpPr>
          <p:nvPr/>
        </p:nvGrpSpPr>
        <p:grpSpPr bwMode="auto">
          <a:xfrm>
            <a:off x="0" y="836613"/>
            <a:ext cx="4500563" cy="704850"/>
            <a:chOff x="0" y="663"/>
            <a:chExt cx="2925" cy="444"/>
          </a:xfrm>
        </p:grpSpPr>
        <p:grpSp>
          <p:nvGrpSpPr>
            <p:cNvPr id="82976" name="Group 4">
              <a:extLst>
                <a:ext uri="{FF2B5EF4-FFF2-40B4-BE49-F238E27FC236}">
                  <a16:creationId xmlns:a16="http://schemas.microsoft.com/office/drawing/2014/main" id="{B41B4814-D5F4-F306-A5B9-297FBDC58C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" y="663"/>
              <a:ext cx="2767" cy="444"/>
              <a:chOff x="158" y="800"/>
              <a:chExt cx="2767" cy="444"/>
            </a:xfrm>
          </p:grpSpPr>
          <p:grpSp>
            <p:nvGrpSpPr>
              <p:cNvPr id="82980" name="Group 5">
                <a:extLst>
                  <a:ext uri="{FF2B5EF4-FFF2-40B4-BE49-F238E27FC236}">
                    <a16:creationId xmlns:a16="http://schemas.microsoft.com/office/drawing/2014/main" id="{6D5431FA-FDDB-D414-C28B-FC4CEAC8CB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" y="800"/>
                <a:ext cx="2767" cy="444"/>
                <a:chOff x="158" y="1026"/>
                <a:chExt cx="2767" cy="444"/>
              </a:xfrm>
            </p:grpSpPr>
            <p:pic>
              <p:nvPicPr>
                <p:cNvPr id="82982" name="Picture 6" descr="smoke_XD0">
                  <a:extLst>
                    <a:ext uri="{FF2B5EF4-FFF2-40B4-BE49-F238E27FC236}">
                      <a16:creationId xmlns:a16="http://schemas.microsoft.com/office/drawing/2014/main" id="{FE389D01-5C4A-61D1-093E-F048610766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4" y="1026"/>
                  <a:ext cx="2705" cy="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2983" name="Line 7">
                  <a:extLst>
                    <a:ext uri="{FF2B5EF4-FFF2-40B4-BE49-F238E27FC236}">
                      <a16:creationId xmlns:a16="http://schemas.microsoft.com/office/drawing/2014/main" id="{171182AC-34D3-AD1C-5C5F-620470F08C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" y="1253"/>
                  <a:ext cx="2767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4" name="Line 8">
                  <a:extLst>
                    <a:ext uri="{FF2B5EF4-FFF2-40B4-BE49-F238E27FC236}">
                      <a16:creationId xmlns:a16="http://schemas.microsoft.com/office/drawing/2014/main" id="{7763E48E-1B61-E1F5-9CCE-21FE35E69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" y="1344"/>
                  <a:ext cx="2767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985" name="Line 9">
                  <a:extLst>
                    <a:ext uri="{FF2B5EF4-FFF2-40B4-BE49-F238E27FC236}">
                      <a16:creationId xmlns:a16="http://schemas.microsoft.com/office/drawing/2014/main" id="{E12786BB-860C-0FAF-23C5-31610C1244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" y="1423"/>
                  <a:ext cx="2767" cy="11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981" name="AutoShape 10">
                <a:extLst>
                  <a:ext uri="{FF2B5EF4-FFF2-40B4-BE49-F238E27FC236}">
                    <a16:creationId xmlns:a16="http://schemas.microsoft.com/office/drawing/2014/main" id="{9A5308BE-11E5-851B-D5CA-58651C3B2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8" y="890"/>
                <a:ext cx="363" cy="91"/>
              </a:xfrm>
              <a:prstGeom prst="rightArrow">
                <a:avLst>
                  <a:gd name="adj1" fmla="val 50000"/>
                  <a:gd name="adj2" fmla="val 99725"/>
                </a:avLst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82977" name="Text Box 11">
              <a:extLst>
                <a:ext uri="{FF2B5EF4-FFF2-40B4-BE49-F238E27FC236}">
                  <a16:creationId xmlns:a16="http://schemas.microsoft.com/office/drawing/2014/main" id="{EE0A16AD-1DFD-EA5A-EB9A-566699C54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754"/>
              <a:ext cx="15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en-US" sz="1600" b="1" baseline="-25000"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82978" name="Text Box 12">
              <a:extLst>
                <a:ext uri="{FF2B5EF4-FFF2-40B4-BE49-F238E27FC236}">
                  <a16:creationId xmlns:a16="http://schemas.microsoft.com/office/drawing/2014/main" id="{66FD81D3-71B9-C140-81B5-B44808A44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845"/>
              <a:ext cx="15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en-US" sz="1600" b="1" baseline="-25000"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82979" name="Text Box 13">
              <a:extLst>
                <a:ext uri="{FF2B5EF4-FFF2-40B4-BE49-F238E27FC236}">
                  <a16:creationId xmlns:a16="http://schemas.microsoft.com/office/drawing/2014/main" id="{DEE98C6F-2C5E-2BE4-DE6F-3E0BEB2BE8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935"/>
              <a:ext cx="158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en-US" sz="1600" b="1" baseline="-25000">
                  <a:ea typeface="SimSun" panose="02010600030101010101" pitchFamily="2" charset="-122"/>
                </a:rPr>
                <a:t>3</a:t>
              </a:r>
            </a:p>
          </p:txBody>
        </p:sp>
      </p:grpSp>
      <p:pic>
        <p:nvPicPr>
          <p:cNvPr id="82949" name="Picture 14" descr="XD0">
            <a:extLst>
              <a:ext uri="{FF2B5EF4-FFF2-40B4-BE49-F238E27FC236}">
                <a16:creationId xmlns:a16="http://schemas.microsoft.com/office/drawing/2014/main" id="{DFFE384C-4069-9DD1-2404-56EC730B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524000"/>
            <a:ext cx="45593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Rectangle 15">
            <a:extLst>
              <a:ext uri="{FF2B5EF4-FFF2-40B4-BE49-F238E27FC236}">
                <a16:creationId xmlns:a16="http://schemas.microsoft.com/office/drawing/2014/main" id="{5B83FDAC-48DE-4F73-1472-87AB89DE7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9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951" name="Rectangle 16">
            <a:extLst>
              <a:ext uri="{FF2B5EF4-FFF2-40B4-BE49-F238E27FC236}">
                <a16:creationId xmlns:a16="http://schemas.microsoft.com/office/drawing/2014/main" id="{8493B023-272B-E3FD-2FD5-B12264E56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87688"/>
            <a:ext cx="33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CA" altLang="zh-CN" sz="1200">
                <a:latin typeface="Times New Roman" panose="02020603050405020304" pitchFamily="18" charset="0"/>
                <a:ea typeface="SimSun" panose="02010600030101010101" pitchFamily="2" charset="-122"/>
              </a:rPr>
              <a:t>    </a:t>
            </a:r>
            <a:endParaRPr kumimoji="1" lang="en-CA" altLang="zh-CN" sz="24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2952" name="Rectangle 17">
            <a:extLst>
              <a:ext uri="{FF2B5EF4-FFF2-40B4-BE49-F238E27FC236}">
                <a16:creationId xmlns:a16="http://schemas.microsoft.com/office/drawing/2014/main" id="{A4697F1A-07F6-7B68-14D6-D7DD0F91F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2953" name="Object 18">
            <a:extLst>
              <a:ext uri="{FF2B5EF4-FFF2-40B4-BE49-F238E27FC236}">
                <a16:creationId xmlns:a16="http://schemas.microsoft.com/office/drawing/2014/main" id="{183851B9-ACD2-E81C-9370-46FD78661E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1628775"/>
          <a:ext cx="1025525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200" imgH="241300" progId="Equation.3">
                  <p:embed/>
                </p:oleObj>
              </mc:Choice>
              <mc:Fallback>
                <p:oleObj name="Equation" r:id="rId6" imgW="838200" imgH="2413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628775"/>
                        <a:ext cx="1025525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4" name="Object 19">
            <a:extLst>
              <a:ext uri="{FF2B5EF4-FFF2-40B4-BE49-F238E27FC236}">
                <a16:creationId xmlns:a16="http://schemas.microsoft.com/office/drawing/2014/main" id="{941B687A-9F53-059C-BCC6-E0201FE3EE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1916113"/>
          <a:ext cx="1011237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38200" imgH="228600" progId="Equation.3">
                  <p:embed/>
                </p:oleObj>
              </mc:Choice>
              <mc:Fallback>
                <p:oleObj name="Equation" r:id="rId8" imgW="838200" imgH="2286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916113"/>
                        <a:ext cx="1011237" cy="277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5" name="Object 20">
            <a:extLst>
              <a:ext uri="{FF2B5EF4-FFF2-40B4-BE49-F238E27FC236}">
                <a16:creationId xmlns:a16="http://schemas.microsoft.com/office/drawing/2014/main" id="{378D1A98-E9EE-9B90-788D-B60708CB83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2852738"/>
          <a:ext cx="1025525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38200" imgH="241300" progId="Equation.3">
                  <p:embed/>
                </p:oleObj>
              </mc:Choice>
              <mc:Fallback>
                <p:oleObj name="Equation" r:id="rId10" imgW="838200" imgH="2413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852738"/>
                        <a:ext cx="1025525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6" name="Object 21">
            <a:extLst>
              <a:ext uri="{FF2B5EF4-FFF2-40B4-BE49-F238E27FC236}">
                <a16:creationId xmlns:a16="http://schemas.microsoft.com/office/drawing/2014/main" id="{4D7ED267-FA44-C969-5197-43A5601E68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3140075"/>
          <a:ext cx="10255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50900" imgH="228600" progId="Equation.3">
                  <p:embed/>
                </p:oleObj>
              </mc:Choice>
              <mc:Fallback>
                <p:oleObj name="Equation" r:id="rId12" imgW="850900" imgH="2286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3140075"/>
                        <a:ext cx="1025525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7" name="Object 22">
            <a:extLst>
              <a:ext uri="{FF2B5EF4-FFF2-40B4-BE49-F238E27FC236}">
                <a16:creationId xmlns:a16="http://schemas.microsoft.com/office/drawing/2014/main" id="{0DBB7352-04BD-45AF-0BD5-79A761206B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4005263"/>
          <a:ext cx="1039813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50531" imgH="241195" progId="Equation.3">
                  <p:embed/>
                </p:oleObj>
              </mc:Choice>
              <mc:Fallback>
                <p:oleObj name="Equation" r:id="rId14" imgW="850531" imgH="241195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005263"/>
                        <a:ext cx="1039813" cy="29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8" name="Object 23">
            <a:extLst>
              <a:ext uri="{FF2B5EF4-FFF2-40B4-BE49-F238E27FC236}">
                <a16:creationId xmlns:a16="http://schemas.microsoft.com/office/drawing/2014/main" id="{11F227E7-C42E-0703-4FC7-9A13BB96C2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7675" y="4324350"/>
          <a:ext cx="1011238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38200" imgH="228600" progId="Equation.3">
                  <p:embed/>
                </p:oleObj>
              </mc:Choice>
              <mc:Fallback>
                <p:oleObj name="Equation" r:id="rId16" imgW="838200" imgH="2286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324350"/>
                        <a:ext cx="1011238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9" name="Text Box 24">
            <a:extLst>
              <a:ext uri="{FF2B5EF4-FFF2-40B4-BE49-F238E27FC236}">
                <a16:creationId xmlns:a16="http://schemas.microsoft.com/office/drawing/2014/main" id="{3BA44A6F-7C40-8FAE-8B59-D7C07A7D2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6250"/>
            <a:ext cx="936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Case 1</a:t>
            </a:r>
            <a:endParaRPr kumimoji="1" lang="en-US" altLang="en-US" sz="1600" b="1" u="sng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grpSp>
        <p:nvGrpSpPr>
          <p:cNvPr id="82960" name="Group 25">
            <a:extLst>
              <a:ext uri="{FF2B5EF4-FFF2-40B4-BE49-F238E27FC236}">
                <a16:creationId xmlns:a16="http://schemas.microsoft.com/office/drawing/2014/main" id="{DD84BEC2-09EB-D2F0-CD25-1CAF2FE89BE0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1628775"/>
            <a:ext cx="1149350" cy="2932113"/>
            <a:chOff x="2705" y="1143"/>
            <a:chExt cx="724" cy="1847"/>
          </a:xfrm>
        </p:grpSpPr>
        <p:graphicFrame>
          <p:nvGraphicFramePr>
            <p:cNvPr id="82970" name="Object 26">
              <a:extLst>
                <a:ext uri="{FF2B5EF4-FFF2-40B4-BE49-F238E27FC236}">
                  <a16:creationId xmlns:a16="http://schemas.microsoft.com/office/drawing/2014/main" id="{4B43F51F-932D-F1CE-5E58-61B143E20E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43" y="1143"/>
            <a:ext cx="656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850531" imgH="241195" progId="Equation.3">
                    <p:embed/>
                  </p:oleObj>
                </mc:Choice>
                <mc:Fallback>
                  <p:oleObj name="Equation" r:id="rId18" imgW="850531" imgH="241195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3" y="1143"/>
                          <a:ext cx="656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971" name="Object 27">
              <a:extLst>
                <a:ext uri="{FF2B5EF4-FFF2-40B4-BE49-F238E27FC236}">
                  <a16:creationId xmlns:a16="http://schemas.microsoft.com/office/drawing/2014/main" id="{9EBCF4D4-A6C1-7A4C-98C4-86098D93274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39" y="1344"/>
            <a:ext cx="647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850900" imgH="228600" progId="Equation.3">
                    <p:embed/>
                  </p:oleObj>
                </mc:Choice>
                <mc:Fallback>
                  <p:oleObj name="Equation" r:id="rId20" imgW="850900" imgH="228600" progId="Equation.3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9" y="1344"/>
                          <a:ext cx="647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972" name="Object 28">
              <a:extLst>
                <a:ext uri="{FF2B5EF4-FFF2-40B4-BE49-F238E27FC236}">
                  <a16:creationId xmlns:a16="http://schemas.microsoft.com/office/drawing/2014/main" id="{026C6831-61CA-0292-B24E-E7088A63586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5" y="1979"/>
            <a:ext cx="724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939392" imgH="241195" progId="Equation.3">
                    <p:embed/>
                  </p:oleObj>
                </mc:Choice>
                <mc:Fallback>
                  <p:oleObj name="Equation" r:id="rId22" imgW="939392" imgH="241195" progId="Equation.3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5" y="1979"/>
                          <a:ext cx="724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973" name="Object 29">
              <a:extLst>
                <a:ext uri="{FF2B5EF4-FFF2-40B4-BE49-F238E27FC236}">
                  <a16:creationId xmlns:a16="http://schemas.microsoft.com/office/drawing/2014/main" id="{91D33ED7-C064-B366-9E96-6114BD6CC85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5" y="2160"/>
            <a:ext cx="704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927100" imgH="228600" progId="Equation.3">
                    <p:embed/>
                  </p:oleObj>
                </mc:Choice>
                <mc:Fallback>
                  <p:oleObj name="Equation" r:id="rId24" imgW="927100" imgH="228600" progId="Equation.3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5" y="2160"/>
                          <a:ext cx="704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974" name="Object 30">
              <a:extLst>
                <a:ext uri="{FF2B5EF4-FFF2-40B4-BE49-F238E27FC236}">
                  <a16:creationId xmlns:a16="http://schemas.microsoft.com/office/drawing/2014/main" id="{7FBCC90F-8D61-A2C9-BA93-FE0AA8AC4B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1" y="2614"/>
            <a:ext cx="713" cy="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927100" imgH="241300" progId="Equation.3">
                    <p:embed/>
                  </p:oleObj>
                </mc:Choice>
                <mc:Fallback>
                  <p:oleObj name="Equation" r:id="rId26" imgW="927100" imgH="241300" progId="Equation.3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1" y="2614"/>
                          <a:ext cx="713" cy="1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975" name="Object 31">
              <a:extLst>
                <a:ext uri="{FF2B5EF4-FFF2-40B4-BE49-F238E27FC236}">
                  <a16:creationId xmlns:a16="http://schemas.microsoft.com/office/drawing/2014/main" id="{5AA16429-3739-78C2-F47D-1B4F87B8E9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6" y="2815"/>
            <a:ext cx="705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927100" imgH="228600" progId="Equation.3">
                    <p:embed/>
                  </p:oleObj>
                </mc:Choice>
                <mc:Fallback>
                  <p:oleObj name="Equation" r:id="rId28" imgW="927100" imgH="22860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" y="2815"/>
                          <a:ext cx="705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2961" name="Group 32">
            <a:extLst>
              <a:ext uri="{FF2B5EF4-FFF2-40B4-BE49-F238E27FC236}">
                <a16:creationId xmlns:a16="http://schemas.microsoft.com/office/drawing/2014/main" id="{AF78BE1E-C939-5835-79A2-59D86BB8EC8F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836613"/>
            <a:ext cx="4248150" cy="647700"/>
            <a:chOff x="2971" y="800"/>
            <a:chExt cx="2676" cy="408"/>
          </a:xfrm>
        </p:grpSpPr>
        <p:grpSp>
          <p:nvGrpSpPr>
            <p:cNvPr id="82964" name="Group 33">
              <a:extLst>
                <a:ext uri="{FF2B5EF4-FFF2-40B4-BE49-F238E27FC236}">
                  <a16:creationId xmlns:a16="http://schemas.microsoft.com/office/drawing/2014/main" id="{B1A8BCAE-DDED-7AC1-C0B2-456338FC32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1" y="800"/>
              <a:ext cx="2676" cy="408"/>
              <a:chOff x="3016" y="1026"/>
              <a:chExt cx="2676" cy="408"/>
            </a:xfrm>
          </p:grpSpPr>
          <p:pic>
            <p:nvPicPr>
              <p:cNvPr id="82966" name="Picture 34" descr="smoke_XD0">
                <a:extLst>
                  <a:ext uri="{FF2B5EF4-FFF2-40B4-BE49-F238E27FC236}">
                    <a16:creationId xmlns:a16="http://schemas.microsoft.com/office/drawing/2014/main" id="{5E403459-92BA-441F-547B-8B35BBBE69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1" y="1026"/>
                <a:ext cx="2607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67" name="Line 35">
                <a:extLst>
                  <a:ext uri="{FF2B5EF4-FFF2-40B4-BE49-F238E27FC236}">
                    <a16:creationId xmlns:a16="http://schemas.microsoft.com/office/drawing/2014/main" id="{3DA2EA45-A9A6-9B06-ED2D-8028B4847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1246"/>
                <a:ext cx="2676" cy="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8" name="Line 36">
                <a:extLst>
                  <a:ext uri="{FF2B5EF4-FFF2-40B4-BE49-F238E27FC236}">
                    <a16:creationId xmlns:a16="http://schemas.microsoft.com/office/drawing/2014/main" id="{D1B1B404-102F-B6C1-6E2B-85A07ABD8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" y="1323"/>
                <a:ext cx="2676" cy="1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9" name="Line 37">
                <a:extLst>
                  <a:ext uri="{FF2B5EF4-FFF2-40B4-BE49-F238E27FC236}">
                    <a16:creationId xmlns:a16="http://schemas.microsoft.com/office/drawing/2014/main" id="{221D2D11-B18C-57D5-B8B6-CEBA8ACD28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6" y="1401"/>
                <a:ext cx="2676" cy="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965" name="AutoShape 38">
              <a:extLst>
                <a:ext uri="{FF2B5EF4-FFF2-40B4-BE49-F238E27FC236}">
                  <a16:creationId xmlns:a16="http://schemas.microsoft.com/office/drawing/2014/main" id="{AF669A62-B8E3-4051-386E-922BDD536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845"/>
              <a:ext cx="363" cy="91"/>
            </a:xfrm>
            <a:prstGeom prst="rightArrow">
              <a:avLst>
                <a:gd name="adj1" fmla="val 50000"/>
                <a:gd name="adj2" fmla="val 99725"/>
              </a:avLst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2962" name="Text Box 39">
            <a:extLst>
              <a:ext uri="{FF2B5EF4-FFF2-40B4-BE49-F238E27FC236}">
                <a16:creationId xmlns:a16="http://schemas.microsoft.com/office/drawing/2014/main" id="{E88A3FAA-A971-E348-F919-CAE4F1281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476250"/>
            <a:ext cx="936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Case 2</a:t>
            </a:r>
            <a:endParaRPr kumimoji="1" lang="en-US" altLang="en-US" sz="1600" b="1" u="sng">
              <a:solidFill>
                <a:schemeClr val="bg1"/>
              </a:solidFill>
              <a:ea typeface="SimSun" panose="02010600030101010101" pitchFamily="2" charset="-122"/>
            </a:endParaRPr>
          </a:p>
        </p:txBody>
      </p:sp>
      <p:sp>
        <p:nvSpPr>
          <p:cNvPr id="82963" name="Rectangle 40">
            <a:extLst>
              <a:ext uri="{FF2B5EF4-FFF2-40B4-BE49-F238E27FC236}">
                <a16:creationId xmlns:a16="http://schemas.microsoft.com/office/drawing/2014/main" id="{1B1F6308-5DB8-1E24-61C4-72EAC5F822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/>
          <a:lstStyle/>
          <a:p>
            <a:pPr eaLnBrk="1" hangingPunct="1"/>
            <a:r>
              <a:rPr lang="en-US" altLang="en-US"/>
              <a:t>Fluctuations in Reaction Length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1FD803-5B5B-BAEC-0FB4-89BC71C98108}"/>
              </a:ext>
            </a:extLst>
          </p:cNvPr>
          <p:cNvSpPr txBox="1"/>
          <p:nvPr/>
        </p:nvSpPr>
        <p:spPr>
          <a:xfrm>
            <a:off x="399326" y="5894413"/>
            <a:ext cx="4982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0" baseline="0" dirty="0">
                <a:latin typeface="Arial" panose="020B0604020202020204" pitchFamily="34" charset="0"/>
              </a:rPr>
              <a:t>Liang, </a:t>
            </a:r>
            <a:r>
              <a:rPr lang="en-US" altLang="zh-CN" sz="1600" b="0" baseline="0" dirty="0" err="1">
                <a:latin typeface="Arial" panose="020B0604020202020204" pitchFamily="34" charset="0"/>
              </a:rPr>
              <a:t>Deiterding</a:t>
            </a:r>
            <a:r>
              <a:rPr lang="en-US" altLang="zh-CN" sz="1600" b="0" baseline="0" dirty="0">
                <a:latin typeface="Arial" panose="020B0604020202020204" pitchFamily="34" charset="0"/>
              </a:rPr>
              <a:t>, Browne </a:t>
            </a:r>
            <a:r>
              <a:rPr lang="en-US" altLang="en-US" sz="1600" b="0" baseline="0" dirty="0">
                <a:latin typeface="Arial" panose="020B0604020202020204" pitchFamily="34" charset="0"/>
              </a:rPr>
              <a:t>and Shepherd 2006</a:t>
            </a:r>
            <a:endParaRPr lang="en-US" sz="16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4">
            <a:extLst>
              <a:ext uri="{FF2B5EF4-FFF2-40B4-BE49-F238E27FC236}">
                <a16:creationId xmlns:a16="http://schemas.microsoft.com/office/drawing/2014/main" id="{FDF85CCC-9C55-BFC0-0EF3-3CD252AAC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C24195-CF5D-4945-835F-5F83B8AF5FFF}" type="slidenum">
              <a:rPr lang="en-US" altLang="en-US"/>
              <a:pPr/>
              <a:t>49</a:t>
            </a:fld>
            <a:endParaRPr lang="en-US" altLang="en-US"/>
          </a:p>
        </p:txBody>
      </p:sp>
      <p:pic>
        <p:nvPicPr>
          <p:cNvPr id="84995" name="Picture 2" descr="PD-delta-twocases">
            <a:extLst>
              <a:ext uri="{FF2B5EF4-FFF2-40B4-BE49-F238E27FC236}">
                <a16:creationId xmlns:a16="http://schemas.microsoft.com/office/drawing/2014/main" id="{02354AF3-3807-EE2F-5C38-BCD46AF4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570413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3">
            <a:extLst>
              <a:ext uri="{FF2B5EF4-FFF2-40B4-BE49-F238E27FC236}">
                <a16:creationId xmlns:a16="http://schemas.microsoft.com/office/drawing/2014/main" id="{50D9B7FE-6FD0-243E-70B9-D1F62625A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997" name="Rectangle 4">
            <a:extLst>
              <a:ext uri="{FF2B5EF4-FFF2-40B4-BE49-F238E27FC236}">
                <a16:creationId xmlns:a16="http://schemas.microsoft.com/office/drawing/2014/main" id="{8E9639C7-8DF7-C9E5-4365-149EBEE68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998" name="Text Box 5">
            <a:extLst>
              <a:ext uri="{FF2B5EF4-FFF2-40B4-BE49-F238E27FC236}">
                <a16:creationId xmlns:a16="http://schemas.microsoft.com/office/drawing/2014/main" id="{E3B49ADA-E4C7-C22B-0045-4B101BBD1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013325"/>
            <a:ext cx="4319587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r>
              <a:rPr kumimoji="1" lang="en-US" altLang="en-US" sz="2400" b="1" baseline="-25000">
                <a:ea typeface="SimSun" panose="02010600030101010101" pitchFamily="2" charset="-122"/>
              </a:rPr>
              <a:t> </a:t>
            </a:r>
            <a:r>
              <a:rPr kumimoji="1" lang="en-US" altLang="en-US">
                <a:ea typeface="SimSun" panose="02010600030101010101" pitchFamily="2" charset="-122"/>
              </a:rPr>
              <a:t>Regular mixture           </a:t>
            </a:r>
          </a:p>
          <a:p>
            <a:pPr eaLnBrk="1" hangingPunct="1"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r>
              <a:rPr kumimoji="1" lang="en-US" altLang="en-US">
                <a:ea typeface="SimSun" panose="02010600030101010101" pitchFamily="2" charset="-122"/>
              </a:rPr>
              <a:t>                   Most likely</a:t>
            </a:r>
          </a:p>
          <a:p>
            <a:pPr eaLnBrk="1" hangingPunct="1">
              <a:spcBef>
                <a:spcPct val="40000"/>
              </a:spcBef>
              <a:buSzPct val="120000"/>
              <a:buFontTx/>
              <a:buChar char="•"/>
            </a:pPr>
            <a:r>
              <a:rPr kumimoji="1" lang="en-US" altLang="en-US">
                <a:ea typeface="SimSun" panose="02010600030101010101" pitchFamily="2" charset="-122"/>
              </a:rPr>
              <a:t> Irregular mixture           </a:t>
            </a:r>
          </a:p>
          <a:p>
            <a:pPr eaLnBrk="1" hangingPunct="1">
              <a:spcBef>
                <a:spcPct val="20000"/>
              </a:spcBef>
              <a:spcAft>
                <a:spcPct val="10000"/>
              </a:spcAft>
            </a:pPr>
            <a:r>
              <a:rPr kumimoji="1" lang="en-US" altLang="en-US">
                <a:ea typeface="SimSun" panose="02010600030101010101" pitchFamily="2" charset="-122"/>
              </a:rPr>
              <a:t>                    </a:t>
            </a:r>
          </a:p>
        </p:txBody>
      </p:sp>
      <p:sp>
        <p:nvSpPr>
          <p:cNvPr id="84999" name="Rectangle 6">
            <a:extLst>
              <a:ext uri="{FF2B5EF4-FFF2-40B4-BE49-F238E27FC236}">
                <a16:creationId xmlns:a16="http://schemas.microsoft.com/office/drawing/2014/main" id="{1CD6F3CD-2433-4F44-B56D-05F0495BF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5000" name="Object 7">
            <a:extLst>
              <a:ext uri="{FF2B5EF4-FFF2-40B4-BE49-F238E27FC236}">
                <a16:creationId xmlns:a16="http://schemas.microsoft.com/office/drawing/2014/main" id="{973E3587-B428-BFAD-1C84-3E2831CB88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5013325"/>
          <a:ext cx="8636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3169" imgH="241195" progId="Equation.3">
                  <p:embed/>
                </p:oleObj>
              </mc:Choice>
              <mc:Fallback>
                <p:oleObj name="Equation" r:id="rId4" imgW="533169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013325"/>
                        <a:ext cx="86360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1" name="Object 8">
            <a:extLst>
              <a:ext uri="{FF2B5EF4-FFF2-40B4-BE49-F238E27FC236}">
                <a16:creationId xmlns:a16="http://schemas.microsoft.com/office/drawing/2014/main" id="{926FC032-C363-BB3B-5F44-8AFA7673E8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9263" y="5373688"/>
          <a:ext cx="890587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8000" imgH="228600" progId="Equation.3">
                  <p:embed/>
                </p:oleObj>
              </mc:Choice>
              <mc:Fallback>
                <p:oleObj name="Equation" r:id="rId6" imgW="5080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5373688"/>
                        <a:ext cx="890587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002" name="AutoShape 9">
            <a:extLst>
              <a:ext uri="{FF2B5EF4-FFF2-40B4-BE49-F238E27FC236}">
                <a16:creationId xmlns:a16="http://schemas.microsoft.com/office/drawing/2014/main" id="{A40A696D-E725-3E88-F7B5-DB7045E59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5157788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3" name="AutoShape 10">
            <a:extLst>
              <a:ext uri="{FF2B5EF4-FFF2-40B4-BE49-F238E27FC236}">
                <a16:creationId xmlns:a16="http://schemas.microsoft.com/office/drawing/2014/main" id="{BFBDC95E-1051-DA91-31F8-4980C9A71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5949950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5004" name="Object 11">
            <a:extLst>
              <a:ext uri="{FF2B5EF4-FFF2-40B4-BE49-F238E27FC236}">
                <a16:creationId xmlns:a16="http://schemas.microsoft.com/office/drawing/2014/main" id="{0A452BAA-A89A-E446-FB4E-E838675A23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9263" y="5805488"/>
          <a:ext cx="125412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74364" imgH="241195" progId="Equation.3">
                  <p:embed/>
                </p:oleObj>
              </mc:Choice>
              <mc:Fallback>
                <p:oleObj name="Equation" r:id="rId8" imgW="774364" imgH="24119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9263" y="5805488"/>
                        <a:ext cx="1254125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005" name="Picture 12" descr="PD-DeltaDt2">
            <a:extLst>
              <a:ext uri="{FF2B5EF4-FFF2-40B4-BE49-F238E27FC236}">
                <a16:creationId xmlns:a16="http://schemas.microsoft.com/office/drawing/2014/main" id="{F90E6420-8D29-C97D-F027-1F946393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52513"/>
            <a:ext cx="4260850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6" name="Text Box 13">
            <a:extLst>
              <a:ext uri="{FF2B5EF4-FFF2-40B4-BE49-F238E27FC236}">
                <a16:creationId xmlns:a16="http://schemas.microsoft.com/office/drawing/2014/main" id="{63AEE27C-B9B9-3452-090D-1CEF85D98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084763"/>
            <a:ext cx="4500562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r>
              <a:rPr kumimoji="1" lang="en-US" altLang="en-US" sz="2400" b="1" baseline="-25000">
                <a:ea typeface="SimSun" panose="02010600030101010101" pitchFamily="2" charset="-122"/>
              </a:rPr>
              <a:t> </a:t>
            </a:r>
            <a:r>
              <a:rPr kumimoji="1" lang="en-US" altLang="en-US">
                <a:ea typeface="SimSun" panose="02010600030101010101" pitchFamily="2" charset="-122"/>
              </a:rPr>
              <a:t>Regular mixture         slower </a:t>
            </a:r>
            <a:r>
              <a:rPr kumimoji="1" lang="en-US" altLang="en-US" sz="1700">
                <a:ea typeface="SimSun" panose="02010600030101010101" pitchFamily="2" charset="-122"/>
              </a:rPr>
              <a:t>acceleration</a:t>
            </a:r>
          </a:p>
          <a:p>
            <a:pPr eaLnBrk="1" hangingPunct="1">
              <a:spcBef>
                <a:spcPct val="20000"/>
              </a:spcBef>
              <a:spcAft>
                <a:spcPct val="10000"/>
              </a:spcAft>
              <a:buSzPct val="120000"/>
              <a:buFontTx/>
              <a:buChar char="•"/>
            </a:pPr>
            <a:r>
              <a:rPr kumimoji="1" lang="en-US" altLang="en-US">
                <a:ea typeface="SimSun" panose="02010600030101010101" pitchFamily="2" charset="-122"/>
              </a:rPr>
              <a:t> Irregular mixture        faster acceleration           </a:t>
            </a:r>
          </a:p>
          <a:p>
            <a:pPr eaLnBrk="1" hangingPunct="1">
              <a:spcBef>
                <a:spcPct val="20000"/>
              </a:spcBef>
              <a:spcAft>
                <a:spcPct val="10000"/>
              </a:spcAft>
            </a:pPr>
            <a:r>
              <a:rPr kumimoji="1" lang="en-US" altLang="en-US">
                <a:ea typeface="SimSun" panose="02010600030101010101" pitchFamily="2" charset="-122"/>
              </a:rPr>
              <a:t>                    </a:t>
            </a:r>
          </a:p>
        </p:txBody>
      </p:sp>
      <p:sp>
        <p:nvSpPr>
          <p:cNvPr id="85007" name="AutoShape 14">
            <a:extLst>
              <a:ext uri="{FF2B5EF4-FFF2-40B4-BE49-F238E27FC236}">
                <a16:creationId xmlns:a16="http://schemas.microsoft.com/office/drawing/2014/main" id="{EFB2E555-8B6A-590F-467E-00431AD7D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5589588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8" name="AutoShape 15">
            <a:extLst>
              <a:ext uri="{FF2B5EF4-FFF2-40B4-BE49-F238E27FC236}">
                <a16:creationId xmlns:a16="http://schemas.microsoft.com/office/drawing/2014/main" id="{E1C35F28-5B77-A76B-7EC4-8042904A3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5229225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9" name="Text Box 16">
            <a:extLst>
              <a:ext uri="{FF2B5EF4-FFF2-40B4-BE49-F238E27FC236}">
                <a16:creationId xmlns:a16="http://schemas.microsoft.com/office/drawing/2014/main" id="{AA790617-75D1-F3DA-7663-45AD4B339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557338"/>
            <a:ext cx="720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200" b="1">
                <a:ea typeface="SimSun" panose="02010600030101010101" pitchFamily="2" charset="-122"/>
              </a:rPr>
              <a:t>Case 1</a:t>
            </a:r>
            <a:endParaRPr kumimoji="1" lang="en-US" altLang="en-US" sz="1200" b="1" u="sng">
              <a:ea typeface="SimSun" panose="02010600030101010101" pitchFamily="2" charset="-122"/>
            </a:endParaRPr>
          </a:p>
        </p:txBody>
      </p:sp>
      <p:sp>
        <p:nvSpPr>
          <p:cNvPr id="85010" name="Text Box 17">
            <a:extLst>
              <a:ext uri="{FF2B5EF4-FFF2-40B4-BE49-F238E27FC236}">
                <a16:creationId xmlns:a16="http://schemas.microsoft.com/office/drawing/2014/main" id="{E47018B5-EFC8-78BF-268D-46FA5819C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2708275"/>
            <a:ext cx="720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200" b="1">
                <a:ea typeface="SimSun" panose="02010600030101010101" pitchFamily="2" charset="-122"/>
              </a:rPr>
              <a:t>Case 2</a:t>
            </a:r>
            <a:endParaRPr kumimoji="1" lang="en-US" altLang="en-US" sz="1200" b="1" u="sng">
              <a:ea typeface="SimSun" panose="02010600030101010101" pitchFamily="2" charset="-122"/>
            </a:endParaRPr>
          </a:p>
        </p:txBody>
      </p:sp>
      <p:sp>
        <p:nvSpPr>
          <p:cNvPr id="85011" name="Rectangle 18">
            <a:extLst>
              <a:ext uri="{FF2B5EF4-FFF2-40B4-BE49-F238E27FC236}">
                <a16:creationId xmlns:a16="http://schemas.microsoft.com/office/drawing/2014/main" id="{68C9B35A-5DEC-30DC-A982-6B4A59772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PDF – Reaction thickness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09EB72-CD5D-5BD0-104E-573D940C5B32}"/>
              </a:ext>
            </a:extLst>
          </p:cNvPr>
          <p:cNvSpPr txBox="1"/>
          <p:nvPr/>
        </p:nvSpPr>
        <p:spPr>
          <a:xfrm>
            <a:off x="457199" y="6230079"/>
            <a:ext cx="4982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0" baseline="0" dirty="0">
                <a:latin typeface="Arial" panose="020B0604020202020204" pitchFamily="34" charset="0"/>
              </a:rPr>
              <a:t>Liang, </a:t>
            </a:r>
            <a:r>
              <a:rPr lang="en-US" altLang="zh-CN" sz="1600" b="0" baseline="0" dirty="0" err="1">
                <a:latin typeface="Arial" panose="020B0604020202020204" pitchFamily="34" charset="0"/>
              </a:rPr>
              <a:t>Deiterding</a:t>
            </a:r>
            <a:r>
              <a:rPr lang="en-US" altLang="zh-CN" sz="1600" b="0" baseline="0" dirty="0">
                <a:latin typeface="Arial" panose="020B0604020202020204" pitchFamily="34" charset="0"/>
              </a:rPr>
              <a:t>, Browne </a:t>
            </a:r>
            <a:r>
              <a:rPr lang="en-US" altLang="en-US" sz="1600" b="0" baseline="0" dirty="0">
                <a:latin typeface="Arial" panose="020B0604020202020204" pitchFamily="34" charset="0"/>
              </a:rPr>
              <a:t>and Shepherd 2006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>
            <a:extLst>
              <a:ext uri="{FF2B5EF4-FFF2-40B4-BE49-F238E27FC236}">
                <a16:creationId xmlns:a16="http://schemas.microsoft.com/office/drawing/2014/main" id="{32CD5C3C-5E4F-40CB-7A72-80B7F8A0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4CFF64-9498-436E-9F9A-98B0F870C492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481A0545-7AB1-9E4A-D3E0-170B8FB9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533400"/>
            <a:ext cx="18557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3">
            <a:extLst>
              <a:ext uri="{FF2B5EF4-FFF2-40B4-BE49-F238E27FC236}">
                <a16:creationId xmlns:a16="http://schemas.microsoft.com/office/drawing/2014/main" id="{F0AD5E61-08B9-435F-F212-07202F1D7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Donald Chapman</a:t>
            </a:r>
          </a:p>
        </p:txBody>
      </p:sp>
      <p:pic>
        <p:nvPicPr>
          <p:cNvPr id="12293" name="Picture 4">
            <a:extLst>
              <a:ext uri="{FF2B5EF4-FFF2-40B4-BE49-F238E27FC236}">
                <a16:creationId xmlns:a16="http://schemas.microsoft.com/office/drawing/2014/main" id="{C211CB27-00AA-7608-4175-7B5062D3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09600"/>
            <a:ext cx="18748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5">
            <a:extLst>
              <a:ext uri="{FF2B5EF4-FFF2-40B4-BE49-F238E27FC236}">
                <a16:creationId xmlns:a16="http://schemas.microsoft.com/office/drawing/2014/main" id="{E0E26DD5-F12B-8676-4B3D-436AD9BCF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2400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Ehrile Jouguet</a:t>
            </a:r>
          </a:p>
        </p:txBody>
      </p:sp>
      <p:sp>
        <p:nvSpPr>
          <p:cNvPr id="12295" name="Text Box 6">
            <a:extLst>
              <a:ext uri="{FF2B5EF4-FFF2-40B4-BE49-F238E27FC236}">
                <a16:creationId xmlns:a16="http://schemas.microsoft.com/office/drawing/2014/main" id="{157FDF4C-6092-5A7D-0960-6A1470576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3886200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1889-1905</a:t>
            </a:r>
          </a:p>
        </p:txBody>
      </p:sp>
      <p:pic>
        <p:nvPicPr>
          <p:cNvPr id="12296" name="Picture 7">
            <a:extLst>
              <a:ext uri="{FF2B5EF4-FFF2-40B4-BE49-F238E27FC236}">
                <a16:creationId xmlns:a16="http://schemas.microsoft.com/office/drawing/2014/main" id="{D4A572D3-ADD6-3D3D-297E-A83C1608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572000"/>
            <a:ext cx="7488237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4">
            <a:extLst>
              <a:ext uri="{FF2B5EF4-FFF2-40B4-BE49-F238E27FC236}">
                <a16:creationId xmlns:a16="http://schemas.microsoft.com/office/drawing/2014/main" id="{F65436CB-5F12-EF8C-D4EA-197FA2F2E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4BBAC7-D029-4283-B13A-20051C593D01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87043" name="Text Box 2">
            <a:extLst>
              <a:ext uri="{FF2B5EF4-FFF2-40B4-BE49-F238E27FC236}">
                <a16:creationId xmlns:a16="http://schemas.microsoft.com/office/drawing/2014/main" id="{3DB34589-6338-6F09-3E77-661B16D86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367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Probability of </a:t>
            </a:r>
            <a:r>
              <a:rPr kumimoji="1" lang="en-US" altLang="en-US" sz="1600" b="1">
                <a:solidFill>
                  <a:schemeClr val="bg1"/>
                </a:solidFill>
                <a:latin typeface="Symbol" panose="05050102010706020507" pitchFamily="18" charset="2"/>
                <a:ea typeface="SimSun" panose="02010600030101010101" pitchFamily="2" charset="-122"/>
              </a:rPr>
              <a:t>D</a:t>
            </a: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 of Case 1</a:t>
            </a:r>
          </a:p>
        </p:txBody>
      </p:sp>
      <p:sp>
        <p:nvSpPr>
          <p:cNvPr id="87044" name="Text Box 3">
            <a:extLst>
              <a:ext uri="{FF2B5EF4-FFF2-40B4-BE49-F238E27FC236}">
                <a16:creationId xmlns:a16="http://schemas.microsoft.com/office/drawing/2014/main" id="{5A2DB988-AFD6-4DB2-6171-420008E0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084763"/>
            <a:ext cx="4319588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en-US" altLang="en-US">
                <a:ea typeface="SimSun" panose="02010600030101010101" pitchFamily="2" charset="-122"/>
              </a:rPr>
              <a:t>regular mixture         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en-US">
                <a:ea typeface="SimSun" panose="02010600030101010101" pitchFamily="2" charset="-122"/>
              </a:rPr>
              <a:t> steady (F(U)) and unsteady (</a:t>
            </a:r>
            <a:r>
              <a:rPr kumimoji="1" lang="en-US" altLang="en-US" b="1">
                <a:latin typeface="Times New Roman" panose="02020603050405020304" pitchFamily="18" charset="0"/>
                <a:ea typeface="SimSun" panose="02010600030101010101" pitchFamily="2" charset="-122"/>
                <a:sym typeface="Symbol" panose="05050102010706020507" pitchFamily="18" charset="2"/>
              </a:rPr>
              <a:t></a:t>
            </a:r>
            <a:r>
              <a:rPr kumimoji="1" lang="en-US" altLang="en-US">
                <a:latin typeface="Times New Roman" panose="02020603050405020304" pitchFamily="18" charset="0"/>
                <a:ea typeface="SimSun" panose="02010600030101010101" pitchFamily="2" charset="-122"/>
                <a:sym typeface="Symbol" panose="05050102010706020507" pitchFamily="18" charset="2"/>
              </a:rPr>
              <a:t>)  </a:t>
            </a:r>
            <a:r>
              <a:rPr kumimoji="1" lang="en-US" altLang="en-US">
                <a:ea typeface="SimSun" panose="02010600030101010101" pitchFamily="2" charset="-122"/>
              </a:rPr>
              <a:t>reaction thickness is highly correlated;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en-US">
                <a:ea typeface="SimSun" panose="02010600030101010101" pitchFamily="2" charset="-122"/>
              </a:rPr>
              <a:t> quasi-steady reaction zone.</a:t>
            </a:r>
          </a:p>
        </p:txBody>
      </p:sp>
      <p:sp>
        <p:nvSpPr>
          <p:cNvPr id="87045" name="AutoShape 4">
            <a:extLst>
              <a:ext uri="{FF2B5EF4-FFF2-40B4-BE49-F238E27FC236}">
                <a16:creationId xmlns:a16="http://schemas.microsoft.com/office/drawing/2014/main" id="{11E6B894-52A5-46D3-A4F2-C99F6353C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229225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046" name="Text Box 5">
            <a:extLst>
              <a:ext uri="{FF2B5EF4-FFF2-40B4-BE49-F238E27FC236}">
                <a16:creationId xmlns:a16="http://schemas.microsoft.com/office/drawing/2014/main" id="{97749C54-DE04-1784-C308-6996C2A5E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084763"/>
            <a:ext cx="4319588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kumimoji="1" lang="en-US" altLang="en-US">
                <a:ea typeface="SimSun" panose="02010600030101010101" pitchFamily="2" charset="-122"/>
              </a:rPr>
              <a:t>irregular mixture        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en-US">
                <a:ea typeface="SimSun" panose="02010600030101010101" pitchFamily="2" charset="-122"/>
              </a:rPr>
              <a:t> steady (F(U)) and unsteady (</a:t>
            </a:r>
            <a:r>
              <a:rPr kumimoji="1" lang="en-US" altLang="en-US" b="1">
                <a:ea typeface="SimSun" panose="02010600030101010101" pitchFamily="2" charset="-122"/>
                <a:sym typeface="Symbol" panose="05050102010706020507" pitchFamily="18" charset="2"/>
              </a:rPr>
              <a:t></a:t>
            </a:r>
            <a:r>
              <a:rPr kumimoji="1" lang="en-US" altLang="en-US">
                <a:ea typeface="SimSun" panose="02010600030101010101" pitchFamily="2" charset="-122"/>
                <a:sym typeface="Symbol" panose="05050102010706020507" pitchFamily="18" charset="2"/>
              </a:rPr>
              <a:t>)  </a:t>
            </a:r>
            <a:r>
              <a:rPr kumimoji="1" lang="en-US" altLang="en-US">
                <a:ea typeface="SimSun" panose="02010600030101010101" pitchFamily="2" charset="-122"/>
              </a:rPr>
              <a:t>reaction thickness is less correlated;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en-US" sz="2400" b="1" baseline="-2500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kumimoji="1" lang="en-US" altLang="en-US">
                <a:ea typeface="SimSun" panose="02010600030101010101" pitchFamily="2" charset="-122"/>
              </a:rPr>
              <a:t>unsteady reaction zone</a:t>
            </a:r>
            <a:endParaRPr kumimoji="1" lang="en-US" altLang="en-US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87047" name="AutoShape 6">
            <a:extLst>
              <a:ext uri="{FF2B5EF4-FFF2-40B4-BE49-F238E27FC236}">
                <a16:creationId xmlns:a16="http://schemas.microsoft.com/office/drawing/2014/main" id="{8D868D69-2C3A-B5EA-416E-EC2D2E2E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229225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7048" name="Picture 7" descr="PDXD0">
            <a:extLst>
              <a:ext uri="{FF2B5EF4-FFF2-40B4-BE49-F238E27FC236}">
                <a16:creationId xmlns:a16="http://schemas.microsoft.com/office/drawing/2014/main" id="{531E05CA-CD36-AF23-665E-160A183C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232275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8" descr="PDXD0">
            <a:extLst>
              <a:ext uri="{FF2B5EF4-FFF2-40B4-BE49-F238E27FC236}">
                <a16:creationId xmlns:a16="http://schemas.microsoft.com/office/drawing/2014/main" id="{939AEF6A-FDE2-3FC3-959C-9A3C560D5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268413"/>
            <a:ext cx="428307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0" name="Rectangle 9">
            <a:extLst>
              <a:ext uri="{FF2B5EF4-FFF2-40B4-BE49-F238E27FC236}">
                <a16:creationId xmlns:a16="http://schemas.microsoft.com/office/drawing/2014/main" id="{4A3DDB5B-616C-68B3-45B0-4B33D42AF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7051" name="Object 10">
            <a:extLst>
              <a:ext uri="{FF2B5EF4-FFF2-40B4-BE49-F238E27FC236}">
                <a16:creationId xmlns:a16="http://schemas.microsoft.com/office/drawing/2014/main" id="{5319DF0A-69C9-F579-C7C6-A4DA43B3BF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5150" y="1628775"/>
          <a:ext cx="6477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47419" imgH="203112" progId="Equation.3">
                  <p:embed/>
                </p:oleObj>
              </mc:Choice>
              <mc:Fallback>
                <p:oleObj name="Equation" r:id="rId5" imgW="647419" imgH="20311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628775"/>
                        <a:ext cx="647700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2" name="AutoShape 11">
            <a:extLst>
              <a:ext uri="{FF2B5EF4-FFF2-40B4-BE49-F238E27FC236}">
                <a16:creationId xmlns:a16="http://schemas.microsoft.com/office/drawing/2014/main" id="{4C86B630-C2CA-B4E3-9C2F-5443A2828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420938"/>
            <a:ext cx="576262" cy="144462"/>
          </a:xfrm>
          <a:prstGeom prst="leftArrow">
            <a:avLst>
              <a:gd name="adj1" fmla="val 50000"/>
              <a:gd name="adj2" fmla="val 99726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053" name="Rectangle 12">
            <a:extLst>
              <a:ext uri="{FF2B5EF4-FFF2-40B4-BE49-F238E27FC236}">
                <a16:creationId xmlns:a16="http://schemas.microsoft.com/office/drawing/2014/main" id="{F0E939FD-5F76-5CFB-A649-3E3ADFDFE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060575"/>
            <a:ext cx="1441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1600" b="1">
                <a:solidFill>
                  <a:srgbClr val="FF3300"/>
                </a:solidFill>
                <a:ea typeface="SimSun" panose="02010600030101010101" pitchFamily="2" charset="-122"/>
              </a:rPr>
              <a:t>quasi-steady</a:t>
            </a:r>
          </a:p>
        </p:txBody>
      </p:sp>
      <p:sp>
        <p:nvSpPr>
          <p:cNvPr id="87054" name="AutoShape 13">
            <a:extLst>
              <a:ext uri="{FF2B5EF4-FFF2-40B4-BE49-F238E27FC236}">
                <a16:creationId xmlns:a16="http://schemas.microsoft.com/office/drawing/2014/main" id="{95F8988C-AECF-E476-2ED2-78F67573F15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48488" y="2420938"/>
            <a:ext cx="576262" cy="144462"/>
          </a:xfrm>
          <a:prstGeom prst="leftArrow">
            <a:avLst>
              <a:gd name="adj1" fmla="val 50000"/>
              <a:gd name="adj2" fmla="val 99726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055" name="Rectangle 14">
            <a:extLst>
              <a:ext uri="{FF2B5EF4-FFF2-40B4-BE49-F238E27FC236}">
                <a16:creationId xmlns:a16="http://schemas.microsoft.com/office/drawing/2014/main" id="{95AA4042-165B-CEBF-575D-80E0E0A83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2060575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kumimoji="1" lang="en-US" altLang="en-US" sz="1600" b="1">
                <a:solidFill>
                  <a:srgbClr val="FF3300"/>
                </a:solidFill>
                <a:ea typeface="SimSun" panose="02010600030101010101" pitchFamily="2" charset="-122"/>
              </a:rPr>
              <a:t>unsteady</a:t>
            </a:r>
          </a:p>
        </p:txBody>
      </p:sp>
      <p:sp>
        <p:nvSpPr>
          <p:cNvPr id="87056" name="Text Box 15">
            <a:extLst>
              <a:ext uri="{FF2B5EF4-FFF2-40B4-BE49-F238E27FC236}">
                <a16:creationId xmlns:a16="http://schemas.microsoft.com/office/drawing/2014/main" id="{B48D1938-F6BD-A268-461C-96F6BA3B8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981075"/>
            <a:ext cx="3673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Probability of </a:t>
            </a:r>
            <a:r>
              <a:rPr kumimoji="1" lang="en-US" altLang="en-US" sz="1600" b="1">
                <a:solidFill>
                  <a:schemeClr val="bg1"/>
                </a:solidFill>
                <a:latin typeface="Symbol" panose="05050102010706020507" pitchFamily="18" charset="2"/>
                <a:ea typeface="SimSun" panose="02010600030101010101" pitchFamily="2" charset="-122"/>
              </a:rPr>
              <a:t>D</a:t>
            </a: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 of Case 2</a:t>
            </a:r>
          </a:p>
        </p:txBody>
      </p:sp>
      <p:graphicFrame>
        <p:nvGraphicFramePr>
          <p:cNvPr id="87057" name="Object 16">
            <a:extLst>
              <a:ext uri="{FF2B5EF4-FFF2-40B4-BE49-F238E27FC236}">
                <a16:creationId xmlns:a16="http://schemas.microsoft.com/office/drawing/2014/main" id="{5D4AF257-F542-8F9D-64C7-A1AB1EADFC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1557338"/>
          <a:ext cx="64770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47419" imgH="203112" progId="Equation.3">
                  <p:embed/>
                </p:oleObj>
              </mc:Choice>
              <mc:Fallback>
                <p:oleObj name="Equation" r:id="rId7" imgW="647419" imgH="203112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557338"/>
                        <a:ext cx="647700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8" name="Rectangle 17">
            <a:extLst>
              <a:ext uri="{FF2B5EF4-FFF2-40B4-BE49-F238E27FC236}">
                <a16:creationId xmlns:a16="http://schemas.microsoft.com/office/drawing/2014/main" id="{765DF4FC-B0F6-592C-93EE-813118616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Influence of Unsteadiness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1F5434-FCA9-9ED1-1539-206C7E91C29E}"/>
              </a:ext>
            </a:extLst>
          </p:cNvPr>
          <p:cNvSpPr txBox="1"/>
          <p:nvPr/>
        </p:nvSpPr>
        <p:spPr>
          <a:xfrm>
            <a:off x="422475" y="6519446"/>
            <a:ext cx="4982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0" baseline="0" dirty="0">
                <a:latin typeface="Arial" panose="020B0604020202020204" pitchFamily="34" charset="0"/>
              </a:rPr>
              <a:t>Liang, </a:t>
            </a:r>
            <a:r>
              <a:rPr lang="en-US" altLang="zh-CN" sz="1600" b="0" baseline="0" dirty="0" err="1">
                <a:latin typeface="Arial" panose="020B0604020202020204" pitchFamily="34" charset="0"/>
              </a:rPr>
              <a:t>Deiterding</a:t>
            </a:r>
            <a:r>
              <a:rPr lang="en-US" altLang="zh-CN" sz="1600" b="0" baseline="0" dirty="0">
                <a:latin typeface="Arial" panose="020B0604020202020204" pitchFamily="34" charset="0"/>
              </a:rPr>
              <a:t>, Browne </a:t>
            </a:r>
            <a:r>
              <a:rPr lang="en-US" altLang="en-US" sz="1600" b="0" baseline="0" dirty="0">
                <a:latin typeface="Arial" panose="020B0604020202020204" pitchFamily="34" charset="0"/>
              </a:rPr>
              <a:t>and Shepherd 2006</a:t>
            </a:r>
            <a:endParaRPr lang="en-US" sz="16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4">
            <a:extLst>
              <a:ext uri="{FF2B5EF4-FFF2-40B4-BE49-F238E27FC236}">
                <a16:creationId xmlns:a16="http://schemas.microsoft.com/office/drawing/2014/main" id="{E5F3E97D-9D1D-7509-997B-474CF65E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1A4A2E-5283-40C1-9687-61152A3F0C62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89091" name="Text Box 2">
            <a:extLst>
              <a:ext uri="{FF2B5EF4-FFF2-40B4-BE49-F238E27FC236}">
                <a16:creationId xmlns:a16="http://schemas.microsoft.com/office/drawing/2014/main" id="{BD6BFA7C-0B44-0932-63F3-832699CF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0200"/>
            <a:ext cx="3581400" cy="4572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/>
              <a:t>Critical shock decay rate</a:t>
            </a:r>
          </a:p>
        </p:txBody>
      </p:sp>
      <p:sp>
        <p:nvSpPr>
          <p:cNvPr id="89092" name="Text Box 3">
            <a:extLst>
              <a:ext uri="{FF2B5EF4-FFF2-40B4-BE49-F238E27FC236}">
                <a16:creationId xmlns:a16="http://schemas.microsoft.com/office/drawing/2014/main" id="{E3E4F527-3136-9724-F993-7E6A115BE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248400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/>
              <a:t>Eckett, Quick, Shepherd JFM 2000</a:t>
            </a:r>
          </a:p>
        </p:txBody>
      </p:sp>
      <p:grpSp>
        <p:nvGrpSpPr>
          <p:cNvPr id="89093" name="Group 4">
            <a:extLst>
              <a:ext uri="{FF2B5EF4-FFF2-40B4-BE49-F238E27FC236}">
                <a16:creationId xmlns:a16="http://schemas.microsoft.com/office/drawing/2014/main" id="{4F8F35D3-C7FC-370B-BAF5-17486110480E}"/>
              </a:ext>
            </a:extLst>
          </p:cNvPr>
          <p:cNvGrpSpPr>
            <a:grpSpLocks/>
          </p:cNvGrpSpPr>
          <p:nvPr/>
        </p:nvGrpSpPr>
        <p:grpSpPr bwMode="auto">
          <a:xfrm>
            <a:off x="0" y="76200"/>
            <a:ext cx="9110663" cy="838200"/>
            <a:chOff x="21" y="1152"/>
            <a:chExt cx="5739" cy="528"/>
          </a:xfrm>
        </p:grpSpPr>
        <p:sp>
          <p:nvSpPr>
            <p:cNvPr id="89099" name="Rectangle 5">
              <a:extLst>
                <a:ext uri="{FF2B5EF4-FFF2-40B4-BE49-F238E27FC236}">
                  <a16:creationId xmlns:a16="http://schemas.microsoft.com/office/drawing/2014/main" id="{1A40BCC0-4C3D-E01C-D2D1-E656D46AA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152"/>
              <a:ext cx="1392" cy="528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100" name="Rectangle 6">
              <a:extLst>
                <a:ext uri="{FF2B5EF4-FFF2-40B4-BE49-F238E27FC236}">
                  <a16:creationId xmlns:a16="http://schemas.microsoft.com/office/drawing/2014/main" id="{AF43C01F-9ED0-34B3-AA5B-F9750DB82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1176"/>
              <a:ext cx="1056" cy="504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9101" name="Rectangle 7">
              <a:extLst>
                <a:ext uri="{FF2B5EF4-FFF2-40B4-BE49-F238E27FC236}">
                  <a16:creationId xmlns:a16="http://schemas.microsoft.com/office/drawing/2014/main" id="{4C957034-3B32-4583-1910-2C010C19C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1152"/>
              <a:ext cx="1920" cy="52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aphicFrame>
          <p:nvGraphicFramePr>
            <p:cNvPr id="89102" name="Object 8">
              <a:extLst>
                <a:ext uri="{FF2B5EF4-FFF2-40B4-BE49-F238E27FC236}">
                  <a16:creationId xmlns:a16="http://schemas.microsoft.com/office/drawing/2014/main" id="{A3C30179-214B-418B-106E-78F8BA2EE0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" y="1200"/>
            <a:ext cx="5719" cy="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372100" imgH="431800" progId="Equation.3">
                    <p:embed/>
                  </p:oleObj>
                </mc:Choice>
                <mc:Fallback>
                  <p:oleObj name="Equation" r:id="rId2" imgW="5372100" imgH="4318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" y="1200"/>
                          <a:ext cx="5719" cy="4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9094" name="Object 9">
            <a:extLst>
              <a:ext uri="{FF2B5EF4-FFF2-40B4-BE49-F238E27FC236}">
                <a16:creationId xmlns:a16="http://schemas.microsoft.com/office/drawing/2014/main" id="{EEEDEBD2-712B-40E3-A231-7F9E7C0774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5226050"/>
          <a:ext cx="44196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71700" imgH="431800" progId="Equation.3">
                  <p:embed/>
                </p:oleObj>
              </mc:Choice>
              <mc:Fallback>
                <p:oleObj name="Equation" r:id="rId4" imgW="2171700" imgH="431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226050"/>
                        <a:ext cx="4419600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9095" name="Picture 10" descr="chris_xt">
            <a:extLst>
              <a:ext uri="{FF2B5EF4-FFF2-40B4-BE49-F238E27FC236}">
                <a16:creationId xmlns:a16="http://schemas.microsoft.com/office/drawing/2014/main" id="{5FCE174B-417C-16BD-37D6-AE8E9FDDA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27100"/>
            <a:ext cx="39941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11" descr="chris_Tt">
            <a:extLst>
              <a:ext uri="{FF2B5EF4-FFF2-40B4-BE49-F238E27FC236}">
                <a16:creationId xmlns:a16="http://schemas.microsoft.com/office/drawing/2014/main" id="{00F6AAF9-EBEC-C22C-0CB8-D19C9DEE5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403225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12">
            <a:extLst>
              <a:ext uri="{FF2B5EF4-FFF2-40B4-BE49-F238E27FC236}">
                <a16:creationId xmlns:a16="http://schemas.microsoft.com/office/drawing/2014/main" id="{4BE484FC-59AD-9FA0-6350-22DD3B2A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2438400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8" name="Picture 13">
            <a:extLst>
              <a:ext uri="{FF2B5EF4-FFF2-40B4-BE49-F238E27FC236}">
                <a16:creationId xmlns:a16="http://schemas.microsoft.com/office/drawing/2014/main" id="{3910A8BD-AB18-42A0-6411-7E11CB4E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6248400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Number Placeholder 3">
            <a:extLst>
              <a:ext uri="{FF2B5EF4-FFF2-40B4-BE49-F238E27FC236}">
                <a16:creationId xmlns:a16="http://schemas.microsoft.com/office/drawing/2014/main" id="{11E929D4-BEF6-5E16-6A80-A28EF29C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E12D21-091E-4822-B105-8CFD343C5024}" type="slidenum">
              <a:rPr lang="en-US" altLang="en-US"/>
              <a:pPr/>
              <a:t>52</a:t>
            </a:fld>
            <a:endParaRPr lang="en-US" altLang="en-US"/>
          </a:p>
        </p:txBody>
      </p:sp>
      <p:pic>
        <p:nvPicPr>
          <p:cNvPr id="90115" name="Picture 2" descr="temperature_particles_nond">
            <a:extLst>
              <a:ext uri="{FF2B5EF4-FFF2-40B4-BE49-F238E27FC236}">
                <a16:creationId xmlns:a16="http://schemas.microsoft.com/office/drawing/2014/main" id="{3644EE43-7333-7430-0D5B-D39B736F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/>
          <a:stretch>
            <a:fillRect/>
          </a:stretch>
        </p:blipFill>
        <p:spPr bwMode="auto">
          <a:xfrm>
            <a:off x="381000" y="2322513"/>
            <a:ext cx="3810000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" descr="temperature_p35">
            <a:extLst>
              <a:ext uri="{FF2B5EF4-FFF2-40B4-BE49-F238E27FC236}">
                <a16:creationId xmlns:a16="http://schemas.microsoft.com/office/drawing/2014/main" id="{405390B9-CAC4-AF09-0867-1B0E1432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2057400"/>
            <a:ext cx="4162425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4">
            <a:extLst>
              <a:ext uri="{FF2B5EF4-FFF2-40B4-BE49-F238E27FC236}">
                <a16:creationId xmlns:a16="http://schemas.microsoft.com/office/drawing/2014/main" id="{8139B6F1-87A3-562C-5EEF-3465346AA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52588"/>
            <a:ext cx="346075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FF"/>
                </a:solidFill>
                <a:miter lim="800000"/>
                <a:headEnd type="none" w="sm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00">
                <a:solidFill>
                  <a:srgbClr val="0000CC"/>
                </a:solidFill>
              </a:rPr>
              <a:t> .</a:t>
            </a:r>
          </a:p>
        </p:txBody>
      </p:sp>
      <p:sp>
        <p:nvSpPr>
          <p:cNvPr id="90118" name="Text Box 5">
            <a:extLst>
              <a:ext uri="{FF2B5EF4-FFF2-40B4-BE49-F238E27FC236}">
                <a16:creationId xmlns:a16="http://schemas.microsoft.com/office/drawing/2014/main" id="{BD35DB82-8A86-A812-E5AC-E72D67DCD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3048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FF"/>
                </a:solidFill>
                <a:miter lim="800000"/>
                <a:headEnd type="none" w="sm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00">
                <a:solidFill>
                  <a:srgbClr val="FF0000"/>
                </a:solidFill>
              </a:rPr>
              <a:t>Quenching t</a:t>
            </a:r>
            <a:r>
              <a:rPr lang="en-US" altLang="en-US" sz="2300" baseline="-25000">
                <a:solidFill>
                  <a:srgbClr val="FF0000"/>
                </a:solidFill>
              </a:rPr>
              <a:t>d</a:t>
            </a:r>
            <a:r>
              <a:rPr lang="en-US" altLang="en-US" sz="2300">
                <a:solidFill>
                  <a:srgbClr val="FF0000"/>
                </a:solidFill>
              </a:rPr>
              <a:t> &lt; t</a:t>
            </a:r>
            <a:r>
              <a:rPr lang="en-US" altLang="en-US" sz="2300" baseline="-25000">
                <a:solidFill>
                  <a:srgbClr val="FF0000"/>
                </a:solidFill>
              </a:rPr>
              <a:t>d,c</a:t>
            </a:r>
            <a:r>
              <a:rPr lang="en-US" altLang="en-US" sz="23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0119" name="Text Box 6">
            <a:extLst>
              <a:ext uri="{FF2B5EF4-FFF2-40B4-BE49-F238E27FC236}">
                <a16:creationId xmlns:a16="http://schemas.microsoft.com/office/drawing/2014/main" id="{3AE5574B-25BF-4971-3B0D-EDCB2CE46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27713"/>
            <a:ext cx="188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Eckett et al 1999</a:t>
            </a:r>
          </a:p>
        </p:txBody>
      </p:sp>
      <p:sp>
        <p:nvSpPr>
          <p:cNvPr id="90120" name="Text Box 7">
            <a:extLst>
              <a:ext uri="{FF2B5EF4-FFF2-40B4-BE49-F238E27FC236}">
                <a16:creationId xmlns:a16="http://schemas.microsoft.com/office/drawing/2014/main" id="{0D1BB198-BA3A-F4EC-EDD1-85B9BAE00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524000"/>
            <a:ext cx="30480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FF"/>
                </a:solidFill>
                <a:miter lim="800000"/>
                <a:headEnd type="none" w="sm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300">
                <a:solidFill>
                  <a:schemeClr val="accent2"/>
                </a:solidFill>
              </a:rPr>
              <a:t>Coupling,  t</a:t>
            </a:r>
            <a:r>
              <a:rPr lang="en-US" altLang="en-US" sz="2300" baseline="-25000">
                <a:solidFill>
                  <a:schemeClr val="accent2"/>
                </a:solidFill>
              </a:rPr>
              <a:t>d</a:t>
            </a:r>
            <a:r>
              <a:rPr lang="en-US" altLang="en-US" sz="2300">
                <a:solidFill>
                  <a:schemeClr val="accent2"/>
                </a:solidFill>
              </a:rPr>
              <a:t> &gt; t</a:t>
            </a:r>
            <a:r>
              <a:rPr lang="en-US" altLang="en-US" sz="2300" baseline="-25000">
                <a:solidFill>
                  <a:schemeClr val="accent2"/>
                </a:solidFill>
              </a:rPr>
              <a:t>d,c</a:t>
            </a:r>
            <a:r>
              <a:rPr lang="en-US" altLang="en-US" sz="2300">
                <a:solidFill>
                  <a:schemeClr val="accent2"/>
                </a:solidFill>
              </a:rPr>
              <a:t>.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4">
            <a:extLst>
              <a:ext uri="{FF2B5EF4-FFF2-40B4-BE49-F238E27FC236}">
                <a16:creationId xmlns:a16="http://schemas.microsoft.com/office/drawing/2014/main" id="{C0ABE765-A708-DE4B-BD49-A1DDE909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E73880-A9C1-437B-A092-D84932A48DBA}" type="slidenum">
              <a:rPr lang="en-US" altLang="en-US"/>
              <a:pPr/>
              <a:t>53</a:t>
            </a:fld>
            <a:endParaRPr lang="en-US" altLang="en-US"/>
          </a:p>
        </p:txBody>
      </p:sp>
      <p:pic>
        <p:nvPicPr>
          <p:cNvPr id="91139" name="Picture 2" descr="PD0">
            <a:extLst>
              <a:ext uri="{FF2B5EF4-FFF2-40B4-BE49-F238E27FC236}">
                <a16:creationId xmlns:a16="http://schemas.microsoft.com/office/drawing/2014/main" id="{0F349161-CA43-B286-4AEB-A5A588A54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5275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 Box 3">
            <a:extLst>
              <a:ext uri="{FF2B5EF4-FFF2-40B4-BE49-F238E27FC236}">
                <a16:creationId xmlns:a16="http://schemas.microsoft.com/office/drawing/2014/main" id="{1331C3B3-D321-349F-0AB5-12884F8CE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052513"/>
            <a:ext cx="3887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Joint Probability of U &amp; </a:t>
            </a:r>
            <a:r>
              <a:rPr kumimoji="1" lang="en-US" altLang="en-US" sz="1600" b="1">
                <a:solidFill>
                  <a:schemeClr val="bg1"/>
                </a:solidFill>
                <a:latin typeface="Symbol" panose="05050102010706020507" pitchFamily="18" charset="2"/>
                <a:ea typeface="SimSun" panose="02010600030101010101" pitchFamily="2" charset="-122"/>
              </a:rPr>
              <a:t>D</a:t>
            </a: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 of case 1</a:t>
            </a:r>
          </a:p>
        </p:txBody>
      </p:sp>
      <p:sp>
        <p:nvSpPr>
          <p:cNvPr id="91141" name="Text Box 4">
            <a:extLst>
              <a:ext uri="{FF2B5EF4-FFF2-40B4-BE49-F238E27FC236}">
                <a16:creationId xmlns:a16="http://schemas.microsoft.com/office/drawing/2014/main" id="{23416F6E-38B7-91E9-177D-639F1A703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052513"/>
            <a:ext cx="4032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Joint Probability U &amp; </a:t>
            </a:r>
            <a:r>
              <a:rPr kumimoji="1" lang="en-US" altLang="en-US" sz="1600" b="1">
                <a:solidFill>
                  <a:schemeClr val="bg1"/>
                </a:solidFill>
                <a:latin typeface="Symbol" panose="05050102010706020507" pitchFamily="18" charset="2"/>
                <a:ea typeface="SimSun" panose="02010600030101010101" pitchFamily="2" charset="-122"/>
              </a:rPr>
              <a:t>D</a:t>
            </a:r>
            <a:r>
              <a:rPr kumimoji="1" lang="en-US" altLang="en-US" sz="1600" b="1">
                <a:solidFill>
                  <a:schemeClr val="bg1"/>
                </a:solidFill>
                <a:ea typeface="SimSun" panose="02010600030101010101" pitchFamily="2" charset="-122"/>
              </a:rPr>
              <a:t> of  case 2</a:t>
            </a:r>
          </a:p>
        </p:txBody>
      </p:sp>
      <p:grpSp>
        <p:nvGrpSpPr>
          <p:cNvPr id="91142" name="Group 5">
            <a:extLst>
              <a:ext uri="{FF2B5EF4-FFF2-40B4-BE49-F238E27FC236}">
                <a16:creationId xmlns:a16="http://schemas.microsoft.com/office/drawing/2014/main" id="{8F358642-BE57-41D2-6E02-D6137C48993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5157788"/>
            <a:ext cx="4319588" cy="915987"/>
            <a:chOff x="204" y="3249"/>
            <a:chExt cx="2721" cy="577"/>
          </a:xfrm>
        </p:grpSpPr>
        <p:sp>
          <p:nvSpPr>
            <p:cNvPr id="91147" name="Text Box 6">
              <a:extLst>
                <a:ext uri="{FF2B5EF4-FFF2-40B4-BE49-F238E27FC236}">
                  <a16:creationId xmlns:a16="http://schemas.microsoft.com/office/drawing/2014/main" id="{E6E8BA0C-306E-B4CB-B7CC-A29482951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3249"/>
              <a:ext cx="2721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en-US">
                  <a:ea typeface="SimSun" panose="02010600030101010101" pitchFamily="2" charset="-122"/>
                </a:rPr>
                <a:t>regular mixture           steady relation of U and   </a:t>
              </a:r>
              <a:r>
                <a:rPr kumimoji="1" lang="en-US" altLang="en-US">
                  <a:ea typeface="SimSun" panose="02010600030101010101" pitchFamily="2" charset="-122"/>
                  <a:sym typeface="Symbol" panose="05050102010706020507" pitchFamily="18" charset="2"/>
                </a:rPr>
                <a:t></a:t>
              </a:r>
              <a:r>
                <a:rPr kumimoji="1" lang="en-US" altLang="en-US">
                  <a:ea typeface="SimSun" panose="02010600030101010101" pitchFamily="2" charset="-122"/>
                </a:rPr>
                <a:t>   is close to the most likely unsteady solution. </a:t>
              </a:r>
            </a:p>
          </p:txBody>
        </p:sp>
        <p:sp>
          <p:nvSpPr>
            <p:cNvPr id="91148" name="AutoShape 7">
              <a:extLst>
                <a:ext uri="{FF2B5EF4-FFF2-40B4-BE49-F238E27FC236}">
                  <a16:creationId xmlns:a16="http://schemas.microsoft.com/office/drawing/2014/main" id="{ECCB4C4B-8C27-558F-EC1D-4B4EF12B9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3339"/>
              <a:ext cx="272" cy="90"/>
            </a:xfrm>
            <a:prstGeom prst="rightArrow">
              <a:avLst>
                <a:gd name="adj1" fmla="val 50000"/>
                <a:gd name="adj2" fmla="val 75556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91143" name="Text Box 8">
            <a:extLst>
              <a:ext uri="{FF2B5EF4-FFF2-40B4-BE49-F238E27FC236}">
                <a16:creationId xmlns:a16="http://schemas.microsoft.com/office/drawing/2014/main" id="{4151DEB4-1C19-2CF5-5ED1-4DBB12988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5157788"/>
            <a:ext cx="4319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en-US" sz="2400" b="1" baseline="-25000">
                <a:ea typeface="SimSun" panose="02010600030101010101" pitchFamily="2" charset="-122"/>
              </a:rPr>
              <a:t>irregular mixture           large difference between steady and  unsteady relation. </a:t>
            </a:r>
          </a:p>
        </p:txBody>
      </p:sp>
      <p:sp>
        <p:nvSpPr>
          <p:cNvPr id="91144" name="AutoShape 9">
            <a:extLst>
              <a:ext uri="{FF2B5EF4-FFF2-40B4-BE49-F238E27FC236}">
                <a16:creationId xmlns:a16="http://schemas.microsoft.com/office/drawing/2014/main" id="{242E89F8-84A4-F553-CCBF-3B898F3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5373688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91145" name="Picture 10" descr="PD0">
            <a:extLst>
              <a:ext uri="{FF2B5EF4-FFF2-40B4-BE49-F238E27FC236}">
                <a16:creationId xmlns:a16="http://schemas.microsoft.com/office/drawing/2014/main" id="{134595BA-A8ED-665F-280B-500FA30B3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4505325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6" name="Rectangle 11">
            <a:extLst>
              <a:ext uri="{FF2B5EF4-FFF2-40B4-BE49-F238E27FC236}">
                <a16:creationId xmlns:a16="http://schemas.microsoft.com/office/drawing/2014/main" id="{DA41E2BC-00A9-324D-449B-24E94BA1F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Joint PDF  (</a:t>
            </a:r>
            <a:r>
              <a:rPr lang="en-US" altLang="en-US">
                <a:latin typeface="Symbol" panose="05050102010706020507" pitchFamily="18" charset="2"/>
              </a:rPr>
              <a:t>D</a:t>
            </a:r>
            <a:r>
              <a:rPr lang="en-US" altLang="en-US"/>
              <a:t>,</a:t>
            </a:r>
            <a:r>
              <a:rPr lang="en-US" altLang="en-US" i="1"/>
              <a:t> U)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2EC66-2DBF-FA07-370E-242FC23C4D9B}"/>
              </a:ext>
            </a:extLst>
          </p:cNvPr>
          <p:cNvSpPr txBox="1"/>
          <p:nvPr/>
        </p:nvSpPr>
        <p:spPr>
          <a:xfrm>
            <a:off x="248854" y="6287952"/>
            <a:ext cx="4982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0" baseline="0" dirty="0">
                <a:latin typeface="Arial" panose="020B0604020202020204" pitchFamily="34" charset="0"/>
              </a:rPr>
              <a:t>Liang, </a:t>
            </a:r>
            <a:r>
              <a:rPr lang="en-US" altLang="zh-CN" sz="1600" b="0" baseline="0" dirty="0" err="1">
                <a:latin typeface="Arial" panose="020B0604020202020204" pitchFamily="34" charset="0"/>
              </a:rPr>
              <a:t>Deiterding</a:t>
            </a:r>
            <a:r>
              <a:rPr lang="en-US" altLang="zh-CN" sz="1600" b="0" baseline="0" dirty="0">
                <a:latin typeface="Arial" panose="020B0604020202020204" pitchFamily="34" charset="0"/>
              </a:rPr>
              <a:t>, Browne </a:t>
            </a:r>
            <a:r>
              <a:rPr lang="en-US" altLang="en-US" sz="1600" b="0" baseline="0" dirty="0">
                <a:latin typeface="Arial" panose="020B0604020202020204" pitchFamily="34" charset="0"/>
              </a:rPr>
              <a:t>and Shepherd 2006</a:t>
            </a:r>
            <a:endParaRPr lang="en-US" sz="16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4">
            <a:extLst>
              <a:ext uri="{FF2B5EF4-FFF2-40B4-BE49-F238E27FC236}">
                <a16:creationId xmlns:a16="http://schemas.microsoft.com/office/drawing/2014/main" id="{F16BB81C-B476-6F61-A02F-B0A4E7B8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E5CD34-0C56-47DE-A860-132AFFFDE00B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93187" name="Text Box 2">
            <a:extLst>
              <a:ext uri="{FF2B5EF4-FFF2-40B4-BE49-F238E27FC236}">
                <a16:creationId xmlns:a16="http://schemas.microsoft.com/office/drawing/2014/main" id="{69392C88-63B3-0761-8CAC-DB91EC041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373688"/>
            <a:ext cx="84963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en-US" sz="1600" b="1">
                <a:ea typeface="SimSun" panose="02010600030101010101" pitchFamily="2" charset="-122"/>
              </a:rPr>
              <a:t> Irregular structure        larger ratio between max </a:t>
            </a:r>
            <a:r>
              <a:rPr kumimoji="1" lang="en-US" altLang="en-US" sz="1600" b="1">
                <a:latin typeface="Symbol" panose="05050102010706020507" pitchFamily="18" charset="2"/>
                <a:ea typeface="SimSun" panose="02010600030101010101" pitchFamily="2" charset="-122"/>
              </a:rPr>
              <a:t>D</a:t>
            </a:r>
            <a:r>
              <a:rPr kumimoji="1" lang="en-US" altLang="en-US" sz="1600" b="1">
                <a:ea typeface="SimSun" panose="02010600030101010101" pitchFamily="2" charset="-122"/>
              </a:rPr>
              <a:t> and min </a:t>
            </a:r>
            <a:r>
              <a:rPr kumimoji="1" lang="en-US" altLang="en-US" sz="1600" b="1">
                <a:latin typeface="Symbol" panose="05050102010706020507" pitchFamily="18" charset="2"/>
                <a:ea typeface="SimSun" panose="02010600030101010101" pitchFamily="2" charset="-122"/>
              </a:rPr>
              <a:t>D</a:t>
            </a:r>
          </a:p>
          <a:p>
            <a:pPr eaLnBrk="1" hangingPunct="1">
              <a:spcBef>
                <a:spcPct val="20000"/>
              </a:spcBef>
            </a:pPr>
            <a:r>
              <a:rPr kumimoji="1" lang="en-US" altLang="en-US" sz="1600" b="1">
                <a:latin typeface="Symbol" panose="05050102010706020507" pitchFamily="18" charset="2"/>
                <a:ea typeface="SimSun" panose="02010600030101010101" pitchFamily="2" charset="-122"/>
              </a:rPr>
              <a:t>                                            </a:t>
            </a:r>
            <a:r>
              <a:rPr kumimoji="1" lang="en-US" altLang="en-US" sz="1600" b="1">
                <a:ea typeface="SimSun" panose="02010600030101010101" pitchFamily="2" charset="-122"/>
              </a:rPr>
              <a:t>challenge for experimental measurements and computations </a:t>
            </a:r>
          </a:p>
          <a:p>
            <a:pPr eaLnBrk="1" hangingPunct="1">
              <a:spcBef>
                <a:spcPct val="20000"/>
              </a:spcBef>
            </a:pPr>
            <a:endParaRPr kumimoji="1" lang="en-US" altLang="en-US" sz="1600" b="1">
              <a:ea typeface="SimSun" panose="02010600030101010101" pitchFamily="2" charset="-122"/>
            </a:endParaRPr>
          </a:p>
        </p:txBody>
      </p:sp>
      <p:pic>
        <p:nvPicPr>
          <p:cNvPr id="93188" name="Picture 3" descr="XD0">
            <a:extLst>
              <a:ext uri="{FF2B5EF4-FFF2-40B4-BE49-F238E27FC236}">
                <a16:creationId xmlns:a16="http://schemas.microsoft.com/office/drawing/2014/main" id="{FED1ED47-1861-1B2F-3E5A-066B2FFAB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8050"/>
            <a:ext cx="24828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4" descr="XD0">
            <a:extLst>
              <a:ext uri="{FF2B5EF4-FFF2-40B4-BE49-F238E27FC236}">
                <a16:creationId xmlns:a16="http://schemas.microsoft.com/office/drawing/2014/main" id="{16D7DAA4-5141-74B0-AF46-859EFBBC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141663"/>
            <a:ext cx="24511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5" descr="XD0">
            <a:extLst>
              <a:ext uri="{FF2B5EF4-FFF2-40B4-BE49-F238E27FC236}">
                <a16:creationId xmlns:a16="http://schemas.microsoft.com/office/drawing/2014/main" id="{E28DA660-7A40-013F-A3BC-552401C6E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068638"/>
            <a:ext cx="24765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6" descr="XD0">
            <a:extLst>
              <a:ext uri="{FF2B5EF4-FFF2-40B4-BE49-F238E27FC236}">
                <a16:creationId xmlns:a16="http://schemas.microsoft.com/office/drawing/2014/main" id="{8E9E79C1-1B69-7026-A638-D6D24B4F2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41663"/>
            <a:ext cx="247173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7" descr="XD0">
            <a:extLst>
              <a:ext uri="{FF2B5EF4-FFF2-40B4-BE49-F238E27FC236}">
                <a16:creationId xmlns:a16="http://schemas.microsoft.com/office/drawing/2014/main" id="{C863FF20-B28C-8E52-A8AF-706337B1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908050"/>
            <a:ext cx="250507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3" name="Picture 8" descr="XD0">
            <a:extLst>
              <a:ext uri="{FF2B5EF4-FFF2-40B4-BE49-F238E27FC236}">
                <a16:creationId xmlns:a16="http://schemas.microsoft.com/office/drawing/2014/main" id="{0129D636-1F1A-4A8F-5039-0081A2AD9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08050"/>
            <a:ext cx="249713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Text Box 9">
            <a:extLst>
              <a:ext uri="{FF2B5EF4-FFF2-40B4-BE49-F238E27FC236}">
                <a16:creationId xmlns:a16="http://schemas.microsoft.com/office/drawing/2014/main" id="{6342B5D6-631B-AFD9-3F8C-8AF65F2FD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975"/>
            <a:ext cx="9715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200" b="1">
                <a:ea typeface="SimSun" panose="02010600030101010101" pitchFamily="2" charset="-122"/>
              </a:rPr>
              <a:t>Case 1  </a:t>
            </a:r>
          </a:p>
          <a:p>
            <a:pPr algn="ctr" eaLnBrk="1" hangingPunct="1"/>
            <a:r>
              <a:rPr kumimoji="1" lang="en-US" altLang="en-US" sz="1200" b="1">
                <a:ea typeface="SimSun" panose="02010600030101010101" pitchFamily="2" charset="-122"/>
              </a:rPr>
              <a:t> regular structure</a:t>
            </a:r>
          </a:p>
        </p:txBody>
      </p:sp>
      <p:sp>
        <p:nvSpPr>
          <p:cNvPr id="93195" name="Text Box 10">
            <a:extLst>
              <a:ext uri="{FF2B5EF4-FFF2-40B4-BE49-F238E27FC236}">
                <a16:creationId xmlns:a16="http://schemas.microsoft.com/office/drawing/2014/main" id="{A85FF738-3DAE-D77E-E6A0-1AC0B84C2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0438"/>
            <a:ext cx="971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1400" b="1">
                <a:ea typeface="SimSun" panose="02010600030101010101" pitchFamily="2" charset="-122"/>
              </a:rPr>
              <a:t>Case 2 </a:t>
            </a:r>
          </a:p>
          <a:p>
            <a:pPr algn="ctr" eaLnBrk="1" hangingPunct="1"/>
            <a:r>
              <a:rPr kumimoji="1" lang="en-US" altLang="en-US" sz="1400" b="1">
                <a:ea typeface="SimSun" panose="02010600030101010101" pitchFamily="2" charset="-122"/>
              </a:rPr>
              <a:t> irregular structure</a:t>
            </a:r>
          </a:p>
        </p:txBody>
      </p:sp>
      <p:sp>
        <p:nvSpPr>
          <p:cNvPr id="93196" name="AutoShape 11">
            <a:extLst>
              <a:ext uri="{FF2B5EF4-FFF2-40B4-BE49-F238E27FC236}">
                <a16:creationId xmlns:a16="http://schemas.microsoft.com/office/drawing/2014/main" id="{F72D6F97-63C8-96AA-6AD8-66BCFA794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5516563"/>
            <a:ext cx="431800" cy="142875"/>
          </a:xfrm>
          <a:prstGeom prst="rightArrow">
            <a:avLst>
              <a:gd name="adj1" fmla="val 50000"/>
              <a:gd name="adj2" fmla="val 7555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97" name="Rectangle 12">
            <a:extLst>
              <a:ext uri="{FF2B5EF4-FFF2-40B4-BE49-F238E27FC236}">
                <a16:creationId xmlns:a16="http://schemas.microsoft.com/office/drawing/2014/main" id="{B66B2D1A-EC02-8300-3B31-2279C4729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en-US" altLang="en-US"/>
              <a:t>Fluctuations in spatial scales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2AE8FB-B264-16DE-2297-B0B8498CED32}"/>
              </a:ext>
            </a:extLst>
          </p:cNvPr>
          <p:cNvSpPr txBox="1"/>
          <p:nvPr/>
        </p:nvSpPr>
        <p:spPr>
          <a:xfrm>
            <a:off x="549796" y="6276377"/>
            <a:ext cx="4982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0" baseline="0" dirty="0">
                <a:latin typeface="Arial" panose="020B0604020202020204" pitchFamily="34" charset="0"/>
              </a:rPr>
              <a:t>Liang, </a:t>
            </a:r>
            <a:r>
              <a:rPr lang="en-US" altLang="zh-CN" sz="1600" b="0" baseline="0" dirty="0" err="1">
                <a:latin typeface="Arial" panose="020B0604020202020204" pitchFamily="34" charset="0"/>
              </a:rPr>
              <a:t>Deiterding</a:t>
            </a:r>
            <a:r>
              <a:rPr lang="en-US" altLang="zh-CN" sz="1600" b="0" baseline="0" dirty="0">
                <a:latin typeface="Arial" panose="020B0604020202020204" pitchFamily="34" charset="0"/>
              </a:rPr>
              <a:t>, Browne </a:t>
            </a:r>
            <a:r>
              <a:rPr lang="en-US" altLang="en-US" sz="1600" b="0" baseline="0" dirty="0">
                <a:latin typeface="Arial" panose="020B0604020202020204" pitchFamily="34" charset="0"/>
              </a:rPr>
              <a:t>and Shepherd 2006</a:t>
            </a:r>
            <a:endParaRPr lang="en-US" sz="16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Number Placeholder 4">
            <a:extLst>
              <a:ext uri="{FF2B5EF4-FFF2-40B4-BE49-F238E27FC236}">
                <a16:creationId xmlns:a16="http://schemas.microsoft.com/office/drawing/2014/main" id="{65B46CBA-6F0A-F425-3272-7F674BA4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6C0ED3-40FD-47C8-A0FF-F29EA0BA6D7A}" type="slidenum">
              <a:rPr lang="en-US" altLang="en-US"/>
              <a:pPr/>
              <a:t>55</a:t>
            </a:fld>
            <a:endParaRPr lang="en-US" altLang="en-US"/>
          </a:p>
        </p:txBody>
      </p:sp>
      <p:pic>
        <p:nvPicPr>
          <p:cNvPr id="96259" name="Picture 2">
            <a:extLst>
              <a:ext uri="{FF2B5EF4-FFF2-40B4-BE49-F238E27FC236}">
                <a16:creationId xmlns:a16="http://schemas.microsoft.com/office/drawing/2014/main" id="{0F55C77D-828B-49C9-CBB7-D3703AC9E85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84350"/>
            <a:ext cx="4527550" cy="339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0" name="Picture 3">
            <a:extLst>
              <a:ext uri="{FF2B5EF4-FFF2-40B4-BE49-F238E27FC236}">
                <a16:creationId xmlns:a16="http://schemas.microsoft.com/office/drawing/2014/main" id="{F4C85E83-3642-B3D0-B4B3-9AFEE5ABE21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82763"/>
            <a:ext cx="4527550" cy="339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1" name="Rectangle 4">
            <a:extLst>
              <a:ext uri="{FF2B5EF4-FFF2-40B4-BE49-F238E27FC236}">
                <a16:creationId xmlns:a16="http://schemas.microsoft.com/office/drawing/2014/main" id="{6353032A-BA2F-CF0C-7961-6430B5865F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Propagation limit in small tubes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1D4C5C-E749-AD14-8D4A-591C9377C73B}"/>
              </a:ext>
            </a:extLst>
          </p:cNvPr>
          <p:cNvSpPr txBox="1"/>
          <p:nvPr/>
        </p:nvSpPr>
        <p:spPr>
          <a:xfrm flipH="1">
            <a:off x="670751" y="6030410"/>
            <a:ext cx="412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Huang, Pintgen and Jackson 2005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5">
            <a:extLst>
              <a:ext uri="{FF2B5EF4-FFF2-40B4-BE49-F238E27FC236}">
                <a16:creationId xmlns:a16="http://schemas.microsoft.com/office/drawing/2014/main" id="{2627F155-CC89-DF78-A4CA-FB5D202E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5607D2-87D4-43BA-A85C-53015725C7F3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1F287832-CC14-EFEA-E9D6-C6C00AA5E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/>
              <a:t>Quenching in porous tubes</a:t>
            </a:r>
          </a:p>
        </p:txBody>
      </p:sp>
      <p:pic>
        <p:nvPicPr>
          <p:cNvPr id="97284" name="Picture 3">
            <a:extLst>
              <a:ext uri="{FF2B5EF4-FFF2-40B4-BE49-F238E27FC236}">
                <a16:creationId xmlns:a16="http://schemas.microsoft.com/office/drawing/2014/main" id="{8DD921E3-2921-215A-17C1-61348A6998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5808663" cy="36449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5" name="Text Box 4">
            <a:extLst>
              <a:ext uri="{FF2B5EF4-FFF2-40B4-BE49-F238E27FC236}">
                <a16:creationId xmlns:a16="http://schemas.microsoft.com/office/drawing/2014/main" id="{F227FF82-F491-4C24-D407-2A650901C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172200"/>
            <a:ext cx="3659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chemeClr val="tx2"/>
                </a:solidFill>
              </a:rPr>
              <a:t>Radulescu and Lee Comb Flame 2002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Number Placeholder 4">
            <a:extLst>
              <a:ext uri="{FF2B5EF4-FFF2-40B4-BE49-F238E27FC236}">
                <a16:creationId xmlns:a16="http://schemas.microsoft.com/office/drawing/2014/main" id="{F91B4E35-7E1B-DEE7-B655-7C7E6629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FB11A3-342F-45B6-ADD9-AA3B21387484}" type="slidenum">
              <a:rPr lang="en-US" altLang="en-US"/>
              <a:pPr/>
              <a:t>57</a:t>
            </a:fld>
            <a:endParaRPr lang="en-US" altLang="en-US"/>
          </a:p>
        </p:txBody>
      </p:sp>
      <p:pic>
        <p:nvPicPr>
          <p:cNvPr id="98307" name="Picture 2">
            <a:extLst>
              <a:ext uri="{FF2B5EF4-FFF2-40B4-BE49-F238E27FC236}">
                <a16:creationId xmlns:a16="http://schemas.microsoft.com/office/drawing/2014/main" id="{5ACC2271-9FBB-6F88-1917-D89E2F46B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219200"/>
            <a:ext cx="71183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8" name="Text Box 3">
            <a:extLst>
              <a:ext uri="{FF2B5EF4-FFF2-40B4-BE49-F238E27FC236}">
                <a16:creationId xmlns:a16="http://schemas.microsoft.com/office/drawing/2014/main" id="{F1C33CAE-95D5-6C0E-6D12-53F03E4D2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903913"/>
            <a:ext cx="551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Radelescu et al 2005, Radelescu, Law, Sharpe 2005</a:t>
            </a:r>
          </a:p>
        </p:txBody>
      </p:sp>
      <p:sp>
        <p:nvSpPr>
          <p:cNvPr id="98309" name="Text Box 4">
            <a:extLst>
              <a:ext uri="{FF2B5EF4-FFF2-40B4-BE49-F238E27FC236}">
                <a16:creationId xmlns:a16="http://schemas.microsoft.com/office/drawing/2014/main" id="{FA0F6291-56D9-6B23-FDA1-8BC5CC717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181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E/RT = 11</a:t>
            </a:r>
          </a:p>
        </p:txBody>
      </p:sp>
      <p:sp>
        <p:nvSpPr>
          <p:cNvPr id="98310" name="Text Box 5">
            <a:extLst>
              <a:ext uri="{FF2B5EF4-FFF2-40B4-BE49-F238E27FC236}">
                <a16:creationId xmlns:a16="http://schemas.microsoft.com/office/drawing/2014/main" id="{A1568E5C-8E6F-D687-948F-2B6DDCA31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331913"/>
            <a:ext cx="1206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CH4+2O2</a:t>
            </a:r>
          </a:p>
        </p:txBody>
      </p:sp>
      <p:sp>
        <p:nvSpPr>
          <p:cNvPr id="98311" name="Rectangle 6">
            <a:extLst>
              <a:ext uri="{FF2B5EF4-FFF2-40B4-BE49-F238E27FC236}">
                <a16:creationId xmlns:a16="http://schemas.microsoft.com/office/drawing/2014/main" id="{F15D5C84-0809-E983-C3DE-F9C32871F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Formation of unburned “pockets”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Number Placeholder 4">
            <a:extLst>
              <a:ext uri="{FF2B5EF4-FFF2-40B4-BE49-F238E27FC236}">
                <a16:creationId xmlns:a16="http://schemas.microsoft.com/office/drawing/2014/main" id="{ED890FA5-EE08-EDE2-AD10-63518DDC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1B354F-3B19-4EEE-9746-9C7E805875C2}" type="slidenum">
              <a:rPr lang="en-US" altLang="en-US"/>
              <a:pPr/>
              <a:t>58</a:t>
            </a:fld>
            <a:endParaRPr lang="en-US" altLang="en-US"/>
          </a:p>
        </p:txBody>
      </p:sp>
      <p:graphicFrame>
        <p:nvGraphicFramePr>
          <p:cNvPr id="99331" name="Object 2">
            <a:extLst>
              <a:ext uri="{FF2B5EF4-FFF2-40B4-BE49-F238E27FC236}">
                <a16:creationId xmlns:a16="http://schemas.microsoft.com/office/drawing/2014/main" id="{DAC7BAD2-4D1D-1420-4FB3-2354428A8B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67200" y="2895600"/>
          <a:ext cx="4419600" cy="371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4819808" imgH="4048105" progId="Excel.Chart.8">
                  <p:embed/>
                </p:oleObj>
              </mc:Choice>
              <mc:Fallback>
                <p:oleObj name="Chart" r:id="rId3" imgW="4819808" imgH="4048105" progId="Excel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895600"/>
                        <a:ext cx="4419600" cy="371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9332" name="Picture 3" descr="1609">
            <a:extLst>
              <a:ext uri="{FF2B5EF4-FFF2-40B4-BE49-F238E27FC236}">
                <a16:creationId xmlns:a16="http://schemas.microsoft.com/office/drawing/2014/main" id="{1343454F-CA06-9D21-500B-191F77E5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57200"/>
            <a:ext cx="17256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3" name="Picture 4">
            <a:extLst>
              <a:ext uri="{FF2B5EF4-FFF2-40B4-BE49-F238E27FC236}">
                <a16:creationId xmlns:a16="http://schemas.microsoft.com/office/drawing/2014/main" id="{4E781226-933C-31FE-C90B-C69CB722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5" r="15268"/>
          <a:stretch>
            <a:fillRect/>
          </a:stretch>
        </p:blipFill>
        <p:spPr bwMode="auto">
          <a:xfrm>
            <a:off x="990600" y="3429000"/>
            <a:ext cx="2819400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FF"/>
                </a:solidFill>
                <a:miter lim="800000"/>
                <a:headEnd type="none" w="sm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4" name="Picture 5" descr="15984">
            <a:extLst>
              <a:ext uri="{FF2B5EF4-FFF2-40B4-BE49-F238E27FC236}">
                <a16:creationId xmlns:a16="http://schemas.microsoft.com/office/drawing/2014/main" id="{BC998DCB-6CDA-9D82-684F-07EF55427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13750" r="37500"/>
          <a:stretch>
            <a:fillRect/>
          </a:stretch>
        </p:blipFill>
        <p:spPr bwMode="auto">
          <a:xfrm>
            <a:off x="2895600" y="457200"/>
            <a:ext cx="172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5" name="Rectangle 6">
            <a:extLst>
              <a:ext uri="{FF2B5EF4-FFF2-40B4-BE49-F238E27FC236}">
                <a16:creationId xmlns:a16="http://schemas.microsoft.com/office/drawing/2014/main" id="{0CD443CC-B91A-0D6D-36E9-D677B4B8C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0" y="914400"/>
            <a:ext cx="3733800" cy="1249363"/>
          </a:xfrm>
        </p:spPr>
        <p:txBody>
          <a:bodyPr/>
          <a:lstStyle/>
          <a:p>
            <a:pPr eaLnBrk="1" hangingPunct="1"/>
            <a:r>
              <a:rPr lang="en-US" altLang="en-US" sz="4000"/>
              <a:t>Diffusive burning?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Number Placeholder 3">
            <a:extLst>
              <a:ext uri="{FF2B5EF4-FFF2-40B4-BE49-F238E27FC236}">
                <a16:creationId xmlns:a16="http://schemas.microsoft.com/office/drawing/2014/main" id="{3F248F59-0B6B-878D-2897-E33789FA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CAB485-92D9-4730-A1BE-A4E1B55EB198}" type="slidenum">
              <a:rPr lang="en-US" altLang="en-US"/>
              <a:pPr/>
              <a:t>59</a:t>
            </a:fld>
            <a:endParaRPr lang="en-US" altLang="en-US"/>
          </a:p>
        </p:txBody>
      </p:sp>
      <p:pic>
        <p:nvPicPr>
          <p:cNvPr id="100355" name="Picture 2">
            <a:extLst>
              <a:ext uri="{FF2B5EF4-FFF2-40B4-BE49-F238E27FC236}">
                <a16:creationId xmlns:a16="http://schemas.microsoft.com/office/drawing/2014/main" id="{DE0E5459-CB4E-878B-1684-7A6BA216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191000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6" name="Picture 3">
            <a:extLst>
              <a:ext uri="{FF2B5EF4-FFF2-40B4-BE49-F238E27FC236}">
                <a16:creationId xmlns:a16="http://schemas.microsoft.com/office/drawing/2014/main" id="{4CADE560-0DE8-E88A-A1A7-787A9D810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04988"/>
            <a:ext cx="4953000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7" name="Text Box 4">
            <a:extLst>
              <a:ext uri="{FF2B5EF4-FFF2-40B4-BE49-F238E27FC236}">
                <a16:creationId xmlns:a16="http://schemas.microsoft.com/office/drawing/2014/main" id="{D63CBF70-52A0-37A4-3C20-08115DEE9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990600"/>
            <a:ext cx="97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CH4-air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0A9643-1837-5188-DFF7-B047D62EC255}"/>
              </a:ext>
            </a:extLst>
          </p:cNvPr>
          <p:cNvSpPr txBox="1"/>
          <p:nvPr/>
        </p:nvSpPr>
        <p:spPr>
          <a:xfrm>
            <a:off x="436945" y="5747756"/>
            <a:ext cx="46472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Singh, Lieberman, and Shepherd. 2003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>
            <a:extLst>
              <a:ext uri="{FF2B5EF4-FFF2-40B4-BE49-F238E27FC236}">
                <a16:creationId xmlns:a16="http://schemas.microsoft.com/office/drawing/2014/main" id="{53F6DC9D-4D6A-4577-CFC2-222634F7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2AF9E3-D878-4C4D-99D2-C9C35A022976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6B014BB8-08FD-99B6-626E-D953238F8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533400"/>
            <a:ext cx="18557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3">
            <a:extLst>
              <a:ext uri="{FF2B5EF4-FFF2-40B4-BE49-F238E27FC236}">
                <a16:creationId xmlns:a16="http://schemas.microsoft.com/office/drawing/2014/main" id="{1B2AE098-FEF2-B35D-3052-B816F6389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Donald Chapman</a:t>
            </a:r>
          </a:p>
        </p:txBody>
      </p:sp>
      <p:pic>
        <p:nvPicPr>
          <p:cNvPr id="14341" name="Picture 4">
            <a:extLst>
              <a:ext uri="{FF2B5EF4-FFF2-40B4-BE49-F238E27FC236}">
                <a16:creationId xmlns:a16="http://schemas.microsoft.com/office/drawing/2014/main" id="{4A650328-F378-B749-100D-654EC4C2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09600"/>
            <a:ext cx="18748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5">
            <a:extLst>
              <a:ext uri="{FF2B5EF4-FFF2-40B4-BE49-F238E27FC236}">
                <a16:creationId xmlns:a16="http://schemas.microsoft.com/office/drawing/2014/main" id="{5CFA3F88-F746-EE44-9F7E-069CD8678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2400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Ehrile Jouguet</a:t>
            </a:r>
          </a:p>
        </p:txBody>
      </p:sp>
      <p:pic>
        <p:nvPicPr>
          <p:cNvPr id="14343" name="Picture 6" descr="TP_tmp">
            <a:extLst>
              <a:ext uri="{FF2B5EF4-FFF2-40B4-BE49-F238E27FC236}">
                <a16:creationId xmlns:a16="http://schemas.microsoft.com/office/drawing/2014/main" id="{88F9B968-79A0-7E99-E4D9-8CE77A2052A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86200"/>
            <a:ext cx="3962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Number Placeholder 4">
            <a:extLst>
              <a:ext uri="{FF2B5EF4-FFF2-40B4-BE49-F238E27FC236}">
                <a16:creationId xmlns:a16="http://schemas.microsoft.com/office/drawing/2014/main" id="{9959FDF0-170D-4C02-001D-9FFD1F01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099C9D-00E3-40B9-8893-089F46BA1CF1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D17BD0F5-8005-3DA6-46F1-1BEC8A98D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172200"/>
            <a:ext cx="469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from N. Peters (2000) Turbulent Combustion</a:t>
            </a:r>
          </a:p>
        </p:txBody>
      </p:sp>
      <p:pic>
        <p:nvPicPr>
          <p:cNvPr id="101380" name="Picture 3" descr="peters2">
            <a:extLst>
              <a:ext uri="{FF2B5EF4-FFF2-40B4-BE49-F238E27FC236}">
                <a16:creationId xmlns:a16="http://schemas.microsoft.com/office/drawing/2014/main" id="{46866AC2-630E-2648-AB60-7CB3CFD2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60198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Line 4">
            <a:extLst>
              <a:ext uri="{FF2B5EF4-FFF2-40B4-BE49-F238E27FC236}">
                <a16:creationId xmlns:a16="http://schemas.microsoft.com/office/drawing/2014/main" id="{939BC1DE-2066-29A5-22F9-7F6F635DD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5500" y="2755900"/>
            <a:ext cx="1828800" cy="18288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Line 5">
            <a:extLst>
              <a:ext uri="{FF2B5EF4-FFF2-40B4-BE49-F238E27FC236}">
                <a16:creationId xmlns:a16="http://schemas.microsoft.com/office/drawing/2014/main" id="{3948631B-5B75-5617-2EE2-3B399FD338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1117600"/>
            <a:ext cx="5029200" cy="16383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7">
            <a:extLst>
              <a:ext uri="{FF2B5EF4-FFF2-40B4-BE49-F238E27FC236}">
                <a16:creationId xmlns:a16="http://schemas.microsoft.com/office/drawing/2014/main" id="{36BA4741-FEC1-E7E4-3CD0-BDB1A0399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CD289E-F5BD-4080-B894-3B0173BD1DE6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A85C0FA4-5C20-C6DB-087D-28AA9F57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025" y="663575"/>
            <a:ext cx="2362200" cy="1143000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B2204742-8037-153F-9331-A78A407AF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025" y="1806575"/>
            <a:ext cx="2362200" cy="1143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03429" name="Picture 4">
            <a:extLst>
              <a:ext uri="{FF2B5EF4-FFF2-40B4-BE49-F238E27FC236}">
                <a16:creationId xmlns:a16="http://schemas.microsoft.com/office/drawing/2014/main" id="{9E35D414-CBF1-A6B0-5044-3143EF8918A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228600"/>
            <a:ext cx="2581275" cy="3246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5" descr="1604tuned">
            <a:extLst>
              <a:ext uri="{FF2B5EF4-FFF2-40B4-BE49-F238E27FC236}">
                <a16:creationId xmlns:a16="http://schemas.microsoft.com/office/drawing/2014/main" id="{F077D61A-AC3B-DFD7-2E31-53B48AA6050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28600"/>
            <a:ext cx="1844675" cy="293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31" name="Oval 6">
            <a:extLst>
              <a:ext uri="{FF2B5EF4-FFF2-40B4-BE49-F238E27FC236}">
                <a16:creationId xmlns:a16="http://schemas.microsoft.com/office/drawing/2014/main" id="{0DA4992E-F9C8-AA7B-5DFA-1C115F571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447800"/>
            <a:ext cx="228600" cy="228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432" name="Line 7">
            <a:extLst>
              <a:ext uri="{FF2B5EF4-FFF2-40B4-BE49-F238E27FC236}">
                <a16:creationId xmlns:a16="http://schemas.microsoft.com/office/drawing/2014/main" id="{FFD17ADC-BE51-1618-694E-62ABD6758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600200"/>
            <a:ext cx="2282825" cy="206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433" name="Freeform 8">
            <a:extLst>
              <a:ext uri="{FF2B5EF4-FFF2-40B4-BE49-F238E27FC236}">
                <a16:creationId xmlns:a16="http://schemas.microsoft.com/office/drawing/2014/main" id="{408AC1FF-7307-DAC5-7CC6-D31B39F0A5D0}"/>
              </a:ext>
            </a:extLst>
          </p:cNvPr>
          <p:cNvSpPr>
            <a:spLocks/>
          </p:cNvSpPr>
          <p:nvPr/>
        </p:nvSpPr>
        <p:spPr bwMode="auto">
          <a:xfrm>
            <a:off x="7388225" y="663575"/>
            <a:ext cx="1033463" cy="2192338"/>
          </a:xfrm>
          <a:custGeom>
            <a:avLst/>
            <a:gdLst>
              <a:gd name="T0" fmla="*/ 1016000 w 651"/>
              <a:gd name="T1" fmla="*/ 0 h 1381"/>
              <a:gd name="T2" fmla="*/ 1020763 w 651"/>
              <a:gd name="T3" fmla="*/ 211138 h 1381"/>
              <a:gd name="T4" fmla="*/ 1020763 w 651"/>
              <a:gd name="T5" fmla="*/ 592138 h 1381"/>
              <a:gd name="T6" fmla="*/ 1020763 w 651"/>
              <a:gd name="T7" fmla="*/ 896938 h 1381"/>
              <a:gd name="T8" fmla="*/ 944563 w 651"/>
              <a:gd name="T9" fmla="*/ 1049338 h 1381"/>
              <a:gd name="T10" fmla="*/ 671513 w 651"/>
              <a:gd name="T11" fmla="*/ 1173163 h 1381"/>
              <a:gd name="T12" fmla="*/ 106363 w 651"/>
              <a:gd name="T13" fmla="*/ 1277938 h 1381"/>
              <a:gd name="T14" fmla="*/ 30163 w 651"/>
              <a:gd name="T15" fmla="*/ 1582738 h 1381"/>
              <a:gd name="T16" fmla="*/ 30163 w 651"/>
              <a:gd name="T17" fmla="*/ 2039938 h 1381"/>
              <a:gd name="T18" fmla="*/ 30163 w 651"/>
              <a:gd name="T19" fmla="*/ 2192338 h 138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51" h="1381">
                <a:moveTo>
                  <a:pt x="640" y="0"/>
                </a:moveTo>
                <a:cubicBezTo>
                  <a:pt x="640" y="22"/>
                  <a:pt x="643" y="71"/>
                  <a:pt x="643" y="133"/>
                </a:cubicBezTo>
                <a:cubicBezTo>
                  <a:pt x="643" y="195"/>
                  <a:pt x="643" y="301"/>
                  <a:pt x="643" y="373"/>
                </a:cubicBezTo>
                <a:cubicBezTo>
                  <a:pt x="643" y="445"/>
                  <a:pt x="651" y="517"/>
                  <a:pt x="643" y="565"/>
                </a:cubicBezTo>
                <a:cubicBezTo>
                  <a:pt x="635" y="613"/>
                  <a:pt x="631" y="632"/>
                  <a:pt x="595" y="661"/>
                </a:cubicBezTo>
                <a:cubicBezTo>
                  <a:pt x="559" y="690"/>
                  <a:pt x="511" y="715"/>
                  <a:pt x="423" y="739"/>
                </a:cubicBezTo>
                <a:cubicBezTo>
                  <a:pt x="335" y="763"/>
                  <a:pt x="134" y="762"/>
                  <a:pt x="67" y="805"/>
                </a:cubicBezTo>
                <a:cubicBezTo>
                  <a:pt x="0" y="848"/>
                  <a:pt x="27" y="917"/>
                  <a:pt x="19" y="997"/>
                </a:cubicBezTo>
                <a:cubicBezTo>
                  <a:pt x="11" y="1077"/>
                  <a:pt x="19" y="1221"/>
                  <a:pt x="19" y="1285"/>
                </a:cubicBezTo>
                <a:cubicBezTo>
                  <a:pt x="19" y="1349"/>
                  <a:pt x="19" y="1365"/>
                  <a:pt x="19" y="1381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4" name="Line 9">
            <a:extLst>
              <a:ext uri="{FF2B5EF4-FFF2-40B4-BE49-F238E27FC236}">
                <a16:creationId xmlns:a16="http://schemas.microsoft.com/office/drawing/2014/main" id="{F60CC700-2F24-AC2B-B442-E1E7E332DD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5225" y="739775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5" name="Line 10">
            <a:extLst>
              <a:ext uri="{FF2B5EF4-FFF2-40B4-BE49-F238E27FC236}">
                <a16:creationId xmlns:a16="http://schemas.microsoft.com/office/drawing/2014/main" id="{ECA8E57D-4366-F959-6FE4-996F96338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5225" y="2720975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6" name="Line 11">
            <a:extLst>
              <a:ext uri="{FF2B5EF4-FFF2-40B4-BE49-F238E27FC236}">
                <a16:creationId xmlns:a16="http://schemas.microsoft.com/office/drawing/2014/main" id="{70A64EED-6C1D-F084-DFAC-5329C8B12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5225" y="2111375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7" name="Line 12">
            <a:extLst>
              <a:ext uri="{FF2B5EF4-FFF2-40B4-BE49-F238E27FC236}">
                <a16:creationId xmlns:a16="http://schemas.microsoft.com/office/drawing/2014/main" id="{3520C01A-55BD-694B-3FF3-8C924A357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5225" y="1349375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438" name="Line 13">
            <a:extLst>
              <a:ext uri="{FF2B5EF4-FFF2-40B4-BE49-F238E27FC236}">
                <a16:creationId xmlns:a16="http://schemas.microsoft.com/office/drawing/2014/main" id="{51833A3F-6D96-594E-7210-5BA918D90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5225" y="1806575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03439" name="Text Box 14">
            <a:extLst>
              <a:ext uri="{FF2B5EF4-FFF2-40B4-BE49-F238E27FC236}">
                <a16:creationId xmlns:a16="http://schemas.microsoft.com/office/drawing/2014/main" id="{FC1EEEBE-8BC0-6C47-1607-EF40D68C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1425" y="206375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Warm reactants</a:t>
            </a:r>
          </a:p>
        </p:txBody>
      </p:sp>
      <p:sp>
        <p:nvSpPr>
          <p:cNvPr id="103440" name="Text Box 15">
            <a:extLst>
              <a:ext uri="{FF2B5EF4-FFF2-40B4-BE49-F238E27FC236}">
                <a16:creationId xmlns:a16="http://schemas.microsoft.com/office/drawing/2014/main" id="{CBF8834D-FC9B-7D05-7224-B98B454EF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025" y="3025775"/>
            <a:ext cx="147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Hot products</a:t>
            </a:r>
          </a:p>
        </p:txBody>
      </p:sp>
      <p:pic>
        <p:nvPicPr>
          <p:cNvPr id="103441" name="Picture 16">
            <a:extLst>
              <a:ext uri="{FF2B5EF4-FFF2-40B4-BE49-F238E27FC236}">
                <a16:creationId xmlns:a16="http://schemas.microsoft.com/office/drawing/2014/main" id="{59DA6BE8-52FE-48FC-5975-E1460499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388620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42" name="Picture 17">
            <a:extLst>
              <a:ext uri="{FF2B5EF4-FFF2-40B4-BE49-F238E27FC236}">
                <a16:creationId xmlns:a16="http://schemas.microsoft.com/office/drawing/2014/main" id="{4DC74E9C-902A-0CB3-560E-D74C1060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0"/>
            <a:ext cx="3581400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43" name="Rectangle 18">
            <a:extLst>
              <a:ext uri="{FF2B5EF4-FFF2-40B4-BE49-F238E27FC236}">
                <a16:creationId xmlns:a16="http://schemas.microsoft.com/office/drawing/2014/main" id="{E3DCF687-D78F-8A54-C6C7-D1B85EB04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8674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2H2–O2–5.6N2</a:t>
            </a:r>
          </a:p>
        </p:txBody>
      </p:sp>
      <p:sp>
        <p:nvSpPr>
          <p:cNvPr id="103444" name="Rectangle 19">
            <a:extLst>
              <a:ext uri="{FF2B5EF4-FFF2-40B4-BE49-F238E27FC236}">
                <a16:creationId xmlns:a16="http://schemas.microsoft.com/office/drawing/2014/main" id="{1C6B288D-59ED-E6B1-43DE-82425B46F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096000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C3H8–5O2–9N2</a:t>
            </a:r>
          </a:p>
        </p:txBody>
      </p:sp>
      <p:sp>
        <p:nvSpPr>
          <p:cNvPr id="103445" name="Text Box 20">
            <a:extLst>
              <a:ext uri="{FF2B5EF4-FFF2-40B4-BE49-F238E27FC236}">
                <a16:creationId xmlns:a16="http://schemas.microsoft.com/office/drawing/2014/main" id="{C540A545-FF0B-E3A7-227A-513BE7D0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491288"/>
            <a:ext cx="315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Massa, Austin, Jackson 2007</a:t>
            </a:r>
          </a:p>
        </p:txBody>
      </p:sp>
      <p:sp>
        <p:nvSpPr>
          <p:cNvPr id="103446" name="Text Box 21">
            <a:extLst>
              <a:ext uri="{FF2B5EF4-FFF2-40B4-BE49-F238E27FC236}">
                <a16:creationId xmlns:a16="http://schemas.microsoft.com/office/drawing/2014/main" id="{36371F61-23DA-B5B3-E673-8637904D8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369411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[OH]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Number Placeholder 5">
            <a:extLst>
              <a:ext uri="{FF2B5EF4-FFF2-40B4-BE49-F238E27FC236}">
                <a16:creationId xmlns:a16="http://schemas.microsoft.com/office/drawing/2014/main" id="{F3E622E3-595B-45B2-BE4C-99B928A3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CF8DA4-718C-4E24-9864-8EBEF5493B80}" type="slidenum">
              <a:rPr lang="en-US" altLang="en-US"/>
              <a:pPr/>
              <a:t>62</a:t>
            </a:fld>
            <a:endParaRPr lang="en-US" altLang="en-US"/>
          </a:p>
        </p:txBody>
      </p:sp>
      <p:pic>
        <p:nvPicPr>
          <p:cNvPr id="104451" name="Picture 2" descr="detonation_scale2">
            <a:extLst>
              <a:ext uri="{FF2B5EF4-FFF2-40B4-BE49-F238E27FC236}">
                <a16:creationId xmlns:a16="http://schemas.microsoft.com/office/drawing/2014/main" id="{411A557E-EC2B-31FC-429A-8CC089C577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914525"/>
            <a:ext cx="6264275" cy="3824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2" name="Text Box 3">
            <a:extLst>
              <a:ext uri="{FF2B5EF4-FFF2-40B4-BE49-F238E27FC236}">
                <a16:creationId xmlns:a16="http://schemas.microsoft.com/office/drawing/2014/main" id="{D7F2E2E3-8997-4C15-72B9-5DC087B86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851525"/>
            <a:ext cx="8266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/>
              <a:t>Stoichiometric hydrogen-oxygen mixture at an initial pressure of 20 kPa </a:t>
            </a:r>
          </a:p>
        </p:txBody>
      </p:sp>
      <p:sp>
        <p:nvSpPr>
          <p:cNvPr id="104453" name="Text Box 4">
            <a:extLst>
              <a:ext uri="{FF2B5EF4-FFF2-40B4-BE49-F238E27FC236}">
                <a16:creationId xmlns:a16="http://schemas.microsoft.com/office/drawing/2014/main" id="{6BEA77D4-0534-3340-06F1-49FBAD288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905125"/>
            <a:ext cx="119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7.4 mm </a:t>
            </a:r>
          </a:p>
        </p:txBody>
      </p:sp>
      <p:sp>
        <p:nvSpPr>
          <p:cNvPr id="104454" name="Text Box 5">
            <a:extLst>
              <a:ext uri="{FF2B5EF4-FFF2-40B4-BE49-F238E27FC236}">
                <a16:creationId xmlns:a16="http://schemas.microsoft.com/office/drawing/2014/main" id="{C78CA0DC-3444-6249-E54C-DB074E4FF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260975"/>
            <a:ext cx="105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77 </a:t>
            </a:r>
            <a:r>
              <a:rPr lang="en-US" altLang="en-US" sz="2400">
                <a:latin typeface="Symbol" panose="05050102010706020507" pitchFamily="18" charset="2"/>
              </a:rPr>
              <a:t>m</a:t>
            </a:r>
            <a:r>
              <a:rPr lang="en-US" altLang="en-US" sz="2400">
                <a:latin typeface="Times New Roman" panose="02020603050405020304" pitchFamily="18" charset="0"/>
              </a:rPr>
              <a:t>m </a:t>
            </a:r>
          </a:p>
        </p:txBody>
      </p:sp>
      <p:sp>
        <p:nvSpPr>
          <p:cNvPr id="104455" name="Text Box 6">
            <a:extLst>
              <a:ext uri="{FF2B5EF4-FFF2-40B4-BE49-F238E27FC236}">
                <a16:creationId xmlns:a16="http://schemas.microsoft.com/office/drawing/2014/main" id="{9823B986-10FD-1FCA-14DC-50C308F79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67325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</a:rPr>
              <a:t>500 nm </a:t>
            </a:r>
          </a:p>
        </p:txBody>
      </p:sp>
      <p:sp>
        <p:nvSpPr>
          <p:cNvPr id="104456" name="Text Box 7">
            <a:extLst>
              <a:ext uri="{FF2B5EF4-FFF2-40B4-BE49-F238E27FC236}">
                <a16:creationId xmlns:a16="http://schemas.microsoft.com/office/drawing/2014/main" id="{F8B8F6CB-1832-7470-EC4B-F7252853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114925"/>
            <a:ext cx="1882775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latin typeface="Symbol" panose="05050102010706020507" pitchFamily="18" charset="2"/>
              </a:rPr>
              <a:t>l/L</a:t>
            </a:r>
            <a:r>
              <a:rPr lang="en-US" altLang="en-US" sz="2400">
                <a:latin typeface="Times New Roman" panose="02020603050405020304" pitchFamily="18" charset="0"/>
              </a:rPr>
              <a:t> = 74,000 </a:t>
            </a:r>
          </a:p>
        </p:txBody>
      </p:sp>
      <p:sp>
        <p:nvSpPr>
          <p:cNvPr id="104457" name="Text Box 8">
            <a:extLst>
              <a:ext uri="{FF2B5EF4-FFF2-40B4-BE49-F238E27FC236}">
                <a16:creationId xmlns:a16="http://schemas.microsoft.com/office/drawing/2014/main" id="{3A03758B-BADD-2F35-C0C1-BFF9974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33400"/>
            <a:ext cx="6561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Large range of spatial &amp; temporal scales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Number Placeholder 3">
            <a:extLst>
              <a:ext uri="{FF2B5EF4-FFF2-40B4-BE49-F238E27FC236}">
                <a16:creationId xmlns:a16="http://schemas.microsoft.com/office/drawing/2014/main" id="{8D39FC06-A6B5-6BB3-4AD8-F67E0852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355AD6-2809-430C-A7D0-DF3BACF711EF}" type="slidenum">
              <a:rPr lang="en-US" altLang="en-US"/>
              <a:pPr/>
              <a:t>63</a:t>
            </a:fld>
            <a:endParaRPr lang="en-US" altLang="en-US"/>
          </a:p>
        </p:txBody>
      </p:sp>
      <p:pic>
        <p:nvPicPr>
          <p:cNvPr id="105475" name="Picture 2">
            <a:extLst>
              <a:ext uri="{FF2B5EF4-FFF2-40B4-BE49-F238E27FC236}">
                <a16:creationId xmlns:a16="http://schemas.microsoft.com/office/drawing/2014/main" id="{2E217B00-66F2-B9D8-F2D3-32A521F42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55600"/>
            <a:ext cx="8485187" cy="525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6" name="Text Box 3">
            <a:extLst>
              <a:ext uri="{FF2B5EF4-FFF2-40B4-BE49-F238E27FC236}">
                <a16:creationId xmlns:a16="http://schemas.microsoft.com/office/drawing/2014/main" id="{BB928800-5D8C-EA93-40A3-392EC57D1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980113"/>
            <a:ext cx="3397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N. Tsuboi &amp; A. K. Hayashi 2007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>
            <a:extLst>
              <a:ext uri="{FF2B5EF4-FFF2-40B4-BE49-F238E27FC236}">
                <a16:creationId xmlns:a16="http://schemas.microsoft.com/office/drawing/2014/main" id="{5550C392-BF6D-0ECB-C23A-F092493E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EB340C8-C7B8-4A8E-B71E-6003873312E2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317BE09E-B225-E31A-752A-5A64EF87A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Needs</a:t>
            </a:r>
          </a:p>
        </p:txBody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8504A1E5-484F-04C6-725F-321F106658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Scientific studies of turbulence</a:t>
            </a:r>
          </a:p>
          <a:p>
            <a:pPr lvl="1" eaLnBrk="1" hangingPunct="1"/>
            <a:r>
              <a:rPr lang="en-US" altLang="en-US"/>
              <a:t>Experiments with quantitative data on statistics of flow field</a:t>
            </a:r>
          </a:p>
          <a:p>
            <a:pPr lvl="1" eaLnBrk="1" hangingPunct="1"/>
            <a:r>
              <a:rPr lang="en-US" altLang="en-US"/>
              <a:t>Statistical analysis of high-fidelity numerical simulations</a:t>
            </a:r>
          </a:p>
          <a:p>
            <a:pPr eaLnBrk="1" hangingPunct="1"/>
            <a:r>
              <a:rPr lang="en-US" altLang="en-US"/>
              <a:t>Engineering models of turbulent fronts</a:t>
            </a:r>
          </a:p>
          <a:p>
            <a:pPr lvl="1" eaLnBrk="1" hangingPunct="1"/>
            <a:r>
              <a:rPr lang="en-US" altLang="en-US"/>
              <a:t>Subgrid scale models for quantitative prediction and analysis</a:t>
            </a: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Number Placeholder 6">
            <a:extLst>
              <a:ext uri="{FF2B5EF4-FFF2-40B4-BE49-F238E27FC236}">
                <a16:creationId xmlns:a16="http://schemas.microsoft.com/office/drawing/2014/main" id="{380BF0F2-AA9F-106A-B822-D281DB68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20966B-9031-4833-9770-6F9DB85F8A02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7DB7B1A0-AAAA-4206-DCEE-D76114FEE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Thank You!</a:t>
            </a:r>
          </a:p>
        </p:txBody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3BBBB1F9-8413-1199-F1FF-15AF9ABE81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7924800" cy="4525963"/>
          </a:xfrm>
        </p:spPr>
        <p:txBody>
          <a:bodyPr/>
          <a:lstStyle/>
          <a:p>
            <a:pPr eaLnBrk="1" hangingPunct="1"/>
            <a:r>
              <a:rPr lang="en-US" altLang="en-US" sz="2400"/>
              <a:t>Past students and  postdoctoral scholars, particularly</a:t>
            </a:r>
          </a:p>
          <a:p>
            <a:pPr lvl="1" eaLnBrk="1" hangingPunct="1"/>
            <a:r>
              <a:rPr lang="en-US" altLang="en-US" sz="2000"/>
              <a:t>Joanna Austin</a:t>
            </a:r>
          </a:p>
          <a:p>
            <a:pPr lvl="1" eaLnBrk="1" hangingPunct="1"/>
            <a:r>
              <a:rPr lang="en-US" altLang="en-US" sz="2000"/>
              <a:t>Florian Pintgen</a:t>
            </a:r>
          </a:p>
          <a:p>
            <a:pPr lvl="1" eaLnBrk="1" hangingPunct="1"/>
            <a:r>
              <a:rPr lang="en-US" altLang="en-US" sz="2000"/>
              <a:t>Rita Liang</a:t>
            </a:r>
          </a:p>
          <a:p>
            <a:pPr eaLnBrk="1" hangingPunct="1"/>
            <a:r>
              <a:rPr lang="en-US" altLang="en-US" sz="2400"/>
              <a:t>Financial and Institutional support</a:t>
            </a:r>
          </a:p>
          <a:p>
            <a:pPr lvl="1" eaLnBrk="1" hangingPunct="1"/>
            <a:r>
              <a:rPr lang="en-US" altLang="en-US" sz="2000"/>
              <a:t>California Institute of Technology</a:t>
            </a:r>
          </a:p>
          <a:p>
            <a:pPr lvl="1" eaLnBrk="1" hangingPunct="1"/>
            <a:r>
              <a:rPr lang="en-US" altLang="en-US" sz="2000"/>
              <a:t>US DOE</a:t>
            </a:r>
          </a:p>
          <a:p>
            <a:pPr lvl="1" eaLnBrk="1" hangingPunct="1"/>
            <a:r>
              <a:rPr lang="en-US" altLang="en-US" sz="2000"/>
              <a:t>US NRC</a:t>
            </a:r>
          </a:p>
          <a:p>
            <a:pPr lvl="1" eaLnBrk="1" hangingPunct="1"/>
            <a:r>
              <a:rPr lang="en-US" altLang="en-US" sz="2000"/>
              <a:t>ONR</a:t>
            </a:r>
          </a:p>
          <a:p>
            <a:pPr lvl="1" eaLnBrk="1" hangingPunct="1"/>
            <a:r>
              <a:rPr lang="en-US" altLang="en-US" sz="2000"/>
              <a:t>GE Global Research</a:t>
            </a:r>
          </a:p>
          <a:p>
            <a:pPr lvl="1" eaLnBrk="1" hangingPunct="1"/>
            <a:r>
              <a:rPr lang="en-US" altLang="en-US" sz="2000"/>
              <a:t>Sandia, Los Alamos, and Lawrence Livermore National Laboratories</a:t>
            </a:r>
          </a:p>
          <a:p>
            <a:pPr eaLnBrk="1" hangingPunct="1">
              <a:buFontTx/>
              <a:buNone/>
            </a:pPr>
            <a:endParaRPr lang="en-US" altLang="en-US" sz="2400"/>
          </a:p>
          <a:p>
            <a:pPr eaLnBrk="1" hangingPunct="1"/>
            <a:endParaRPr lang="en-US" altLang="en-US" sz="240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Number Placeholder 4">
            <a:extLst>
              <a:ext uri="{FF2B5EF4-FFF2-40B4-BE49-F238E27FC236}">
                <a16:creationId xmlns:a16="http://schemas.microsoft.com/office/drawing/2014/main" id="{74FC140F-AEC2-4956-47E4-BDC11B7B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C65800-C9B1-4D9B-99E6-131F29DF1549}" type="slidenum">
              <a:rPr lang="en-US" altLang="en-US"/>
              <a:pPr/>
              <a:t>66</a:t>
            </a:fld>
            <a:endParaRPr lang="en-US" altLang="en-US"/>
          </a:p>
        </p:txBody>
      </p:sp>
      <p:pic>
        <p:nvPicPr>
          <p:cNvPr id="109571" name="Picture 2">
            <a:extLst>
              <a:ext uri="{FF2B5EF4-FFF2-40B4-BE49-F238E27FC236}">
                <a16:creationId xmlns:a16="http://schemas.microsoft.com/office/drawing/2014/main" id="{41DAFD79-D294-B011-E327-F929D86A7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367030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>
            <a:extLst>
              <a:ext uri="{FF2B5EF4-FFF2-40B4-BE49-F238E27FC236}">
                <a16:creationId xmlns:a16="http://schemas.microsoft.com/office/drawing/2014/main" id="{B4D971DB-1F27-8165-BEE3-B5285BBF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518800-B691-473C-99FB-2A99988B6B15}" type="slidenum">
              <a:rPr lang="en-US" altLang="en-US"/>
              <a:pPr/>
              <a:t>7</a:t>
            </a:fld>
            <a:endParaRPr lang="en-US" altLang="en-US"/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88EF33A2-4F44-FA7F-4B21-50CB7108E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533400"/>
            <a:ext cx="18557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3">
            <a:extLst>
              <a:ext uri="{FF2B5EF4-FFF2-40B4-BE49-F238E27FC236}">
                <a16:creationId xmlns:a16="http://schemas.microsoft.com/office/drawing/2014/main" id="{79C1A447-2567-8191-ED60-F2BF4C8AB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Donald Chapman</a:t>
            </a:r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FB8E8D88-23AD-43FA-BF1C-65D700A7B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609600"/>
            <a:ext cx="187483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Text Box 5">
            <a:extLst>
              <a:ext uri="{FF2B5EF4-FFF2-40B4-BE49-F238E27FC236}">
                <a16:creationId xmlns:a16="http://schemas.microsoft.com/office/drawing/2014/main" id="{B5F5D20F-B561-4A01-0A64-532A45284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52400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Ehrile Jouguet</a:t>
            </a:r>
          </a:p>
        </p:txBody>
      </p:sp>
      <p:pic>
        <p:nvPicPr>
          <p:cNvPr id="16391" name="Picture 6">
            <a:extLst>
              <a:ext uri="{FF2B5EF4-FFF2-40B4-BE49-F238E27FC236}">
                <a16:creationId xmlns:a16="http://schemas.microsoft.com/office/drawing/2014/main" id="{EC71B2F0-D672-FC04-4E7D-AFFE154B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283075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2" name="Text Box 7">
            <a:extLst>
              <a:ext uri="{FF2B5EF4-FFF2-40B4-BE49-F238E27FC236}">
                <a16:creationId xmlns:a16="http://schemas.microsoft.com/office/drawing/2014/main" id="{332545F8-F7CA-3288-4303-98D70C8F0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86200"/>
            <a:ext cx="409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or</a:t>
            </a:r>
          </a:p>
        </p:txBody>
      </p:sp>
      <p:sp>
        <p:nvSpPr>
          <p:cNvPr id="16393" name="Text Box 8">
            <a:extLst>
              <a:ext uri="{FF2B5EF4-FFF2-40B4-BE49-F238E27FC236}">
                <a16:creationId xmlns:a16="http://schemas.microsoft.com/office/drawing/2014/main" id="{7361440C-5988-9F58-5558-3FC70EE99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350" y="5334000"/>
            <a:ext cx="294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Sonic flow relative to wave </a:t>
            </a:r>
          </a:p>
        </p:txBody>
      </p:sp>
      <p:pic>
        <p:nvPicPr>
          <p:cNvPr id="16394" name="Picture 9" descr="TP_tmp">
            <a:extLst>
              <a:ext uri="{FF2B5EF4-FFF2-40B4-BE49-F238E27FC236}">
                <a16:creationId xmlns:a16="http://schemas.microsoft.com/office/drawing/2014/main" id="{808F0048-911D-9BD3-E8AB-0903148E94B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608513"/>
            <a:ext cx="37909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>
            <a:extLst>
              <a:ext uri="{FF2B5EF4-FFF2-40B4-BE49-F238E27FC236}">
                <a16:creationId xmlns:a16="http://schemas.microsoft.com/office/drawing/2014/main" id="{3463EF36-2E3A-FA54-E87E-0C880A0C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0A4806-E5B1-42DC-BD8F-AE9767A97A74}" type="slidenum">
              <a:rPr lang="en-US" altLang="en-US"/>
              <a:pPr/>
              <a:t>8</a:t>
            </a:fld>
            <a:endParaRPr lang="en-US" altLang="en-US"/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2667B55D-884E-F7A8-957C-75A9E163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92563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>
            <a:extLst>
              <a:ext uri="{FF2B5EF4-FFF2-40B4-BE49-F238E27FC236}">
                <a16:creationId xmlns:a16="http://schemas.microsoft.com/office/drawing/2014/main" id="{D7A822BF-395C-0AEE-C6C9-8FE94E43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04825"/>
            <a:ext cx="18653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4">
            <a:extLst>
              <a:ext uri="{FF2B5EF4-FFF2-40B4-BE49-F238E27FC236}">
                <a16:creationId xmlns:a16="http://schemas.microsoft.com/office/drawing/2014/main" id="{BF334FC9-7703-4293-2E1F-185883DA6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05200"/>
            <a:ext cx="191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Yakov Zel’dovich</a:t>
            </a:r>
          </a:p>
        </p:txBody>
      </p:sp>
      <p:sp>
        <p:nvSpPr>
          <p:cNvPr id="18438" name="Text Box 5">
            <a:extLst>
              <a:ext uri="{FF2B5EF4-FFF2-40B4-BE49-F238E27FC236}">
                <a16:creationId xmlns:a16="http://schemas.microsoft.com/office/drawing/2014/main" id="{2BE5CA33-955D-F87B-F4FB-C5E674EA8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505200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John von Neumann</a:t>
            </a:r>
          </a:p>
        </p:txBody>
      </p:sp>
      <p:sp>
        <p:nvSpPr>
          <p:cNvPr id="18439" name="Text Box 6">
            <a:extLst>
              <a:ext uri="{FF2B5EF4-FFF2-40B4-BE49-F238E27FC236}">
                <a16:creationId xmlns:a16="http://schemas.microsoft.com/office/drawing/2014/main" id="{028F7BAA-2977-CFEF-0D30-41496B27D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505200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Werner D</a:t>
            </a:r>
            <a:r>
              <a:rPr lang="en-US" altLang="en-US">
                <a:cs typeface="Arial" panose="020B0604020202020204" pitchFamily="34" charset="0"/>
              </a:rPr>
              <a:t>ö</a:t>
            </a:r>
            <a:r>
              <a:rPr lang="en-US" altLang="en-US"/>
              <a:t>ring</a:t>
            </a:r>
          </a:p>
        </p:txBody>
      </p:sp>
      <p:sp>
        <p:nvSpPr>
          <p:cNvPr id="18440" name="Text Box 7">
            <a:extLst>
              <a:ext uri="{FF2B5EF4-FFF2-40B4-BE49-F238E27FC236}">
                <a16:creationId xmlns:a16="http://schemas.microsoft.com/office/drawing/2014/main" id="{EEF1331D-52B7-7C0C-C984-693C366A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”ZND’’ 1940-43</a:t>
            </a:r>
          </a:p>
        </p:txBody>
      </p:sp>
      <p:graphicFrame>
        <p:nvGraphicFramePr>
          <p:cNvPr id="18441" name="Object 8">
            <a:extLst>
              <a:ext uri="{FF2B5EF4-FFF2-40B4-BE49-F238E27FC236}">
                <a16:creationId xmlns:a16="http://schemas.microsoft.com/office/drawing/2014/main" id="{D9A31615-91DF-0FDF-DF52-A8B90B36A1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0162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0162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2" name="Rectangle 9">
            <a:extLst>
              <a:ext uri="{FF2B5EF4-FFF2-40B4-BE49-F238E27FC236}">
                <a16:creationId xmlns:a16="http://schemas.microsoft.com/office/drawing/2014/main" id="{2875EED3-C930-877B-2CF3-178FD766C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4308475"/>
            <a:ext cx="3614738" cy="1709738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3" name="Text Box 10">
            <a:extLst>
              <a:ext uri="{FF2B5EF4-FFF2-40B4-BE49-F238E27FC236}">
                <a16:creationId xmlns:a16="http://schemas.microsoft.com/office/drawing/2014/main" id="{11E8D078-0389-0FAA-D381-A27C2DB45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64138"/>
            <a:ext cx="302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Comic Sans MS" panose="030F0702030302020204" pitchFamily="66" charset="0"/>
              </a:rPr>
              <a:t>Cold fuel/oxidizer mixture</a:t>
            </a:r>
          </a:p>
        </p:txBody>
      </p:sp>
      <p:sp>
        <p:nvSpPr>
          <p:cNvPr id="18444" name="Text Box 11">
            <a:extLst>
              <a:ext uri="{FF2B5EF4-FFF2-40B4-BE49-F238E27FC236}">
                <a16:creationId xmlns:a16="http://schemas.microsoft.com/office/drawing/2014/main" id="{6063E522-A3B7-D24C-96E2-2CA50B21F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13" y="3810000"/>
            <a:ext cx="788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Comic Sans MS" panose="030F0702030302020204" pitchFamily="66" charset="0"/>
              </a:rPr>
              <a:t>shock</a:t>
            </a:r>
          </a:p>
        </p:txBody>
      </p:sp>
      <p:sp>
        <p:nvSpPr>
          <p:cNvPr id="18445" name="Text Box 12">
            <a:extLst>
              <a:ext uri="{FF2B5EF4-FFF2-40B4-BE49-F238E27FC236}">
                <a16:creationId xmlns:a16="http://schemas.microsoft.com/office/drawing/2014/main" id="{68C67E7D-716D-693E-C88D-F3EF90FC6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6375400"/>
            <a:ext cx="1704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Comic Sans MS" panose="030F0702030302020204" pitchFamily="66" charset="0"/>
              </a:rPr>
              <a:t>induction zone</a:t>
            </a:r>
          </a:p>
        </p:txBody>
      </p:sp>
      <p:sp>
        <p:nvSpPr>
          <p:cNvPr id="18446" name="Freeform 13">
            <a:extLst>
              <a:ext uri="{FF2B5EF4-FFF2-40B4-BE49-F238E27FC236}">
                <a16:creationId xmlns:a16="http://schemas.microsoft.com/office/drawing/2014/main" id="{C12FC84C-DC58-ABEC-6E5C-53D1CADE1967}"/>
              </a:ext>
            </a:extLst>
          </p:cNvPr>
          <p:cNvSpPr>
            <a:spLocks/>
          </p:cNvSpPr>
          <p:nvPr/>
        </p:nvSpPr>
        <p:spPr bwMode="auto">
          <a:xfrm>
            <a:off x="1127125" y="4014788"/>
            <a:ext cx="6089650" cy="1897062"/>
          </a:xfrm>
          <a:custGeom>
            <a:avLst/>
            <a:gdLst>
              <a:gd name="T0" fmla="*/ 0 w 3962"/>
              <a:gd name="T1" fmla="*/ 1897062 h 1278"/>
              <a:gd name="T2" fmla="*/ 2434630 w 3962"/>
              <a:gd name="T3" fmla="*/ 1888156 h 1278"/>
              <a:gd name="T4" fmla="*/ 2453075 w 3962"/>
              <a:gd name="T5" fmla="*/ 1237989 h 1278"/>
              <a:gd name="T6" fmla="*/ 3790277 w 3962"/>
              <a:gd name="T7" fmla="*/ 730324 h 1278"/>
              <a:gd name="T8" fmla="*/ 5607028 w 3962"/>
              <a:gd name="T9" fmla="*/ 516571 h 1278"/>
              <a:gd name="T10" fmla="*/ 6089650 w 3962"/>
              <a:gd name="T11" fmla="*/ 558134 h 12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62" h="1278">
                <a:moveTo>
                  <a:pt x="0" y="1278"/>
                </a:moveTo>
                <a:cubicBezTo>
                  <a:pt x="264" y="1276"/>
                  <a:pt x="1284" y="1272"/>
                  <a:pt x="1584" y="1272"/>
                </a:cubicBezTo>
                <a:cubicBezTo>
                  <a:pt x="1590" y="930"/>
                  <a:pt x="1590" y="1056"/>
                  <a:pt x="1596" y="834"/>
                </a:cubicBezTo>
                <a:cubicBezTo>
                  <a:pt x="1743" y="701"/>
                  <a:pt x="2436" y="984"/>
                  <a:pt x="2466" y="492"/>
                </a:cubicBezTo>
                <a:cubicBezTo>
                  <a:pt x="2496" y="0"/>
                  <a:pt x="3354" y="300"/>
                  <a:pt x="3648" y="348"/>
                </a:cubicBezTo>
                <a:cubicBezTo>
                  <a:pt x="3942" y="396"/>
                  <a:pt x="3897" y="370"/>
                  <a:pt x="3962" y="376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47" name="Line 14">
            <a:extLst>
              <a:ext uri="{FF2B5EF4-FFF2-40B4-BE49-F238E27FC236}">
                <a16:creationId xmlns:a16="http://schemas.microsoft.com/office/drawing/2014/main" id="{22AF05F0-E713-623E-EBA1-C1676AC1F1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9363" y="4237038"/>
            <a:ext cx="1033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8448" name="Text Box 15">
            <a:extLst>
              <a:ext uri="{FF2B5EF4-FFF2-40B4-BE49-F238E27FC236}">
                <a16:creationId xmlns:a16="http://schemas.microsoft.com/office/drawing/2014/main" id="{A4BC17A0-69B4-BAA0-20A2-031D59571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00" y="4806950"/>
            <a:ext cx="1127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Comic Sans MS" panose="030F0702030302020204" pitchFamily="66" charset="0"/>
              </a:rPr>
              <a:t>products</a:t>
            </a:r>
          </a:p>
        </p:txBody>
      </p:sp>
      <p:sp>
        <p:nvSpPr>
          <p:cNvPr id="18449" name="Text Box 16">
            <a:extLst>
              <a:ext uri="{FF2B5EF4-FFF2-40B4-BE49-F238E27FC236}">
                <a16:creationId xmlns:a16="http://schemas.microsoft.com/office/drawing/2014/main" id="{526249AF-A350-B941-D421-CAFD8A212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163" y="43799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Temperature</a:t>
            </a:r>
          </a:p>
        </p:txBody>
      </p:sp>
      <p:sp>
        <p:nvSpPr>
          <p:cNvPr id="18450" name="Text Box 17">
            <a:extLst>
              <a:ext uri="{FF2B5EF4-FFF2-40B4-BE49-F238E27FC236}">
                <a16:creationId xmlns:a16="http://schemas.microsoft.com/office/drawing/2014/main" id="{66D34634-F29C-856C-C0F7-47F33CC58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4379913"/>
            <a:ext cx="112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reactants</a:t>
            </a:r>
          </a:p>
        </p:txBody>
      </p:sp>
      <p:sp>
        <p:nvSpPr>
          <p:cNvPr id="18451" name="Freeform 18">
            <a:extLst>
              <a:ext uri="{FF2B5EF4-FFF2-40B4-BE49-F238E27FC236}">
                <a16:creationId xmlns:a16="http://schemas.microsoft.com/office/drawing/2014/main" id="{2A951740-B834-AB7A-3673-65F247148FAD}"/>
              </a:ext>
            </a:extLst>
          </p:cNvPr>
          <p:cNvSpPr>
            <a:spLocks/>
          </p:cNvSpPr>
          <p:nvPr/>
        </p:nvSpPr>
        <p:spPr bwMode="auto">
          <a:xfrm>
            <a:off x="1855788" y="4546600"/>
            <a:ext cx="4794250" cy="1471613"/>
          </a:xfrm>
          <a:custGeom>
            <a:avLst/>
            <a:gdLst>
              <a:gd name="T0" fmla="*/ 0 w 3120"/>
              <a:gd name="T1" fmla="*/ 2967 h 992"/>
              <a:gd name="T2" fmla="*/ 1650328 w 3120"/>
              <a:gd name="T3" fmla="*/ 38571 h 992"/>
              <a:gd name="T4" fmla="*/ 4794250 w 3120"/>
              <a:gd name="T5" fmla="*/ 1471613 h 9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120" h="992">
                <a:moveTo>
                  <a:pt x="0" y="2"/>
                </a:moveTo>
                <a:cubicBezTo>
                  <a:pt x="321" y="0"/>
                  <a:pt x="522" y="14"/>
                  <a:pt x="1074" y="26"/>
                </a:cubicBezTo>
                <a:cubicBezTo>
                  <a:pt x="1314" y="848"/>
                  <a:pt x="2821" y="984"/>
                  <a:pt x="3120" y="992"/>
                </a:cubicBezTo>
              </a:path>
            </a:pathLst>
          </a:cu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8452" name="Freeform 19">
            <a:extLst>
              <a:ext uri="{FF2B5EF4-FFF2-40B4-BE49-F238E27FC236}">
                <a16:creationId xmlns:a16="http://schemas.microsoft.com/office/drawing/2014/main" id="{02FB436E-DB46-9906-1671-0D62088CA2E6}"/>
              </a:ext>
            </a:extLst>
          </p:cNvPr>
          <p:cNvSpPr>
            <a:spLocks/>
          </p:cNvSpPr>
          <p:nvPr/>
        </p:nvSpPr>
        <p:spPr bwMode="auto">
          <a:xfrm>
            <a:off x="3552825" y="4522788"/>
            <a:ext cx="3687763" cy="1354137"/>
          </a:xfrm>
          <a:custGeom>
            <a:avLst/>
            <a:gdLst>
              <a:gd name="T0" fmla="*/ 0 w 2256"/>
              <a:gd name="T1" fmla="*/ 1354137 h 813"/>
              <a:gd name="T2" fmla="*/ 1176946 w 2256"/>
              <a:gd name="T3" fmla="*/ 21653 h 813"/>
              <a:gd name="T4" fmla="*/ 3687763 w 2256"/>
              <a:gd name="T5" fmla="*/ 1220889 h 8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56" h="813">
                <a:moveTo>
                  <a:pt x="0" y="813"/>
                </a:moveTo>
                <a:cubicBezTo>
                  <a:pt x="576" y="709"/>
                  <a:pt x="511" y="18"/>
                  <a:pt x="720" y="13"/>
                </a:cubicBezTo>
                <a:cubicBezTo>
                  <a:pt x="1096" y="0"/>
                  <a:pt x="1848" y="717"/>
                  <a:pt x="2256" y="733"/>
                </a:cubicBezTo>
              </a:path>
            </a:pathLst>
          </a:custGeom>
          <a:noFill/>
          <a:ln w="254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8453" name="Text Box 20">
            <a:extLst>
              <a:ext uri="{FF2B5EF4-FFF2-40B4-BE49-F238E27FC236}">
                <a16:creationId xmlns:a16="http://schemas.microsoft.com/office/drawing/2014/main" id="{E6C4D85E-A69D-322C-9FBB-1BD448AE4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588" y="5519738"/>
            <a:ext cx="1019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omic Sans MS" panose="030F0702030302020204" pitchFamily="66" charset="0"/>
              </a:rPr>
              <a:t>radicals</a:t>
            </a:r>
          </a:p>
        </p:txBody>
      </p:sp>
      <p:sp>
        <p:nvSpPr>
          <p:cNvPr id="18454" name="AutoShape 21">
            <a:extLst>
              <a:ext uri="{FF2B5EF4-FFF2-40B4-BE49-F238E27FC236}">
                <a16:creationId xmlns:a16="http://schemas.microsoft.com/office/drawing/2014/main" id="{D0A4BFB0-DB7E-E48E-3AC6-93831D1E705C}"/>
              </a:ext>
            </a:extLst>
          </p:cNvPr>
          <p:cNvSpPr>
            <a:spLocks/>
          </p:cNvSpPr>
          <p:nvPr/>
        </p:nvSpPr>
        <p:spPr bwMode="auto">
          <a:xfrm rot="-5400000">
            <a:off x="4113213" y="5530850"/>
            <a:ext cx="354012" cy="1328738"/>
          </a:xfrm>
          <a:prstGeom prst="leftBrace">
            <a:avLst>
              <a:gd name="adj1" fmla="val 31278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5" name="AutoShape 22">
            <a:extLst>
              <a:ext uri="{FF2B5EF4-FFF2-40B4-BE49-F238E27FC236}">
                <a16:creationId xmlns:a16="http://schemas.microsoft.com/office/drawing/2014/main" id="{35505A3B-DE7E-8093-52BF-7B1B6A0D80DA}"/>
              </a:ext>
            </a:extLst>
          </p:cNvPr>
          <p:cNvSpPr>
            <a:spLocks/>
          </p:cNvSpPr>
          <p:nvPr/>
        </p:nvSpPr>
        <p:spPr bwMode="auto">
          <a:xfrm rot="5400000" flipH="1">
            <a:off x="5070475" y="5902326"/>
            <a:ext cx="357187" cy="588962"/>
          </a:xfrm>
          <a:prstGeom prst="leftBrace">
            <a:avLst>
              <a:gd name="adj1" fmla="val 1374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56" name="Text Box 23">
            <a:extLst>
              <a:ext uri="{FF2B5EF4-FFF2-40B4-BE49-F238E27FC236}">
                <a16:creationId xmlns:a16="http://schemas.microsoft.com/office/drawing/2014/main" id="{120C11D2-90F4-DE31-1C2C-439C2B9DD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276975"/>
            <a:ext cx="1143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latin typeface="Comic Sans MS" panose="030F0702030302020204" pitchFamily="66" charset="0"/>
              </a:rPr>
              <a:t>Energy release</a:t>
            </a:r>
          </a:p>
        </p:txBody>
      </p:sp>
      <p:sp>
        <p:nvSpPr>
          <p:cNvPr id="18457" name="Line 24">
            <a:extLst>
              <a:ext uri="{FF2B5EF4-FFF2-40B4-BE49-F238E27FC236}">
                <a16:creationId xmlns:a16="http://schemas.microsoft.com/office/drawing/2014/main" id="{C419CDC5-7C85-93AA-E77F-5EAE17115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2825" y="4165600"/>
            <a:ext cx="0" cy="1711325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8458" name="Text Box 25">
            <a:extLst>
              <a:ext uri="{FF2B5EF4-FFF2-40B4-BE49-F238E27FC236}">
                <a16:creationId xmlns:a16="http://schemas.microsoft.com/office/drawing/2014/main" id="{0216365A-011F-5C99-DD8D-5B0A637B0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075" y="3881438"/>
            <a:ext cx="1125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Comic Sans MS" panose="030F0702030302020204" pitchFamily="66" charset="0"/>
              </a:rPr>
              <a:t>products</a:t>
            </a:r>
          </a:p>
        </p:txBody>
      </p:sp>
      <p:sp>
        <p:nvSpPr>
          <p:cNvPr id="18459" name="Line 26">
            <a:extLst>
              <a:ext uri="{FF2B5EF4-FFF2-40B4-BE49-F238E27FC236}">
                <a16:creationId xmlns:a16="http://schemas.microsoft.com/office/drawing/2014/main" id="{C08BAAD9-3833-24DE-D61E-0E823AB0FA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54763" y="4237038"/>
            <a:ext cx="517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60" name="Freeform 27">
            <a:extLst>
              <a:ext uri="{FF2B5EF4-FFF2-40B4-BE49-F238E27FC236}">
                <a16:creationId xmlns:a16="http://schemas.microsoft.com/office/drawing/2014/main" id="{610F2BD4-8431-D8C0-49A6-30A161ACBDDC}"/>
              </a:ext>
            </a:extLst>
          </p:cNvPr>
          <p:cNvSpPr>
            <a:spLocks/>
          </p:cNvSpPr>
          <p:nvPr/>
        </p:nvSpPr>
        <p:spPr bwMode="auto">
          <a:xfrm>
            <a:off x="3552825" y="4819650"/>
            <a:ext cx="3687763" cy="1057275"/>
          </a:xfrm>
          <a:custGeom>
            <a:avLst/>
            <a:gdLst>
              <a:gd name="T0" fmla="*/ 0 w 3608"/>
              <a:gd name="T1" fmla="*/ 1057275 h 848"/>
              <a:gd name="T2" fmla="*/ 1929739 w 3608"/>
              <a:gd name="T3" fmla="*/ 488740 h 848"/>
              <a:gd name="T4" fmla="*/ 3687763 w 3608"/>
              <a:gd name="T5" fmla="*/ 149614 h 8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08" h="848">
                <a:moveTo>
                  <a:pt x="0" y="848"/>
                </a:moveTo>
                <a:cubicBezTo>
                  <a:pt x="1016" y="848"/>
                  <a:pt x="1640" y="784"/>
                  <a:pt x="1888" y="392"/>
                </a:cubicBezTo>
                <a:cubicBezTo>
                  <a:pt x="2136" y="0"/>
                  <a:pt x="3344" y="136"/>
                  <a:pt x="3608" y="120"/>
                </a:cubicBezTo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hlink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8461" name="Line 28">
            <a:extLst>
              <a:ext uri="{FF2B5EF4-FFF2-40B4-BE49-F238E27FC236}">
                <a16:creationId xmlns:a16="http://schemas.microsoft.com/office/drawing/2014/main" id="{9B600A4F-AB80-8857-DDE4-3EFDC7A3C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4305300"/>
            <a:ext cx="0" cy="17526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62" name="Text Box 29">
            <a:extLst>
              <a:ext uri="{FF2B5EF4-FFF2-40B4-BE49-F238E27FC236}">
                <a16:creationId xmlns:a16="http://schemas.microsoft.com/office/drawing/2014/main" id="{62F1F9D4-22F5-0110-759E-FCAF1788C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056313"/>
            <a:ext cx="75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Sonic</a:t>
            </a:r>
          </a:p>
          <a:p>
            <a:pPr eaLnBrk="1" hangingPunct="1"/>
            <a:r>
              <a:rPr lang="en-US" altLang="en-US"/>
              <a:t>plane</a:t>
            </a:r>
          </a:p>
        </p:txBody>
      </p:sp>
      <p:pic>
        <p:nvPicPr>
          <p:cNvPr id="18463" name="Picture 30" descr="NeumannL">
            <a:extLst>
              <a:ext uri="{FF2B5EF4-FFF2-40B4-BE49-F238E27FC236}">
                <a16:creationId xmlns:a16="http://schemas.microsoft.com/office/drawing/2014/main" id="{C3EB77AD-0233-D3EB-D212-F61B98854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"/>
            <a:ext cx="22875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>
            <a:extLst>
              <a:ext uri="{FF2B5EF4-FFF2-40B4-BE49-F238E27FC236}">
                <a16:creationId xmlns:a16="http://schemas.microsoft.com/office/drawing/2014/main" id="{8D154658-6358-F369-3BCC-0A8CE597E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1F55D7-3A82-4DC3-9DE8-6F9554F5D4FB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2916074F-32E4-E728-BB1E-C2F990158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92563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D6D153A6-C796-439C-2A3D-407321B1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186531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4">
            <a:extLst>
              <a:ext uri="{FF2B5EF4-FFF2-40B4-BE49-F238E27FC236}">
                <a16:creationId xmlns:a16="http://schemas.microsoft.com/office/drawing/2014/main" id="{CDD9A8DF-6296-FF98-AD67-EE4AD09B1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0"/>
            <a:ext cx="173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”ZND’’ 1940-43</a:t>
            </a:r>
          </a:p>
        </p:txBody>
      </p:sp>
      <p:graphicFrame>
        <p:nvGraphicFramePr>
          <p:cNvPr id="20486" name="Object 5">
            <a:extLst>
              <a:ext uri="{FF2B5EF4-FFF2-40B4-BE49-F238E27FC236}">
                <a16:creationId xmlns:a16="http://schemas.microsoft.com/office/drawing/2014/main" id="{692ED1E9-A90F-FDED-5BB2-2A5BB1DE01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0162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4151" imgH="215619" progId="Equation.3">
                  <p:embed/>
                </p:oleObj>
              </mc:Choice>
              <mc:Fallback>
                <p:oleObj name="Equation" r:id="rId6" imgW="114151" imgH="21561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0162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7" name="Picture 6" descr="TP_tmp">
            <a:extLst>
              <a:ext uri="{FF2B5EF4-FFF2-40B4-BE49-F238E27FC236}">
                <a16:creationId xmlns:a16="http://schemas.microsoft.com/office/drawing/2014/main" id="{C2B7FA0F-B131-2712-E574-BE4F5B11EAE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40386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8" name="Line 7">
            <a:extLst>
              <a:ext uri="{FF2B5EF4-FFF2-40B4-BE49-F238E27FC236}">
                <a16:creationId xmlns:a16="http://schemas.microsoft.com/office/drawing/2014/main" id="{8D167E52-B827-286C-20EE-53D2A9D4E4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657600"/>
            <a:ext cx="0" cy="2514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489" name="Line 8">
            <a:extLst>
              <a:ext uri="{FF2B5EF4-FFF2-40B4-BE49-F238E27FC236}">
                <a16:creationId xmlns:a16="http://schemas.microsoft.com/office/drawing/2014/main" id="{E9D50ABA-70FD-1468-5040-F8BB5C5E2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6172200"/>
            <a:ext cx="2971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97" name="Freeform 9">
            <a:extLst>
              <a:ext uri="{FF2B5EF4-FFF2-40B4-BE49-F238E27FC236}">
                <a16:creationId xmlns:a16="http://schemas.microsoft.com/office/drawing/2014/main" id="{9472AB9C-1B30-3DD6-1EA3-9D6404651544}"/>
              </a:ext>
            </a:extLst>
          </p:cNvPr>
          <p:cNvSpPr>
            <a:spLocks/>
          </p:cNvSpPr>
          <p:nvPr/>
        </p:nvSpPr>
        <p:spPr bwMode="auto">
          <a:xfrm>
            <a:off x="6019800" y="3810000"/>
            <a:ext cx="2133600" cy="1981200"/>
          </a:xfrm>
          <a:custGeom>
            <a:avLst/>
            <a:gdLst>
              <a:gd name="T0" fmla="*/ 0 w 1392"/>
              <a:gd name="T1" fmla="*/ 0 h 1392"/>
              <a:gd name="T2" fmla="*/ 441434 w 1392"/>
              <a:gd name="T3" fmla="*/ 1639614 h 1392"/>
              <a:gd name="T4" fmla="*/ 2133600 w 1392"/>
              <a:gd name="T5" fmla="*/ 1981200 h 13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2" h="1392">
                <a:moveTo>
                  <a:pt x="0" y="0"/>
                </a:moveTo>
                <a:cubicBezTo>
                  <a:pt x="28" y="460"/>
                  <a:pt x="56" y="920"/>
                  <a:pt x="288" y="1152"/>
                </a:cubicBezTo>
                <a:cubicBezTo>
                  <a:pt x="520" y="1384"/>
                  <a:pt x="1208" y="1360"/>
                  <a:pt x="1392" y="1392"/>
                </a:cubicBezTo>
              </a:path>
            </a:pathLst>
          </a:custGeom>
          <a:noFill/>
          <a:ln w="19050" cap="flat" cmpd="sng">
            <a:solidFill>
              <a:srgbClr val="33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298" name="Freeform 10">
            <a:extLst>
              <a:ext uri="{FF2B5EF4-FFF2-40B4-BE49-F238E27FC236}">
                <a16:creationId xmlns:a16="http://schemas.microsoft.com/office/drawing/2014/main" id="{54D04D7C-39F1-82D4-4024-93E6B83E70F1}"/>
              </a:ext>
            </a:extLst>
          </p:cNvPr>
          <p:cNvSpPr>
            <a:spLocks/>
          </p:cNvSpPr>
          <p:nvPr/>
        </p:nvSpPr>
        <p:spPr bwMode="auto">
          <a:xfrm>
            <a:off x="6248400" y="3810000"/>
            <a:ext cx="1905000" cy="1752600"/>
          </a:xfrm>
          <a:custGeom>
            <a:avLst/>
            <a:gdLst>
              <a:gd name="T0" fmla="*/ 0 w 1392"/>
              <a:gd name="T1" fmla="*/ 0 h 1392"/>
              <a:gd name="T2" fmla="*/ 394138 w 1392"/>
              <a:gd name="T3" fmla="*/ 1450428 h 1392"/>
              <a:gd name="T4" fmla="*/ 1905000 w 1392"/>
              <a:gd name="T5" fmla="*/ 1752600 h 13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92" h="1392">
                <a:moveTo>
                  <a:pt x="0" y="0"/>
                </a:moveTo>
                <a:cubicBezTo>
                  <a:pt x="28" y="460"/>
                  <a:pt x="56" y="920"/>
                  <a:pt x="288" y="1152"/>
                </a:cubicBezTo>
                <a:cubicBezTo>
                  <a:pt x="520" y="1384"/>
                  <a:pt x="1208" y="1360"/>
                  <a:pt x="1392" y="1392"/>
                </a:cubicBezTo>
              </a:path>
            </a:pathLst>
          </a:custGeom>
          <a:noFill/>
          <a:ln w="19050" cap="flat" cmpd="sng">
            <a:solidFill>
              <a:srgbClr val="FF6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92" name="Text Box 11">
            <a:extLst>
              <a:ext uri="{FF2B5EF4-FFF2-40B4-BE49-F238E27FC236}">
                <a16:creationId xmlns:a16="http://schemas.microsoft.com/office/drawing/2014/main" id="{6D760D43-3B45-6770-1595-22E62B92C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354171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/>
              <a:t>P</a:t>
            </a:r>
          </a:p>
        </p:txBody>
      </p:sp>
      <p:sp>
        <p:nvSpPr>
          <p:cNvPr id="20493" name="Text Box 12">
            <a:extLst>
              <a:ext uri="{FF2B5EF4-FFF2-40B4-BE49-F238E27FC236}">
                <a16:creationId xmlns:a16="http://schemas.microsoft.com/office/drawing/2014/main" id="{0CAC705D-C6D8-163D-3CB8-FF99351AC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60960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v</a:t>
            </a:r>
          </a:p>
        </p:txBody>
      </p:sp>
      <p:grpSp>
        <p:nvGrpSpPr>
          <p:cNvPr id="12301" name="Group 13">
            <a:extLst>
              <a:ext uri="{FF2B5EF4-FFF2-40B4-BE49-F238E27FC236}">
                <a16:creationId xmlns:a16="http://schemas.microsoft.com/office/drawing/2014/main" id="{88DE4D30-7C79-BEEA-9933-F0FD9277C3F4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3810000"/>
            <a:ext cx="2520950" cy="2381250"/>
            <a:chOff x="3696" y="2400"/>
            <a:chExt cx="1588" cy="1500"/>
          </a:xfrm>
        </p:grpSpPr>
        <p:sp>
          <p:nvSpPr>
            <p:cNvPr id="20506" name="Text Box 14">
              <a:extLst>
                <a:ext uri="{FF2B5EF4-FFF2-40B4-BE49-F238E27FC236}">
                  <a16:creationId xmlns:a16="http://schemas.microsoft.com/office/drawing/2014/main" id="{F620C1E4-6E39-74F9-C257-1CAD73118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" y="3669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  <p:grpSp>
          <p:nvGrpSpPr>
            <p:cNvPr id="20507" name="Group 15">
              <a:extLst>
                <a:ext uri="{FF2B5EF4-FFF2-40B4-BE49-F238E27FC236}">
                  <a16:creationId xmlns:a16="http://schemas.microsoft.com/office/drawing/2014/main" id="{C1C9E1A4-E87D-6502-DFBC-4719BF2D1A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2400"/>
              <a:ext cx="1440" cy="1408"/>
              <a:chOff x="3696" y="2400"/>
              <a:chExt cx="1440" cy="1408"/>
            </a:xfrm>
          </p:grpSpPr>
          <p:sp>
            <p:nvSpPr>
              <p:cNvPr id="20508" name="Freeform 16">
                <a:extLst>
                  <a:ext uri="{FF2B5EF4-FFF2-40B4-BE49-F238E27FC236}">
                    <a16:creationId xmlns:a16="http://schemas.microsoft.com/office/drawing/2014/main" id="{803711BD-B6D8-EE20-240F-1F51989FE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400"/>
                <a:ext cx="1440" cy="1392"/>
              </a:xfrm>
              <a:custGeom>
                <a:avLst/>
                <a:gdLst>
                  <a:gd name="T0" fmla="*/ 0 w 1392"/>
                  <a:gd name="T1" fmla="*/ 0 h 1392"/>
                  <a:gd name="T2" fmla="*/ 298 w 1392"/>
                  <a:gd name="T3" fmla="*/ 1152 h 1392"/>
                  <a:gd name="T4" fmla="*/ 1440 w 1392"/>
                  <a:gd name="T5" fmla="*/ 1392 h 13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2" h="1392">
                    <a:moveTo>
                      <a:pt x="0" y="0"/>
                    </a:moveTo>
                    <a:cubicBezTo>
                      <a:pt x="28" y="460"/>
                      <a:pt x="56" y="920"/>
                      <a:pt x="288" y="1152"/>
                    </a:cubicBezTo>
                    <a:cubicBezTo>
                      <a:pt x="520" y="1384"/>
                      <a:pt x="1208" y="1360"/>
                      <a:pt x="1392" y="1392"/>
                    </a:cubicBezTo>
                  </a:path>
                </a:pathLst>
              </a:custGeom>
              <a:noFill/>
              <a:ln w="22225" cap="flat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509" name="Oval 17">
                <a:extLst>
                  <a:ext uri="{FF2B5EF4-FFF2-40B4-BE49-F238E27FC236}">
                    <a16:creationId xmlns:a16="http://schemas.microsoft.com/office/drawing/2014/main" id="{9DAFC3F9-2CBC-1AD9-3471-BCE9858F8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8" y="37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12306" name="Group 18">
            <a:extLst>
              <a:ext uri="{FF2B5EF4-FFF2-40B4-BE49-F238E27FC236}">
                <a16:creationId xmlns:a16="http://schemas.microsoft.com/office/drawing/2014/main" id="{E553985D-8460-0BEC-BA16-739F0532C113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3810000"/>
            <a:ext cx="1676400" cy="1600200"/>
            <a:chOff x="4080" y="2400"/>
            <a:chExt cx="1056" cy="1008"/>
          </a:xfrm>
        </p:grpSpPr>
        <p:grpSp>
          <p:nvGrpSpPr>
            <p:cNvPr id="20502" name="Group 19">
              <a:extLst>
                <a:ext uri="{FF2B5EF4-FFF2-40B4-BE49-F238E27FC236}">
                  <a16:creationId xmlns:a16="http://schemas.microsoft.com/office/drawing/2014/main" id="{59D24916-8718-F2D7-E052-E47CB9CAAD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400"/>
              <a:ext cx="1056" cy="1008"/>
              <a:chOff x="4080" y="2400"/>
              <a:chExt cx="1056" cy="1008"/>
            </a:xfrm>
          </p:grpSpPr>
          <p:sp>
            <p:nvSpPr>
              <p:cNvPr id="20504" name="Freeform 20">
                <a:extLst>
                  <a:ext uri="{FF2B5EF4-FFF2-40B4-BE49-F238E27FC236}">
                    <a16:creationId xmlns:a16="http://schemas.microsoft.com/office/drawing/2014/main" id="{C4AE1099-090C-C2BE-46E3-876557221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400"/>
                <a:ext cx="1056" cy="1008"/>
              </a:xfrm>
              <a:custGeom>
                <a:avLst/>
                <a:gdLst>
                  <a:gd name="T0" fmla="*/ 0 w 1392"/>
                  <a:gd name="T1" fmla="*/ 0 h 1392"/>
                  <a:gd name="T2" fmla="*/ 218 w 1392"/>
                  <a:gd name="T3" fmla="*/ 834 h 1392"/>
                  <a:gd name="T4" fmla="*/ 1056 w 1392"/>
                  <a:gd name="T5" fmla="*/ 1008 h 139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92" h="1392">
                    <a:moveTo>
                      <a:pt x="0" y="0"/>
                    </a:moveTo>
                    <a:cubicBezTo>
                      <a:pt x="28" y="460"/>
                      <a:pt x="56" y="920"/>
                      <a:pt x="288" y="1152"/>
                    </a:cubicBezTo>
                    <a:cubicBezTo>
                      <a:pt x="520" y="1384"/>
                      <a:pt x="1208" y="1360"/>
                      <a:pt x="1392" y="1392"/>
                    </a:cubicBezTo>
                  </a:path>
                </a:pathLst>
              </a:custGeom>
              <a:noFill/>
              <a:ln w="2222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505" name="Oval 21">
                <a:extLst>
                  <a:ext uri="{FF2B5EF4-FFF2-40B4-BE49-F238E27FC236}">
                    <a16:creationId xmlns:a16="http://schemas.microsoft.com/office/drawing/2014/main" id="{0C972157-4B0A-6F9D-8ACE-CD09BC065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2" y="323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0503" name="Text Box 22">
              <a:extLst>
                <a:ext uri="{FF2B5EF4-FFF2-40B4-BE49-F238E27FC236}">
                  <a16:creationId xmlns:a16="http://schemas.microsoft.com/office/drawing/2014/main" id="{CDE2DC64-0A05-FA41-FDF2-3FF7DAD6D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3072"/>
              <a:ext cx="34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CJ</a:t>
              </a:r>
            </a:p>
          </p:txBody>
        </p:sp>
      </p:grpSp>
      <p:grpSp>
        <p:nvGrpSpPr>
          <p:cNvPr id="12311" name="Group 23">
            <a:extLst>
              <a:ext uri="{FF2B5EF4-FFF2-40B4-BE49-F238E27FC236}">
                <a16:creationId xmlns:a16="http://schemas.microsoft.com/office/drawing/2014/main" id="{EAD627C2-86FA-AF77-FDE8-4EFD5682F0AF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4191000"/>
            <a:ext cx="2514600" cy="1841500"/>
            <a:chOff x="3504" y="2640"/>
            <a:chExt cx="1584" cy="1160"/>
          </a:xfrm>
        </p:grpSpPr>
        <p:sp>
          <p:nvSpPr>
            <p:cNvPr id="20498" name="Text Box 24">
              <a:extLst>
                <a:ext uri="{FF2B5EF4-FFF2-40B4-BE49-F238E27FC236}">
                  <a16:creationId xmlns:a16="http://schemas.microsoft.com/office/drawing/2014/main" id="{F7005461-2701-B846-9F60-7BC2C933F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640"/>
              <a:ext cx="2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/>
                <a:t>vN</a:t>
              </a:r>
            </a:p>
          </p:txBody>
        </p:sp>
        <p:grpSp>
          <p:nvGrpSpPr>
            <p:cNvPr id="20499" name="Group 25">
              <a:extLst>
                <a:ext uri="{FF2B5EF4-FFF2-40B4-BE49-F238E27FC236}">
                  <a16:creationId xmlns:a16="http://schemas.microsoft.com/office/drawing/2014/main" id="{BF207F68-CA09-FB63-2909-259BD8D25A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4" y="2808"/>
              <a:ext cx="1384" cy="992"/>
              <a:chOff x="3704" y="2808"/>
              <a:chExt cx="1384" cy="992"/>
            </a:xfrm>
          </p:grpSpPr>
          <p:sp>
            <p:nvSpPr>
              <p:cNvPr id="20500" name="Line 26">
                <a:extLst>
                  <a:ext uri="{FF2B5EF4-FFF2-40B4-BE49-F238E27FC236}">
                    <a16:creationId xmlns:a16="http://schemas.microsoft.com/office/drawing/2014/main" id="{2509CCBD-07C3-13D5-F7C3-5367F142F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744" y="2840"/>
                <a:ext cx="1344" cy="96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501" name="Oval 27">
                <a:extLst>
                  <a:ext uri="{FF2B5EF4-FFF2-40B4-BE49-F238E27FC236}">
                    <a16:creationId xmlns:a16="http://schemas.microsoft.com/office/drawing/2014/main" id="{E0B8F199-A3A5-5CA5-C450-1A1236124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4" y="28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pic>
        <p:nvPicPr>
          <p:cNvPr id="20497" name="Picture 28" descr="NeumannL">
            <a:extLst>
              <a:ext uri="{FF2B5EF4-FFF2-40B4-BE49-F238E27FC236}">
                <a16:creationId xmlns:a16="http://schemas.microsoft.com/office/drawing/2014/main" id="{DC41EBFF-37E1-B49C-4598-5972E578C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"/>
            <a:ext cx="22875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\rho_1 w_1 &amp;= \rho_2 w_2 \\&#10;P_1 + \rho_1 w_1^2 &amp; = P_2 + \rho_2 w_2^2\\&#10;h_1 + \dfrac{w_1^2}{2} &amp;= h_2 + \dfrac{w_2^2}{2}&#10;\end{align*}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02"/>
  <p:tag name="PICTUREFILESIZE" val="1033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w_{2, CJ}  = a_2(T_{CJ}, P_{CJ},  {\bf Y}_{CJ})$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1"/>
  <p:tag name="PICTUREFILESIZE" val="53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begin{align*}&#10;\rho_1 w_1 &amp;= \rho w\\&#10;P_1 + \rho_1 w_1^2 &amp; = P + \rho w^2\\&#10;h_1 + \dfrac{w_1^2}{2} &amp;= h({\bf Y}, P, \rho) + \dfrac{w^2}{2}\\&#10;\dfrac{DY_i}{Dt} &amp; = \Omega_i({\bf Y}, P, \rho)&#10;\end{align*}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7"/>
  <p:tag name="PICTUREFILESIZE" val="168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$f = (U/U_{CJ})^2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62"/>
  <p:tag name="PICTUREFILESIZE" val="289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$\frac{E_a}{RT} = \frac{T}{ \Delta_i} \frac{ \partial \Delta_i}{\partial T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5"/>
  <p:tag name="PICTUREFILESIZE" val="30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$\chi =\frac{ E_a}{RT}  \frac{\Delta_i}{\Delta_e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7"/>
  <p:tag name="PICTUREFILESIZE" val="25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$\theta = \frac{T}{ \Delta_i} \frac{ \partial \Delta_i}{\partial T} \approx \frac{E_a}{RT}$&#10;\end{document}&#10;"/>
  <p:tag name="EXTERNALNAME" val="TP_tmp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74"/>
  <p:tag name="PICTUREFILESIZE" val="385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2032</Words>
  <Application>Microsoft Office PowerPoint</Application>
  <PresentationFormat>On-screen Show (4:3)</PresentationFormat>
  <Paragraphs>557</Paragraphs>
  <Slides>66</Slides>
  <Notes>36</Notes>
  <HiddenSlides>1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Arial</vt:lpstr>
      <vt:lpstr>cmsy10</vt:lpstr>
      <vt:lpstr>Comic Sans MS</vt:lpstr>
      <vt:lpstr>Symbol</vt:lpstr>
      <vt:lpstr>Times New Roman</vt:lpstr>
      <vt:lpstr>Verdana</vt:lpstr>
      <vt:lpstr>Default Design</vt:lpstr>
      <vt:lpstr>Equation</vt:lpstr>
      <vt:lpstr>Chart</vt:lpstr>
      <vt:lpstr>Detonation in Gases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H2-O2 Chemistry: Explosion Limits</vt:lpstr>
      <vt:lpstr>H2-O2 Chemistry: Two Pathways</vt:lpstr>
      <vt:lpstr>PowerPoint Presentation</vt:lpstr>
      <vt:lpstr>PowerPoint Presentation</vt:lpstr>
      <vt:lpstr>Detonation limits?</vt:lpstr>
      <vt:lpstr>PowerPoint Presentation</vt:lpstr>
      <vt:lpstr>Ratio of Time Scales (τi/τe)</vt:lpstr>
      <vt:lpstr>Hydrocarbon Oxidation</vt:lpstr>
      <vt:lpstr>Modeling Competing Radicals</vt:lpstr>
      <vt:lpstr>PowerPoint Presentation</vt:lpstr>
      <vt:lpstr>ZND Structures</vt:lpstr>
      <vt:lpstr>Species “B” (OH, H, or O)</vt:lpstr>
      <vt:lpstr>PowerPoint Presentation</vt:lpstr>
      <vt:lpstr>Fluctuations in Shock Velocity</vt:lpstr>
      <vt:lpstr>PDF – Velocity, Acceleration</vt:lpstr>
      <vt:lpstr>Fluctuations in Reaction Length</vt:lpstr>
      <vt:lpstr>PDF – Reaction thickness</vt:lpstr>
      <vt:lpstr>Influence of Unsteadiness</vt:lpstr>
      <vt:lpstr>PowerPoint Presentation</vt:lpstr>
      <vt:lpstr>PowerPoint Presentation</vt:lpstr>
      <vt:lpstr>Joint PDF  (D, U)</vt:lpstr>
      <vt:lpstr>Fluctuations in spatial scales</vt:lpstr>
      <vt:lpstr>Propagation limit in small tubes</vt:lpstr>
      <vt:lpstr>Quenching in porous tubes</vt:lpstr>
      <vt:lpstr>Formation of unburned “pockets”</vt:lpstr>
      <vt:lpstr>Diffusive burning?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Needs</vt:lpstr>
      <vt:lpstr>Thank You!</vt:lpstr>
      <vt:lpstr>PowerPoint Presentation</vt:lpstr>
    </vt:vector>
  </TitlesOfParts>
  <Company> Caltech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in Detonation Research</dc:title>
  <dc:creator>Joe Shepherd</dc:creator>
  <cp:lastModifiedBy>Shepherd, Joseph E.</cp:lastModifiedBy>
  <cp:revision>69</cp:revision>
  <dcterms:created xsi:type="dcterms:W3CDTF">2008-11-19T23:35:41Z</dcterms:created>
  <dcterms:modified xsi:type="dcterms:W3CDTF">2023-04-05T07:08:25Z</dcterms:modified>
</cp:coreProperties>
</file>